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8" r:id="rId3"/>
    <p:sldId id="290" r:id="rId4"/>
    <p:sldId id="259" r:id="rId5"/>
    <p:sldId id="297" r:id="rId6"/>
    <p:sldId id="298" r:id="rId7"/>
    <p:sldId id="299" r:id="rId8"/>
    <p:sldId id="289" r:id="rId9"/>
    <p:sldId id="296" r:id="rId10"/>
    <p:sldId id="714" r:id="rId11"/>
    <p:sldId id="708" r:id="rId12"/>
    <p:sldId id="711" r:id="rId13"/>
    <p:sldId id="701" r:id="rId14"/>
    <p:sldId id="727" r:id="rId15"/>
    <p:sldId id="715" r:id="rId16"/>
    <p:sldId id="706" r:id="rId17"/>
    <p:sldId id="717" r:id="rId18"/>
    <p:sldId id="728" r:id="rId19"/>
    <p:sldId id="699" r:id="rId20"/>
    <p:sldId id="287" r:id="rId21"/>
    <p:sldId id="273" r:id="rId22"/>
    <p:sldId id="278" r:id="rId23"/>
    <p:sldId id="277" r:id="rId24"/>
    <p:sldId id="272" r:id="rId25"/>
    <p:sldId id="274" r:id="rId26"/>
    <p:sldId id="725" r:id="rId27"/>
    <p:sldId id="275" r:id="rId28"/>
    <p:sldId id="733" r:id="rId29"/>
    <p:sldId id="719" r:id="rId30"/>
    <p:sldId id="720" r:id="rId31"/>
    <p:sldId id="730" r:id="rId32"/>
    <p:sldId id="283" r:id="rId33"/>
    <p:sldId id="721" r:id="rId34"/>
    <p:sldId id="731" r:id="rId35"/>
    <p:sldId id="723" r:id="rId36"/>
    <p:sldId id="722" r:id="rId37"/>
    <p:sldId id="729" r:id="rId38"/>
    <p:sldId id="271" r:id="rId39"/>
    <p:sldId id="732" r:id="rId40"/>
    <p:sldId id="284" r:id="rId41"/>
    <p:sldId id="262" r:id="rId42"/>
    <p:sldId id="264" r:id="rId43"/>
    <p:sldId id="285" r:id="rId44"/>
    <p:sldId id="280" r:id="rId45"/>
    <p:sldId id="282" r:id="rId46"/>
    <p:sldId id="261" r:id="rId47"/>
    <p:sldId id="288" r:id="rId48"/>
    <p:sldId id="269" r:id="rId49"/>
    <p:sldId id="265" r:id="rId50"/>
    <p:sldId id="72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57884-41D3-470B-8E15-61C025592C94}" v="1024" dt="2022-05-09T17:34:15.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774" autoAdjust="0"/>
  </p:normalViewPr>
  <p:slideViewPr>
    <p:cSldViewPr snapToGrid="0">
      <p:cViewPr varScale="1">
        <p:scale>
          <a:sx n="46" d="100"/>
          <a:sy n="46" d="100"/>
        </p:scale>
        <p:origin x="1420"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9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7CEC2-7D7C-4765-88B5-F3F8E9B6EE31}"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457800C-7438-4C22-8985-86F88928E294}">
      <dgm:prSet/>
      <dgm:spPr/>
      <dgm:t>
        <a:bodyPr/>
        <a:lstStyle/>
        <a:p>
          <a:r>
            <a:rPr lang="en-US" dirty="0">
              <a:latin typeface="Abadi" panose="020B0604020104020204" pitchFamily="34" charset="0"/>
            </a:rPr>
            <a:t>The disaster</a:t>
          </a:r>
        </a:p>
      </dgm:t>
    </dgm:pt>
    <dgm:pt modelId="{1F66EBAA-B6E0-48FD-965C-969C764D9F46}" type="parTrans" cxnId="{86038E8B-EE65-4984-925C-ED4419CA6477}">
      <dgm:prSet/>
      <dgm:spPr/>
      <dgm:t>
        <a:bodyPr/>
        <a:lstStyle/>
        <a:p>
          <a:endParaRPr lang="en-US"/>
        </a:p>
      </dgm:t>
    </dgm:pt>
    <dgm:pt modelId="{446A2F73-77B5-4E4F-8CAF-93977275E5E5}" type="sibTrans" cxnId="{86038E8B-EE65-4984-925C-ED4419CA6477}">
      <dgm:prSet/>
      <dgm:spPr/>
      <dgm:t>
        <a:bodyPr/>
        <a:lstStyle/>
        <a:p>
          <a:endParaRPr lang="en-US"/>
        </a:p>
      </dgm:t>
    </dgm:pt>
    <dgm:pt modelId="{B55AE711-F7AD-427C-AC67-5605B9EE4BC0}">
      <dgm:prSet/>
      <dgm:spPr/>
      <dgm:t>
        <a:bodyPr/>
        <a:lstStyle/>
        <a:p>
          <a:r>
            <a:rPr lang="en-US" b="1" dirty="0">
              <a:latin typeface="Abadi" panose="020B0604020104020204" pitchFamily="34" charset="0"/>
            </a:rPr>
            <a:t>The project</a:t>
          </a:r>
          <a:endParaRPr lang="en-US" dirty="0">
            <a:latin typeface="Abadi" panose="020B0604020104020204" pitchFamily="34" charset="0"/>
          </a:endParaRPr>
        </a:p>
      </dgm:t>
    </dgm:pt>
    <dgm:pt modelId="{8EF1D619-3FE0-4460-8224-3C5684D6604E}" type="parTrans" cxnId="{220CB23C-EFCA-46E8-B07A-2FE5FDC4514B}">
      <dgm:prSet/>
      <dgm:spPr/>
      <dgm:t>
        <a:bodyPr/>
        <a:lstStyle/>
        <a:p>
          <a:endParaRPr lang="en-US"/>
        </a:p>
      </dgm:t>
    </dgm:pt>
    <dgm:pt modelId="{224518D2-6E9F-4223-91A9-1CDE0EA03C84}" type="sibTrans" cxnId="{220CB23C-EFCA-46E8-B07A-2FE5FDC4514B}">
      <dgm:prSet/>
      <dgm:spPr/>
      <dgm:t>
        <a:bodyPr/>
        <a:lstStyle/>
        <a:p>
          <a:endParaRPr lang="en-US"/>
        </a:p>
      </dgm:t>
    </dgm:pt>
    <dgm:pt modelId="{3CA06E5A-7470-4EE1-A996-845D98F2D08E}">
      <dgm:prSet/>
      <dgm:spPr/>
      <dgm:t>
        <a:bodyPr/>
        <a:lstStyle/>
        <a:p>
          <a:r>
            <a:rPr lang="en-US" b="1" dirty="0">
              <a:latin typeface="Abadi" panose="020B0604020104020204" pitchFamily="34" charset="0"/>
            </a:rPr>
            <a:t>The response</a:t>
          </a:r>
          <a:endParaRPr lang="en-US" dirty="0">
            <a:latin typeface="Abadi" panose="020B0604020104020204" pitchFamily="34" charset="0"/>
          </a:endParaRPr>
        </a:p>
      </dgm:t>
    </dgm:pt>
    <dgm:pt modelId="{B8A45383-18AD-4AEC-8588-0A9BFFCF967A}" type="parTrans" cxnId="{ADCA7FDC-45A0-4F33-A9D5-A5F174E6AE5C}">
      <dgm:prSet/>
      <dgm:spPr/>
      <dgm:t>
        <a:bodyPr/>
        <a:lstStyle/>
        <a:p>
          <a:endParaRPr lang="en-US"/>
        </a:p>
      </dgm:t>
    </dgm:pt>
    <dgm:pt modelId="{DFB6A253-9BCC-4081-AB36-975BDA2807AC}" type="sibTrans" cxnId="{ADCA7FDC-45A0-4F33-A9D5-A5F174E6AE5C}">
      <dgm:prSet/>
      <dgm:spPr/>
      <dgm:t>
        <a:bodyPr/>
        <a:lstStyle/>
        <a:p>
          <a:endParaRPr lang="en-US"/>
        </a:p>
      </dgm:t>
    </dgm:pt>
    <dgm:pt modelId="{BCA68DE2-D496-4FC8-9C2C-0F9573DD7D3C}">
      <dgm:prSet phldr="0"/>
      <dgm:spPr/>
      <dgm:t>
        <a:bodyPr/>
        <a:lstStyle/>
        <a:p>
          <a:pPr rtl="0"/>
          <a:r>
            <a:rPr lang="en-US" b="1" dirty="0">
              <a:latin typeface="Abadi" panose="020B0604020104020204" pitchFamily="34" charset="0"/>
            </a:rPr>
            <a:t>The library</a:t>
          </a:r>
        </a:p>
      </dgm:t>
    </dgm:pt>
    <dgm:pt modelId="{CED753B7-C540-4E48-89EA-2A3425BF5F92}" type="parTrans" cxnId="{C404CFD1-260E-4531-8ECD-60AFC28633B4}">
      <dgm:prSet/>
      <dgm:spPr/>
      <dgm:t>
        <a:bodyPr/>
        <a:lstStyle/>
        <a:p>
          <a:endParaRPr lang="en-CA"/>
        </a:p>
      </dgm:t>
    </dgm:pt>
    <dgm:pt modelId="{6825FFAF-F25B-4154-9966-FDDAB95F1A13}" type="sibTrans" cxnId="{C404CFD1-260E-4531-8ECD-60AFC28633B4}">
      <dgm:prSet/>
      <dgm:spPr/>
      <dgm:t>
        <a:bodyPr/>
        <a:lstStyle/>
        <a:p>
          <a:endParaRPr lang="en-CA"/>
        </a:p>
      </dgm:t>
    </dgm:pt>
    <dgm:pt modelId="{67FBA883-5001-4BB3-904C-85722BED90FA}" type="pres">
      <dgm:prSet presAssocID="{9B17CEC2-7D7C-4765-88B5-F3F8E9B6EE31}" presName="vert0" presStyleCnt="0">
        <dgm:presLayoutVars>
          <dgm:dir/>
          <dgm:animOne val="branch"/>
          <dgm:animLvl val="lvl"/>
        </dgm:presLayoutVars>
      </dgm:prSet>
      <dgm:spPr/>
    </dgm:pt>
    <dgm:pt modelId="{F6F1E465-0DEF-4144-8308-B17184D2341A}" type="pres">
      <dgm:prSet presAssocID="{7457800C-7438-4C22-8985-86F88928E294}" presName="thickLine" presStyleLbl="alignNode1" presStyleIdx="0" presStyleCnt="4"/>
      <dgm:spPr/>
    </dgm:pt>
    <dgm:pt modelId="{35D627C1-BEE0-4A2A-ABA4-E09EBD447C42}" type="pres">
      <dgm:prSet presAssocID="{7457800C-7438-4C22-8985-86F88928E294}" presName="horz1" presStyleCnt="0"/>
      <dgm:spPr/>
    </dgm:pt>
    <dgm:pt modelId="{7E20CD72-015E-4324-8784-BFAEB3DEB34A}" type="pres">
      <dgm:prSet presAssocID="{7457800C-7438-4C22-8985-86F88928E294}" presName="tx1" presStyleLbl="revTx" presStyleIdx="0" presStyleCnt="4"/>
      <dgm:spPr/>
    </dgm:pt>
    <dgm:pt modelId="{8F4CB869-8646-4E83-883B-B6B53B68C032}" type="pres">
      <dgm:prSet presAssocID="{7457800C-7438-4C22-8985-86F88928E294}" presName="vert1" presStyleCnt="0"/>
      <dgm:spPr/>
    </dgm:pt>
    <dgm:pt modelId="{B982C39D-6F8D-43FE-A334-D367ED6FB191}" type="pres">
      <dgm:prSet presAssocID="{BCA68DE2-D496-4FC8-9C2C-0F9573DD7D3C}" presName="thickLine" presStyleLbl="alignNode1" presStyleIdx="1" presStyleCnt="4"/>
      <dgm:spPr/>
    </dgm:pt>
    <dgm:pt modelId="{2864E878-980D-40F0-B209-8BDE79198D50}" type="pres">
      <dgm:prSet presAssocID="{BCA68DE2-D496-4FC8-9C2C-0F9573DD7D3C}" presName="horz1" presStyleCnt="0"/>
      <dgm:spPr/>
    </dgm:pt>
    <dgm:pt modelId="{FC7C5809-1926-41C7-BD5C-597857B31AE1}" type="pres">
      <dgm:prSet presAssocID="{BCA68DE2-D496-4FC8-9C2C-0F9573DD7D3C}" presName="tx1" presStyleLbl="revTx" presStyleIdx="1" presStyleCnt="4"/>
      <dgm:spPr/>
    </dgm:pt>
    <dgm:pt modelId="{44024582-ED74-4DEE-A368-31132BBD426F}" type="pres">
      <dgm:prSet presAssocID="{BCA68DE2-D496-4FC8-9C2C-0F9573DD7D3C}" presName="vert1" presStyleCnt="0"/>
      <dgm:spPr/>
    </dgm:pt>
    <dgm:pt modelId="{DAAB0491-9211-4F0B-A8F8-F7678516BFDF}" type="pres">
      <dgm:prSet presAssocID="{B55AE711-F7AD-427C-AC67-5605B9EE4BC0}" presName="thickLine" presStyleLbl="alignNode1" presStyleIdx="2" presStyleCnt="4"/>
      <dgm:spPr/>
    </dgm:pt>
    <dgm:pt modelId="{7206A790-ECD4-4CF5-8F50-61EB38AEBE67}" type="pres">
      <dgm:prSet presAssocID="{B55AE711-F7AD-427C-AC67-5605B9EE4BC0}" presName="horz1" presStyleCnt="0"/>
      <dgm:spPr/>
    </dgm:pt>
    <dgm:pt modelId="{E20D65C9-B387-48C7-83FF-741A787B2E5F}" type="pres">
      <dgm:prSet presAssocID="{B55AE711-F7AD-427C-AC67-5605B9EE4BC0}" presName="tx1" presStyleLbl="revTx" presStyleIdx="2" presStyleCnt="4"/>
      <dgm:spPr/>
    </dgm:pt>
    <dgm:pt modelId="{F24B4E37-74FA-4FB1-BC72-66C58744FC28}" type="pres">
      <dgm:prSet presAssocID="{B55AE711-F7AD-427C-AC67-5605B9EE4BC0}" presName="vert1" presStyleCnt="0"/>
      <dgm:spPr/>
    </dgm:pt>
    <dgm:pt modelId="{242D8163-468F-4FB1-BC19-CE9F1CEE8766}" type="pres">
      <dgm:prSet presAssocID="{3CA06E5A-7470-4EE1-A996-845D98F2D08E}" presName="thickLine" presStyleLbl="alignNode1" presStyleIdx="3" presStyleCnt="4"/>
      <dgm:spPr/>
    </dgm:pt>
    <dgm:pt modelId="{923D9015-7316-43E8-8B4A-1FBB4B5FB992}" type="pres">
      <dgm:prSet presAssocID="{3CA06E5A-7470-4EE1-A996-845D98F2D08E}" presName="horz1" presStyleCnt="0"/>
      <dgm:spPr/>
    </dgm:pt>
    <dgm:pt modelId="{871AE780-0F80-437A-8D37-9B4EB1B93DF4}" type="pres">
      <dgm:prSet presAssocID="{3CA06E5A-7470-4EE1-A996-845D98F2D08E}" presName="tx1" presStyleLbl="revTx" presStyleIdx="3" presStyleCnt="4"/>
      <dgm:spPr/>
    </dgm:pt>
    <dgm:pt modelId="{093C90D7-79E2-42C5-B215-AF82D6A67FA0}" type="pres">
      <dgm:prSet presAssocID="{3CA06E5A-7470-4EE1-A996-845D98F2D08E}" presName="vert1" presStyleCnt="0"/>
      <dgm:spPr/>
    </dgm:pt>
  </dgm:ptLst>
  <dgm:cxnLst>
    <dgm:cxn modelId="{63F3AA2B-BE1C-4BD5-A913-C99A322E3AAA}" type="presOf" srcId="{3CA06E5A-7470-4EE1-A996-845D98F2D08E}" destId="{871AE780-0F80-437A-8D37-9B4EB1B93DF4}" srcOrd="0" destOrd="0" presId="urn:microsoft.com/office/officeart/2008/layout/LinedList"/>
    <dgm:cxn modelId="{220CB23C-EFCA-46E8-B07A-2FE5FDC4514B}" srcId="{9B17CEC2-7D7C-4765-88B5-F3F8E9B6EE31}" destId="{B55AE711-F7AD-427C-AC67-5605B9EE4BC0}" srcOrd="2" destOrd="0" parTransId="{8EF1D619-3FE0-4460-8224-3C5684D6604E}" sibTransId="{224518D2-6E9F-4223-91A9-1CDE0EA03C84}"/>
    <dgm:cxn modelId="{86038E8B-EE65-4984-925C-ED4419CA6477}" srcId="{9B17CEC2-7D7C-4765-88B5-F3F8E9B6EE31}" destId="{7457800C-7438-4C22-8985-86F88928E294}" srcOrd="0" destOrd="0" parTransId="{1F66EBAA-B6E0-48FD-965C-969C764D9F46}" sibTransId="{446A2F73-77B5-4E4F-8CAF-93977275E5E5}"/>
    <dgm:cxn modelId="{4B27B996-E90F-4502-BE2C-74DCCDEF953C}" type="presOf" srcId="{BCA68DE2-D496-4FC8-9C2C-0F9573DD7D3C}" destId="{FC7C5809-1926-41C7-BD5C-597857B31AE1}" srcOrd="0" destOrd="0" presId="urn:microsoft.com/office/officeart/2008/layout/LinedList"/>
    <dgm:cxn modelId="{3209AF98-90D8-4415-9BD0-FF13999A8FEA}" type="presOf" srcId="{7457800C-7438-4C22-8985-86F88928E294}" destId="{7E20CD72-015E-4324-8784-BFAEB3DEB34A}" srcOrd="0" destOrd="0" presId="urn:microsoft.com/office/officeart/2008/layout/LinedList"/>
    <dgm:cxn modelId="{C2CEE4B4-1079-49C0-A787-7657F2073010}" type="presOf" srcId="{B55AE711-F7AD-427C-AC67-5605B9EE4BC0}" destId="{E20D65C9-B387-48C7-83FF-741A787B2E5F}" srcOrd="0" destOrd="0" presId="urn:microsoft.com/office/officeart/2008/layout/LinedList"/>
    <dgm:cxn modelId="{94FAFCB6-C407-468A-8BFC-D3CAED6ADC09}" type="presOf" srcId="{9B17CEC2-7D7C-4765-88B5-F3F8E9B6EE31}" destId="{67FBA883-5001-4BB3-904C-85722BED90FA}" srcOrd="0" destOrd="0" presId="urn:microsoft.com/office/officeart/2008/layout/LinedList"/>
    <dgm:cxn modelId="{C404CFD1-260E-4531-8ECD-60AFC28633B4}" srcId="{9B17CEC2-7D7C-4765-88B5-F3F8E9B6EE31}" destId="{BCA68DE2-D496-4FC8-9C2C-0F9573DD7D3C}" srcOrd="1" destOrd="0" parTransId="{CED753B7-C540-4E48-89EA-2A3425BF5F92}" sibTransId="{6825FFAF-F25B-4154-9966-FDDAB95F1A13}"/>
    <dgm:cxn modelId="{ADCA7FDC-45A0-4F33-A9D5-A5F174E6AE5C}" srcId="{9B17CEC2-7D7C-4765-88B5-F3F8E9B6EE31}" destId="{3CA06E5A-7470-4EE1-A996-845D98F2D08E}" srcOrd="3" destOrd="0" parTransId="{B8A45383-18AD-4AEC-8588-0A9BFFCF967A}" sibTransId="{DFB6A253-9BCC-4081-AB36-975BDA2807AC}"/>
    <dgm:cxn modelId="{866BC9AA-5667-4FA3-8B42-2883A0623251}" type="presParOf" srcId="{67FBA883-5001-4BB3-904C-85722BED90FA}" destId="{F6F1E465-0DEF-4144-8308-B17184D2341A}" srcOrd="0" destOrd="0" presId="urn:microsoft.com/office/officeart/2008/layout/LinedList"/>
    <dgm:cxn modelId="{4DA606D5-18AA-49A0-96F7-5EB160B3094C}" type="presParOf" srcId="{67FBA883-5001-4BB3-904C-85722BED90FA}" destId="{35D627C1-BEE0-4A2A-ABA4-E09EBD447C42}" srcOrd="1" destOrd="0" presId="urn:microsoft.com/office/officeart/2008/layout/LinedList"/>
    <dgm:cxn modelId="{8D8C7FC5-18D5-4DA4-BCF9-A5E83B287AA5}" type="presParOf" srcId="{35D627C1-BEE0-4A2A-ABA4-E09EBD447C42}" destId="{7E20CD72-015E-4324-8784-BFAEB3DEB34A}" srcOrd="0" destOrd="0" presId="urn:microsoft.com/office/officeart/2008/layout/LinedList"/>
    <dgm:cxn modelId="{91985AE2-9029-4EE0-A0A4-1BBF148D6C41}" type="presParOf" srcId="{35D627C1-BEE0-4A2A-ABA4-E09EBD447C42}" destId="{8F4CB869-8646-4E83-883B-B6B53B68C032}" srcOrd="1" destOrd="0" presId="urn:microsoft.com/office/officeart/2008/layout/LinedList"/>
    <dgm:cxn modelId="{7F703A0A-B678-447B-87F7-8177300BE9B0}" type="presParOf" srcId="{67FBA883-5001-4BB3-904C-85722BED90FA}" destId="{B982C39D-6F8D-43FE-A334-D367ED6FB191}" srcOrd="2" destOrd="0" presId="urn:microsoft.com/office/officeart/2008/layout/LinedList"/>
    <dgm:cxn modelId="{33985C26-62AD-462C-8C17-AF2BF37B0D03}" type="presParOf" srcId="{67FBA883-5001-4BB3-904C-85722BED90FA}" destId="{2864E878-980D-40F0-B209-8BDE79198D50}" srcOrd="3" destOrd="0" presId="urn:microsoft.com/office/officeart/2008/layout/LinedList"/>
    <dgm:cxn modelId="{9C876C7E-B1E8-4B05-82FD-3CA5B096C462}" type="presParOf" srcId="{2864E878-980D-40F0-B209-8BDE79198D50}" destId="{FC7C5809-1926-41C7-BD5C-597857B31AE1}" srcOrd="0" destOrd="0" presId="urn:microsoft.com/office/officeart/2008/layout/LinedList"/>
    <dgm:cxn modelId="{925F69D4-8908-4098-B852-08ABEDD58B0D}" type="presParOf" srcId="{2864E878-980D-40F0-B209-8BDE79198D50}" destId="{44024582-ED74-4DEE-A368-31132BBD426F}" srcOrd="1" destOrd="0" presId="urn:microsoft.com/office/officeart/2008/layout/LinedList"/>
    <dgm:cxn modelId="{8618A410-4562-45FC-B467-75AAECFF69D3}" type="presParOf" srcId="{67FBA883-5001-4BB3-904C-85722BED90FA}" destId="{DAAB0491-9211-4F0B-A8F8-F7678516BFDF}" srcOrd="4" destOrd="0" presId="urn:microsoft.com/office/officeart/2008/layout/LinedList"/>
    <dgm:cxn modelId="{61B1CB0D-12FD-4BD4-9C15-5D9B9F50CC99}" type="presParOf" srcId="{67FBA883-5001-4BB3-904C-85722BED90FA}" destId="{7206A790-ECD4-4CF5-8F50-61EB38AEBE67}" srcOrd="5" destOrd="0" presId="urn:microsoft.com/office/officeart/2008/layout/LinedList"/>
    <dgm:cxn modelId="{9ABD3D8A-CB26-48B3-B0DD-214723F1E3C5}" type="presParOf" srcId="{7206A790-ECD4-4CF5-8F50-61EB38AEBE67}" destId="{E20D65C9-B387-48C7-83FF-741A787B2E5F}" srcOrd="0" destOrd="0" presId="urn:microsoft.com/office/officeart/2008/layout/LinedList"/>
    <dgm:cxn modelId="{FFFB0A1C-00AD-4FEF-985B-CC9B48B3A8CF}" type="presParOf" srcId="{7206A790-ECD4-4CF5-8F50-61EB38AEBE67}" destId="{F24B4E37-74FA-4FB1-BC72-66C58744FC28}" srcOrd="1" destOrd="0" presId="urn:microsoft.com/office/officeart/2008/layout/LinedList"/>
    <dgm:cxn modelId="{B2F0B578-8B9E-4E85-ADE1-A9B3461BD591}" type="presParOf" srcId="{67FBA883-5001-4BB3-904C-85722BED90FA}" destId="{242D8163-468F-4FB1-BC19-CE9F1CEE8766}" srcOrd="6" destOrd="0" presId="urn:microsoft.com/office/officeart/2008/layout/LinedList"/>
    <dgm:cxn modelId="{02770064-349A-40F6-B221-9EBA810671E3}" type="presParOf" srcId="{67FBA883-5001-4BB3-904C-85722BED90FA}" destId="{923D9015-7316-43E8-8B4A-1FBB4B5FB992}" srcOrd="7" destOrd="0" presId="urn:microsoft.com/office/officeart/2008/layout/LinedList"/>
    <dgm:cxn modelId="{EF9CF9E2-E374-4FC8-9C7A-C1459040B850}" type="presParOf" srcId="{923D9015-7316-43E8-8B4A-1FBB4B5FB992}" destId="{871AE780-0F80-437A-8D37-9B4EB1B93DF4}" srcOrd="0" destOrd="0" presId="urn:microsoft.com/office/officeart/2008/layout/LinedList"/>
    <dgm:cxn modelId="{C1B49432-BC75-4239-A477-D72F4B8920DE}" type="presParOf" srcId="{923D9015-7316-43E8-8B4A-1FBB4B5FB992}" destId="{093C90D7-79E2-42C5-B215-AF82D6A67FA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70FC3-6EED-486A-B0B8-447E5CCC602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93F1827-4CED-4E66-BC8E-0683A0288314}">
      <dgm:prSet/>
      <dgm:spPr/>
      <dgm:t>
        <a:bodyPr/>
        <a:lstStyle/>
        <a:p>
          <a:pPr>
            <a:lnSpc>
              <a:spcPct val="100000"/>
            </a:lnSpc>
          </a:pPr>
          <a:r>
            <a:rPr lang="en-US" dirty="0">
              <a:latin typeface="Abadi" panose="020B0604020104020204" pitchFamily="34" charset="0"/>
            </a:rPr>
            <a:t>Health Libraries</a:t>
          </a:r>
        </a:p>
      </dgm:t>
    </dgm:pt>
    <dgm:pt modelId="{16E92350-7098-4680-BA46-BDA4116DFBB9}" type="parTrans" cxnId="{015410D2-0B6E-49EB-B12F-793723E59C7F}">
      <dgm:prSet/>
      <dgm:spPr/>
      <dgm:t>
        <a:bodyPr/>
        <a:lstStyle/>
        <a:p>
          <a:endParaRPr lang="en-US"/>
        </a:p>
      </dgm:t>
    </dgm:pt>
    <dgm:pt modelId="{CB677FCE-32E9-4284-8B09-374E2302E150}" type="sibTrans" cxnId="{015410D2-0B6E-49EB-B12F-793723E59C7F}">
      <dgm:prSet/>
      <dgm:spPr/>
      <dgm:t>
        <a:bodyPr/>
        <a:lstStyle/>
        <a:p>
          <a:endParaRPr lang="en-US"/>
        </a:p>
      </dgm:t>
    </dgm:pt>
    <dgm:pt modelId="{F2A03055-8AFA-4901-899E-DBF0C5A519A4}">
      <dgm:prSet/>
      <dgm:spPr/>
      <dgm:t>
        <a:bodyPr/>
        <a:lstStyle/>
        <a:p>
          <a:pPr>
            <a:lnSpc>
              <a:spcPct val="100000"/>
            </a:lnSpc>
          </a:pPr>
          <a:r>
            <a:rPr lang="en-US" dirty="0">
              <a:latin typeface="Abadi" panose="020B0604020104020204" pitchFamily="34" charset="0"/>
            </a:rPr>
            <a:t>Special Libraries</a:t>
          </a:r>
        </a:p>
      </dgm:t>
    </dgm:pt>
    <dgm:pt modelId="{6DCF0C8E-2C4A-4BA2-B0CE-4ED0C1E48211}" type="parTrans" cxnId="{FD6AF4F5-3508-4281-B054-15129BC33008}">
      <dgm:prSet/>
      <dgm:spPr/>
      <dgm:t>
        <a:bodyPr/>
        <a:lstStyle/>
        <a:p>
          <a:endParaRPr lang="en-US"/>
        </a:p>
      </dgm:t>
    </dgm:pt>
    <dgm:pt modelId="{F9F38D03-886F-45FE-878C-CA95B0059116}" type="sibTrans" cxnId="{FD6AF4F5-3508-4281-B054-15129BC33008}">
      <dgm:prSet/>
      <dgm:spPr/>
      <dgm:t>
        <a:bodyPr/>
        <a:lstStyle/>
        <a:p>
          <a:endParaRPr lang="en-US"/>
        </a:p>
      </dgm:t>
    </dgm:pt>
    <dgm:pt modelId="{A14481EA-5FA6-42DE-B175-92FAE161BDB3}">
      <dgm:prSet/>
      <dgm:spPr/>
      <dgm:t>
        <a:bodyPr/>
        <a:lstStyle/>
        <a:p>
          <a:pPr>
            <a:lnSpc>
              <a:spcPct val="100000"/>
            </a:lnSpc>
          </a:pPr>
          <a:r>
            <a:rPr lang="en-US" dirty="0">
              <a:latin typeface="Abadi" panose="020B0604020104020204" pitchFamily="34" charset="0"/>
            </a:rPr>
            <a:t>Other</a:t>
          </a:r>
        </a:p>
      </dgm:t>
    </dgm:pt>
    <dgm:pt modelId="{A282A569-626E-4B98-86AB-9BEDA5D5CA6A}" type="parTrans" cxnId="{941F40FE-0B44-4780-B241-0C33BC947D83}">
      <dgm:prSet/>
      <dgm:spPr/>
      <dgm:t>
        <a:bodyPr/>
        <a:lstStyle/>
        <a:p>
          <a:endParaRPr lang="en-US"/>
        </a:p>
      </dgm:t>
    </dgm:pt>
    <dgm:pt modelId="{02D0BEC7-EBE3-4E10-90F4-78A586F4D9A2}" type="sibTrans" cxnId="{941F40FE-0B44-4780-B241-0C33BC947D83}">
      <dgm:prSet/>
      <dgm:spPr/>
      <dgm:t>
        <a:bodyPr/>
        <a:lstStyle/>
        <a:p>
          <a:endParaRPr lang="en-US"/>
        </a:p>
      </dgm:t>
    </dgm:pt>
    <dgm:pt modelId="{003051FF-B72C-4EA4-A7AF-DE2A4ECDA694}" type="pres">
      <dgm:prSet presAssocID="{99270FC3-6EED-486A-B0B8-447E5CCC6020}" presName="root" presStyleCnt="0">
        <dgm:presLayoutVars>
          <dgm:dir/>
          <dgm:resizeHandles val="exact"/>
        </dgm:presLayoutVars>
      </dgm:prSet>
      <dgm:spPr/>
    </dgm:pt>
    <dgm:pt modelId="{6D4C5CBE-FA03-4BE1-A021-C2C838750080}" type="pres">
      <dgm:prSet presAssocID="{F93F1827-4CED-4E66-BC8E-0683A0288314}" presName="compNode" presStyleCnt="0"/>
      <dgm:spPr/>
    </dgm:pt>
    <dgm:pt modelId="{37A8119A-913A-4C6D-AD79-783D5B89D831}" type="pres">
      <dgm:prSet presAssocID="{F93F1827-4CED-4E66-BC8E-0683A02883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FDA5B528-54A8-4C89-8DCF-4ECF8345995A}" type="pres">
      <dgm:prSet presAssocID="{F93F1827-4CED-4E66-BC8E-0683A0288314}" presName="spaceRect" presStyleCnt="0"/>
      <dgm:spPr/>
    </dgm:pt>
    <dgm:pt modelId="{62A363E7-FACE-4037-AE06-A0490ECA4C22}" type="pres">
      <dgm:prSet presAssocID="{F93F1827-4CED-4E66-BC8E-0683A0288314}" presName="textRect" presStyleLbl="revTx" presStyleIdx="0" presStyleCnt="3">
        <dgm:presLayoutVars>
          <dgm:chMax val="1"/>
          <dgm:chPref val="1"/>
        </dgm:presLayoutVars>
      </dgm:prSet>
      <dgm:spPr/>
    </dgm:pt>
    <dgm:pt modelId="{C381D7BA-3C08-47EA-978E-562757D1A398}" type="pres">
      <dgm:prSet presAssocID="{CB677FCE-32E9-4284-8B09-374E2302E150}" presName="sibTrans" presStyleCnt="0"/>
      <dgm:spPr/>
    </dgm:pt>
    <dgm:pt modelId="{850CF33E-B7E6-4E18-98BA-DC52A8EA040F}" type="pres">
      <dgm:prSet presAssocID="{F2A03055-8AFA-4901-899E-DBF0C5A519A4}" presName="compNode" presStyleCnt="0"/>
      <dgm:spPr/>
    </dgm:pt>
    <dgm:pt modelId="{77BB0E42-1318-493F-9642-33BB1F5E9071}" type="pres">
      <dgm:prSet presAssocID="{F2A03055-8AFA-4901-899E-DBF0C5A519A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on Shelf"/>
        </a:ext>
      </dgm:extLst>
    </dgm:pt>
    <dgm:pt modelId="{FE8A9342-0B99-44AC-893A-D053EA9EC45D}" type="pres">
      <dgm:prSet presAssocID="{F2A03055-8AFA-4901-899E-DBF0C5A519A4}" presName="spaceRect" presStyleCnt="0"/>
      <dgm:spPr/>
    </dgm:pt>
    <dgm:pt modelId="{3B0E5601-FE32-45BC-9815-4525D5C42C62}" type="pres">
      <dgm:prSet presAssocID="{F2A03055-8AFA-4901-899E-DBF0C5A519A4}" presName="textRect" presStyleLbl="revTx" presStyleIdx="1" presStyleCnt="3">
        <dgm:presLayoutVars>
          <dgm:chMax val="1"/>
          <dgm:chPref val="1"/>
        </dgm:presLayoutVars>
      </dgm:prSet>
      <dgm:spPr/>
    </dgm:pt>
    <dgm:pt modelId="{454A4D4A-5509-4DF2-A1EF-9763E1B425D3}" type="pres">
      <dgm:prSet presAssocID="{F9F38D03-886F-45FE-878C-CA95B0059116}" presName="sibTrans" presStyleCnt="0"/>
      <dgm:spPr/>
    </dgm:pt>
    <dgm:pt modelId="{350F3C7B-2870-4522-9CFF-F84177A7BE76}" type="pres">
      <dgm:prSet presAssocID="{A14481EA-5FA6-42DE-B175-92FAE161BDB3}" presName="compNode" presStyleCnt="0"/>
      <dgm:spPr/>
    </dgm:pt>
    <dgm:pt modelId="{50A07CF9-0C8E-4E07-B575-75168BC138F6}" type="pres">
      <dgm:prSet presAssocID="{A14481EA-5FA6-42DE-B175-92FAE161BD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lp"/>
        </a:ext>
      </dgm:extLst>
    </dgm:pt>
    <dgm:pt modelId="{BF9CDEEC-F35A-4817-941D-BDB0280644EA}" type="pres">
      <dgm:prSet presAssocID="{A14481EA-5FA6-42DE-B175-92FAE161BDB3}" presName="spaceRect" presStyleCnt="0"/>
      <dgm:spPr/>
    </dgm:pt>
    <dgm:pt modelId="{48864895-4A25-4F70-80A4-F5D3EC6066BF}" type="pres">
      <dgm:prSet presAssocID="{A14481EA-5FA6-42DE-B175-92FAE161BDB3}" presName="textRect" presStyleLbl="revTx" presStyleIdx="2" presStyleCnt="3">
        <dgm:presLayoutVars>
          <dgm:chMax val="1"/>
          <dgm:chPref val="1"/>
        </dgm:presLayoutVars>
      </dgm:prSet>
      <dgm:spPr/>
    </dgm:pt>
  </dgm:ptLst>
  <dgm:cxnLst>
    <dgm:cxn modelId="{B71EE706-A56D-495F-99C8-5468132B37C7}" type="presOf" srcId="{F93F1827-4CED-4E66-BC8E-0683A0288314}" destId="{62A363E7-FACE-4037-AE06-A0490ECA4C22}" srcOrd="0" destOrd="0" presId="urn:microsoft.com/office/officeart/2018/2/layout/IconLabelList"/>
    <dgm:cxn modelId="{E9388C3A-35CC-48BD-B9D0-369C3EB694A0}" type="presOf" srcId="{A14481EA-5FA6-42DE-B175-92FAE161BDB3}" destId="{48864895-4A25-4F70-80A4-F5D3EC6066BF}" srcOrd="0" destOrd="0" presId="urn:microsoft.com/office/officeart/2018/2/layout/IconLabelList"/>
    <dgm:cxn modelId="{B5109B47-71D8-44FB-AF3A-5E2032D44B33}" type="presOf" srcId="{99270FC3-6EED-486A-B0B8-447E5CCC6020}" destId="{003051FF-B72C-4EA4-A7AF-DE2A4ECDA694}" srcOrd="0" destOrd="0" presId="urn:microsoft.com/office/officeart/2018/2/layout/IconLabelList"/>
    <dgm:cxn modelId="{015410D2-0B6E-49EB-B12F-793723E59C7F}" srcId="{99270FC3-6EED-486A-B0B8-447E5CCC6020}" destId="{F93F1827-4CED-4E66-BC8E-0683A0288314}" srcOrd="0" destOrd="0" parTransId="{16E92350-7098-4680-BA46-BDA4116DFBB9}" sibTransId="{CB677FCE-32E9-4284-8B09-374E2302E150}"/>
    <dgm:cxn modelId="{D1AEF3D8-8BDD-4881-A0F0-20346473AEAD}" type="presOf" srcId="{F2A03055-8AFA-4901-899E-DBF0C5A519A4}" destId="{3B0E5601-FE32-45BC-9815-4525D5C42C62}" srcOrd="0" destOrd="0" presId="urn:microsoft.com/office/officeart/2018/2/layout/IconLabelList"/>
    <dgm:cxn modelId="{FD6AF4F5-3508-4281-B054-15129BC33008}" srcId="{99270FC3-6EED-486A-B0B8-447E5CCC6020}" destId="{F2A03055-8AFA-4901-899E-DBF0C5A519A4}" srcOrd="1" destOrd="0" parTransId="{6DCF0C8E-2C4A-4BA2-B0CE-4ED0C1E48211}" sibTransId="{F9F38D03-886F-45FE-878C-CA95B0059116}"/>
    <dgm:cxn modelId="{941F40FE-0B44-4780-B241-0C33BC947D83}" srcId="{99270FC3-6EED-486A-B0B8-447E5CCC6020}" destId="{A14481EA-5FA6-42DE-B175-92FAE161BDB3}" srcOrd="2" destOrd="0" parTransId="{A282A569-626E-4B98-86AB-9BEDA5D5CA6A}" sibTransId="{02D0BEC7-EBE3-4E10-90F4-78A586F4D9A2}"/>
    <dgm:cxn modelId="{6ECFD5E4-6D5A-4593-9179-BC16D818EDBB}" type="presParOf" srcId="{003051FF-B72C-4EA4-A7AF-DE2A4ECDA694}" destId="{6D4C5CBE-FA03-4BE1-A021-C2C838750080}" srcOrd="0" destOrd="0" presId="urn:microsoft.com/office/officeart/2018/2/layout/IconLabelList"/>
    <dgm:cxn modelId="{9EBAF5B6-B3DB-4778-ABB3-55F2AC086429}" type="presParOf" srcId="{6D4C5CBE-FA03-4BE1-A021-C2C838750080}" destId="{37A8119A-913A-4C6D-AD79-783D5B89D831}" srcOrd="0" destOrd="0" presId="urn:microsoft.com/office/officeart/2018/2/layout/IconLabelList"/>
    <dgm:cxn modelId="{EB0DF3AE-E57F-4ED8-8221-3E90F0F51ACE}" type="presParOf" srcId="{6D4C5CBE-FA03-4BE1-A021-C2C838750080}" destId="{FDA5B528-54A8-4C89-8DCF-4ECF8345995A}" srcOrd="1" destOrd="0" presId="urn:microsoft.com/office/officeart/2018/2/layout/IconLabelList"/>
    <dgm:cxn modelId="{C53733C3-5B25-48C0-A206-62F07CA6B0A0}" type="presParOf" srcId="{6D4C5CBE-FA03-4BE1-A021-C2C838750080}" destId="{62A363E7-FACE-4037-AE06-A0490ECA4C22}" srcOrd="2" destOrd="0" presId="urn:microsoft.com/office/officeart/2018/2/layout/IconLabelList"/>
    <dgm:cxn modelId="{9035C793-CF2A-4426-AD5E-4A51DB233EE0}" type="presParOf" srcId="{003051FF-B72C-4EA4-A7AF-DE2A4ECDA694}" destId="{C381D7BA-3C08-47EA-978E-562757D1A398}" srcOrd="1" destOrd="0" presId="urn:microsoft.com/office/officeart/2018/2/layout/IconLabelList"/>
    <dgm:cxn modelId="{7832028F-82F2-48D1-AE46-02B72E146620}" type="presParOf" srcId="{003051FF-B72C-4EA4-A7AF-DE2A4ECDA694}" destId="{850CF33E-B7E6-4E18-98BA-DC52A8EA040F}" srcOrd="2" destOrd="0" presId="urn:microsoft.com/office/officeart/2018/2/layout/IconLabelList"/>
    <dgm:cxn modelId="{C59751A6-0FAB-4587-8FF1-361453362FD8}" type="presParOf" srcId="{850CF33E-B7E6-4E18-98BA-DC52A8EA040F}" destId="{77BB0E42-1318-493F-9642-33BB1F5E9071}" srcOrd="0" destOrd="0" presId="urn:microsoft.com/office/officeart/2018/2/layout/IconLabelList"/>
    <dgm:cxn modelId="{3C2134FB-3FEB-4044-A5A4-CC1401EFF3C0}" type="presParOf" srcId="{850CF33E-B7E6-4E18-98BA-DC52A8EA040F}" destId="{FE8A9342-0B99-44AC-893A-D053EA9EC45D}" srcOrd="1" destOrd="0" presId="urn:microsoft.com/office/officeart/2018/2/layout/IconLabelList"/>
    <dgm:cxn modelId="{B197E915-1A75-43FF-B5A8-C6E063BCD593}" type="presParOf" srcId="{850CF33E-B7E6-4E18-98BA-DC52A8EA040F}" destId="{3B0E5601-FE32-45BC-9815-4525D5C42C62}" srcOrd="2" destOrd="0" presId="urn:microsoft.com/office/officeart/2018/2/layout/IconLabelList"/>
    <dgm:cxn modelId="{3F5885A4-2262-4E16-89F9-50992532A198}" type="presParOf" srcId="{003051FF-B72C-4EA4-A7AF-DE2A4ECDA694}" destId="{454A4D4A-5509-4DF2-A1EF-9763E1B425D3}" srcOrd="3" destOrd="0" presId="urn:microsoft.com/office/officeart/2018/2/layout/IconLabelList"/>
    <dgm:cxn modelId="{62339A3A-8679-4455-BC49-BCBC46C9B718}" type="presParOf" srcId="{003051FF-B72C-4EA4-A7AF-DE2A4ECDA694}" destId="{350F3C7B-2870-4522-9CFF-F84177A7BE76}" srcOrd="4" destOrd="0" presId="urn:microsoft.com/office/officeart/2018/2/layout/IconLabelList"/>
    <dgm:cxn modelId="{4C7A6DC1-9F9B-42F2-9476-872BF6C1EF74}" type="presParOf" srcId="{350F3C7B-2870-4522-9CFF-F84177A7BE76}" destId="{50A07CF9-0C8E-4E07-B575-75168BC138F6}" srcOrd="0" destOrd="0" presId="urn:microsoft.com/office/officeart/2018/2/layout/IconLabelList"/>
    <dgm:cxn modelId="{5B3C162B-973B-46F8-B141-167DF3773106}" type="presParOf" srcId="{350F3C7B-2870-4522-9CFF-F84177A7BE76}" destId="{BF9CDEEC-F35A-4817-941D-BDB0280644EA}" srcOrd="1" destOrd="0" presId="urn:microsoft.com/office/officeart/2018/2/layout/IconLabelList"/>
    <dgm:cxn modelId="{5ADD8A9D-AFDC-4779-AA3A-CA2137139D8D}" type="presParOf" srcId="{350F3C7B-2870-4522-9CFF-F84177A7BE76}" destId="{48864895-4A25-4F70-80A4-F5D3EC6066B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AF4B54-8757-482C-8944-AA8460770DD2}" type="doc">
      <dgm:prSet loTypeId="urn:microsoft.com/office/officeart/2005/8/layout/hList1" loCatId="list" qsTypeId="urn:microsoft.com/office/officeart/2005/8/quickstyle/simple1" qsCatId="simple" csTypeId="urn:microsoft.com/office/officeart/2005/8/colors/accent2_2" csCatId="accent2"/>
      <dgm:spPr/>
      <dgm:t>
        <a:bodyPr/>
        <a:lstStyle/>
        <a:p>
          <a:endParaRPr lang="en-US"/>
        </a:p>
      </dgm:t>
    </dgm:pt>
    <dgm:pt modelId="{C80AD460-D13F-4C21-9E6A-052202CEC03F}">
      <dgm:prSet/>
      <dgm:spPr/>
      <dgm:t>
        <a:bodyPr/>
        <a:lstStyle/>
        <a:p>
          <a:r>
            <a:rPr lang="en-US" dirty="0">
              <a:latin typeface="Abadi" panose="020B0604020104020204" pitchFamily="34" charset="0"/>
            </a:rPr>
            <a:t>Collection development </a:t>
          </a:r>
        </a:p>
      </dgm:t>
    </dgm:pt>
    <dgm:pt modelId="{05AD5D29-FCB5-4DF8-8482-DEA855E731EF}" type="parTrans" cxnId="{CBE7C4FE-461B-4A4D-A6B9-F865EBFCDAC4}">
      <dgm:prSet/>
      <dgm:spPr/>
      <dgm:t>
        <a:bodyPr/>
        <a:lstStyle/>
        <a:p>
          <a:endParaRPr lang="en-US"/>
        </a:p>
      </dgm:t>
    </dgm:pt>
    <dgm:pt modelId="{EC97A01B-4DFC-41DD-B004-9B907BC28AC9}" type="sibTrans" cxnId="{CBE7C4FE-461B-4A4D-A6B9-F865EBFCDAC4}">
      <dgm:prSet/>
      <dgm:spPr/>
      <dgm:t>
        <a:bodyPr/>
        <a:lstStyle/>
        <a:p>
          <a:endParaRPr lang="en-US"/>
        </a:p>
      </dgm:t>
    </dgm:pt>
    <dgm:pt modelId="{DE995F01-3774-4CD9-B462-DF5255DFA5BA}">
      <dgm:prSet/>
      <dgm:spPr/>
      <dgm:t>
        <a:bodyPr/>
        <a:lstStyle/>
        <a:p>
          <a:r>
            <a:rPr lang="en-US" dirty="0">
              <a:latin typeface="Abadi" panose="020B0604020104020204" pitchFamily="34" charset="0"/>
            </a:rPr>
            <a:t>To provide access to current, reliable print and electronic news info across the political spectrum.</a:t>
          </a:r>
        </a:p>
      </dgm:t>
    </dgm:pt>
    <dgm:pt modelId="{8CE4CDCE-BF92-42C9-BF2F-517E3C689011}" type="parTrans" cxnId="{A2BA124C-B4A6-4BA3-B326-65A3BBA62F52}">
      <dgm:prSet/>
      <dgm:spPr/>
      <dgm:t>
        <a:bodyPr/>
        <a:lstStyle/>
        <a:p>
          <a:endParaRPr lang="en-US"/>
        </a:p>
      </dgm:t>
    </dgm:pt>
    <dgm:pt modelId="{4FCD8F5C-FD69-49EC-9965-993976EF75E9}" type="sibTrans" cxnId="{A2BA124C-B4A6-4BA3-B326-65A3BBA62F52}">
      <dgm:prSet/>
      <dgm:spPr/>
      <dgm:t>
        <a:bodyPr/>
        <a:lstStyle/>
        <a:p>
          <a:endParaRPr lang="en-US"/>
        </a:p>
      </dgm:t>
    </dgm:pt>
    <dgm:pt modelId="{88B56E5B-01F5-4CE5-919D-BEC6DD23E72F}">
      <dgm:prSet/>
      <dgm:spPr/>
      <dgm:t>
        <a:bodyPr/>
        <a:lstStyle/>
        <a:p>
          <a:r>
            <a:rPr lang="en-US" dirty="0">
              <a:latin typeface="Abadi" panose="020B0604020104020204" pitchFamily="34" charset="0"/>
            </a:rPr>
            <a:t>Programs &amp; Instruction </a:t>
          </a:r>
        </a:p>
      </dgm:t>
    </dgm:pt>
    <dgm:pt modelId="{1A7D7FF1-6609-4D08-81E1-1853C625425D}" type="parTrans" cxnId="{E8F9A219-553F-4E23-9200-95299E4BB5F3}">
      <dgm:prSet/>
      <dgm:spPr/>
      <dgm:t>
        <a:bodyPr/>
        <a:lstStyle/>
        <a:p>
          <a:endParaRPr lang="en-US"/>
        </a:p>
      </dgm:t>
    </dgm:pt>
    <dgm:pt modelId="{0C082295-F085-482D-A055-9DF42A1A1DA7}" type="sibTrans" cxnId="{E8F9A219-553F-4E23-9200-95299E4BB5F3}">
      <dgm:prSet/>
      <dgm:spPr/>
      <dgm:t>
        <a:bodyPr/>
        <a:lstStyle/>
        <a:p>
          <a:endParaRPr lang="en-US"/>
        </a:p>
      </dgm:t>
    </dgm:pt>
    <dgm:pt modelId="{03E10868-DD44-42A8-8FB9-FEF3D8451B45}">
      <dgm:prSet/>
      <dgm:spPr/>
      <dgm:t>
        <a:bodyPr/>
        <a:lstStyle/>
        <a:p>
          <a:r>
            <a:rPr lang="en-US" dirty="0">
              <a:latin typeface="Abadi" panose="020B0604020104020204" pitchFamily="34" charset="0"/>
            </a:rPr>
            <a:t>To educate on critical thinking and lifelong learning. </a:t>
          </a:r>
        </a:p>
      </dgm:t>
    </dgm:pt>
    <dgm:pt modelId="{BD29ED60-D8D4-44DB-AEFA-F0DAD38AA267}" type="parTrans" cxnId="{ED6B6323-A8C6-4799-9E1E-04B586EEA366}">
      <dgm:prSet/>
      <dgm:spPr/>
      <dgm:t>
        <a:bodyPr/>
        <a:lstStyle/>
        <a:p>
          <a:endParaRPr lang="en-US"/>
        </a:p>
      </dgm:t>
    </dgm:pt>
    <dgm:pt modelId="{C6F4CC62-17D5-48D4-A3F3-7C346B0EDCE0}" type="sibTrans" cxnId="{ED6B6323-A8C6-4799-9E1E-04B586EEA366}">
      <dgm:prSet/>
      <dgm:spPr/>
      <dgm:t>
        <a:bodyPr/>
        <a:lstStyle/>
        <a:p>
          <a:endParaRPr lang="en-US"/>
        </a:p>
      </dgm:t>
    </dgm:pt>
    <dgm:pt modelId="{959FE0AE-449D-43F1-A693-619953C27780}">
      <dgm:prSet/>
      <dgm:spPr/>
      <dgm:t>
        <a:bodyPr/>
        <a:lstStyle/>
        <a:p>
          <a:r>
            <a:rPr lang="en-US" dirty="0">
              <a:latin typeface="Abadi" panose="020B0604020104020204" pitchFamily="34" charset="0"/>
            </a:rPr>
            <a:t>Advocacy </a:t>
          </a:r>
        </a:p>
      </dgm:t>
    </dgm:pt>
    <dgm:pt modelId="{937D2739-C64F-4126-B09B-CE4F8C59C594}" type="parTrans" cxnId="{FD706B48-CE06-41E4-9B6D-D76535ACFC57}">
      <dgm:prSet/>
      <dgm:spPr/>
      <dgm:t>
        <a:bodyPr/>
        <a:lstStyle/>
        <a:p>
          <a:endParaRPr lang="en-US"/>
        </a:p>
      </dgm:t>
    </dgm:pt>
    <dgm:pt modelId="{AD30A0F9-2D4F-47B6-9EBF-D22C2401B295}" type="sibTrans" cxnId="{FD706B48-CE06-41E4-9B6D-D76535ACFC57}">
      <dgm:prSet/>
      <dgm:spPr/>
      <dgm:t>
        <a:bodyPr/>
        <a:lstStyle/>
        <a:p>
          <a:endParaRPr lang="en-US"/>
        </a:p>
      </dgm:t>
    </dgm:pt>
    <dgm:pt modelId="{1FB85162-E977-4010-AB00-1DA85A608E1A}">
      <dgm:prSet/>
      <dgm:spPr/>
      <dgm:t>
        <a:bodyPr/>
        <a:lstStyle/>
        <a:p>
          <a:r>
            <a:rPr lang="en-US" dirty="0">
              <a:latin typeface="Abadi" panose="020B0604020104020204" pitchFamily="34" charset="0"/>
            </a:rPr>
            <a:t>Inform decision makers - legislators, policy makers, business leaders and citizens must be aware of the library’s vital role in this fight.</a:t>
          </a:r>
        </a:p>
      </dgm:t>
    </dgm:pt>
    <dgm:pt modelId="{E7BB5326-4214-4093-84E3-0B4910A0DD8C}" type="parTrans" cxnId="{C0251EEC-773F-412E-9E77-B62CC1AE9E0E}">
      <dgm:prSet/>
      <dgm:spPr/>
      <dgm:t>
        <a:bodyPr/>
        <a:lstStyle/>
        <a:p>
          <a:endParaRPr lang="en-US"/>
        </a:p>
      </dgm:t>
    </dgm:pt>
    <dgm:pt modelId="{4EB041D4-A830-40FB-8193-FD166F461F6F}" type="sibTrans" cxnId="{C0251EEC-773F-412E-9E77-B62CC1AE9E0E}">
      <dgm:prSet/>
      <dgm:spPr/>
      <dgm:t>
        <a:bodyPr/>
        <a:lstStyle/>
        <a:p>
          <a:endParaRPr lang="en-US"/>
        </a:p>
      </dgm:t>
    </dgm:pt>
    <dgm:pt modelId="{B1C57E94-8469-47CF-8B5B-A53A28C08684}" type="pres">
      <dgm:prSet presAssocID="{54AF4B54-8757-482C-8944-AA8460770DD2}" presName="Name0" presStyleCnt="0">
        <dgm:presLayoutVars>
          <dgm:dir/>
          <dgm:animLvl val="lvl"/>
          <dgm:resizeHandles val="exact"/>
        </dgm:presLayoutVars>
      </dgm:prSet>
      <dgm:spPr/>
    </dgm:pt>
    <dgm:pt modelId="{97F88131-0697-499C-B5A0-32453A73B707}" type="pres">
      <dgm:prSet presAssocID="{C80AD460-D13F-4C21-9E6A-052202CEC03F}" presName="composite" presStyleCnt="0"/>
      <dgm:spPr/>
    </dgm:pt>
    <dgm:pt modelId="{66FF65D0-FBFE-4002-89EA-6FA404DE9A45}" type="pres">
      <dgm:prSet presAssocID="{C80AD460-D13F-4C21-9E6A-052202CEC03F}" presName="parTx" presStyleLbl="alignNode1" presStyleIdx="0" presStyleCnt="3">
        <dgm:presLayoutVars>
          <dgm:chMax val="0"/>
          <dgm:chPref val="0"/>
          <dgm:bulletEnabled val="1"/>
        </dgm:presLayoutVars>
      </dgm:prSet>
      <dgm:spPr/>
    </dgm:pt>
    <dgm:pt modelId="{F38CAD71-8CB4-42E3-8FB5-6E804FD688C1}" type="pres">
      <dgm:prSet presAssocID="{C80AD460-D13F-4C21-9E6A-052202CEC03F}" presName="desTx" presStyleLbl="alignAccFollowNode1" presStyleIdx="0" presStyleCnt="3">
        <dgm:presLayoutVars>
          <dgm:bulletEnabled val="1"/>
        </dgm:presLayoutVars>
      </dgm:prSet>
      <dgm:spPr/>
    </dgm:pt>
    <dgm:pt modelId="{2605EA7D-8A51-4E70-AD17-C7C671F57D45}" type="pres">
      <dgm:prSet presAssocID="{EC97A01B-4DFC-41DD-B004-9B907BC28AC9}" presName="space" presStyleCnt="0"/>
      <dgm:spPr/>
    </dgm:pt>
    <dgm:pt modelId="{5FDD6E48-D4BD-4075-94C6-3AACBC8AA011}" type="pres">
      <dgm:prSet presAssocID="{88B56E5B-01F5-4CE5-919D-BEC6DD23E72F}" presName="composite" presStyleCnt="0"/>
      <dgm:spPr/>
    </dgm:pt>
    <dgm:pt modelId="{76311A7C-1A2B-473D-8C62-6EBF37F02A51}" type="pres">
      <dgm:prSet presAssocID="{88B56E5B-01F5-4CE5-919D-BEC6DD23E72F}" presName="parTx" presStyleLbl="alignNode1" presStyleIdx="1" presStyleCnt="3">
        <dgm:presLayoutVars>
          <dgm:chMax val="0"/>
          <dgm:chPref val="0"/>
          <dgm:bulletEnabled val="1"/>
        </dgm:presLayoutVars>
      </dgm:prSet>
      <dgm:spPr/>
    </dgm:pt>
    <dgm:pt modelId="{64E6FCE4-D482-46B4-AA83-FE68D099BC44}" type="pres">
      <dgm:prSet presAssocID="{88B56E5B-01F5-4CE5-919D-BEC6DD23E72F}" presName="desTx" presStyleLbl="alignAccFollowNode1" presStyleIdx="1" presStyleCnt="3">
        <dgm:presLayoutVars>
          <dgm:bulletEnabled val="1"/>
        </dgm:presLayoutVars>
      </dgm:prSet>
      <dgm:spPr/>
    </dgm:pt>
    <dgm:pt modelId="{719F321F-B96B-4AD3-969A-8270E9CE39B2}" type="pres">
      <dgm:prSet presAssocID="{0C082295-F085-482D-A055-9DF42A1A1DA7}" presName="space" presStyleCnt="0"/>
      <dgm:spPr/>
    </dgm:pt>
    <dgm:pt modelId="{AD2D706F-B219-42C7-9D67-7993C0476AEB}" type="pres">
      <dgm:prSet presAssocID="{959FE0AE-449D-43F1-A693-619953C27780}" presName="composite" presStyleCnt="0"/>
      <dgm:spPr/>
    </dgm:pt>
    <dgm:pt modelId="{6CD46ACB-76AA-47A0-ACB3-0D0CCDB7541F}" type="pres">
      <dgm:prSet presAssocID="{959FE0AE-449D-43F1-A693-619953C27780}" presName="parTx" presStyleLbl="alignNode1" presStyleIdx="2" presStyleCnt="3">
        <dgm:presLayoutVars>
          <dgm:chMax val="0"/>
          <dgm:chPref val="0"/>
          <dgm:bulletEnabled val="1"/>
        </dgm:presLayoutVars>
      </dgm:prSet>
      <dgm:spPr/>
    </dgm:pt>
    <dgm:pt modelId="{9A32C543-7670-4958-905C-1756D208F238}" type="pres">
      <dgm:prSet presAssocID="{959FE0AE-449D-43F1-A693-619953C27780}" presName="desTx" presStyleLbl="alignAccFollowNode1" presStyleIdx="2" presStyleCnt="3">
        <dgm:presLayoutVars>
          <dgm:bulletEnabled val="1"/>
        </dgm:presLayoutVars>
      </dgm:prSet>
      <dgm:spPr/>
    </dgm:pt>
  </dgm:ptLst>
  <dgm:cxnLst>
    <dgm:cxn modelId="{D9B60604-2E81-4666-AB26-AD2EEC4C8CEB}" type="presOf" srcId="{C80AD460-D13F-4C21-9E6A-052202CEC03F}" destId="{66FF65D0-FBFE-4002-89EA-6FA404DE9A45}" srcOrd="0" destOrd="0" presId="urn:microsoft.com/office/officeart/2005/8/layout/hList1"/>
    <dgm:cxn modelId="{7B1DAA0D-4836-4B65-8E1C-8C2D02F4A12C}" type="presOf" srcId="{1FB85162-E977-4010-AB00-1DA85A608E1A}" destId="{9A32C543-7670-4958-905C-1756D208F238}" srcOrd="0" destOrd="0" presId="urn:microsoft.com/office/officeart/2005/8/layout/hList1"/>
    <dgm:cxn modelId="{E8F9A219-553F-4E23-9200-95299E4BB5F3}" srcId="{54AF4B54-8757-482C-8944-AA8460770DD2}" destId="{88B56E5B-01F5-4CE5-919D-BEC6DD23E72F}" srcOrd="1" destOrd="0" parTransId="{1A7D7FF1-6609-4D08-81E1-1853C625425D}" sibTransId="{0C082295-F085-482D-A055-9DF42A1A1DA7}"/>
    <dgm:cxn modelId="{ED6B6323-A8C6-4799-9E1E-04B586EEA366}" srcId="{88B56E5B-01F5-4CE5-919D-BEC6DD23E72F}" destId="{03E10868-DD44-42A8-8FB9-FEF3D8451B45}" srcOrd="0" destOrd="0" parTransId="{BD29ED60-D8D4-44DB-AEFA-F0DAD38AA267}" sibTransId="{C6F4CC62-17D5-48D4-A3F3-7C346B0EDCE0}"/>
    <dgm:cxn modelId="{FD706B48-CE06-41E4-9B6D-D76535ACFC57}" srcId="{54AF4B54-8757-482C-8944-AA8460770DD2}" destId="{959FE0AE-449D-43F1-A693-619953C27780}" srcOrd="2" destOrd="0" parTransId="{937D2739-C64F-4126-B09B-CE4F8C59C594}" sibTransId="{AD30A0F9-2D4F-47B6-9EBF-D22C2401B295}"/>
    <dgm:cxn modelId="{A2BA124C-B4A6-4BA3-B326-65A3BBA62F52}" srcId="{C80AD460-D13F-4C21-9E6A-052202CEC03F}" destId="{DE995F01-3774-4CD9-B462-DF5255DFA5BA}" srcOrd="0" destOrd="0" parTransId="{8CE4CDCE-BF92-42C9-BF2F-517E3C689011}" sibTransId="{4FCD8F5C-FD69-49EC-9965-993976EF75E9}"/>
    <dgm:cxn modelId="{5BEEDA4F-4038-474C-BA7B-12182F9ADCAE}" type="presOf" srcId="{03E10868-DD44-42A8-8FB9-FEF3D8451B45}" destId="{64E6FCE4-D482-46B4-AA83-FE68D099BC44}" srcOrd="0" destOrd="0" presId="urn:microsoft.com/office/officeart/2005/8/layout/hList1"/>
    <dgm:cxn modelId="{CBF0127A-775C-4CA6-8B15-C5E018D25055}" type="presOf" srcId="{54AF4B54-8757-482C-8944-AA8460770DD2}" destId="{B1C57E94-8469-47CF-8B5B-A53A28C08684}" srcOrd="0" destOrd="0" presId="urn:microsoft.com/office/officeart/2005/8/layout/hList1"/>
    <dgm:cxn modelId="{C65F9699-BE62-4B54-98D8-2F81024652BC}" type="presOf" srcId="{959FE0AE-449D-43F1-A693-619953C27780}" destId="{6CD46ACB-76AA-47A0-ACB3-0D0CCDB7541F}" srcOrd="0" destOrd="0" presId="urn:microsoft.com/office/officeart/2005/8/layout/hList1"/>
    <dgm:cxn modelId="{C0251EEC-773F-412E-9E77-B62CC1AE9E0E}" srcId="{959FE0AE-449D-43F1-A693-619953C27780}" destId="{1FB85162-E977-4010-AB00-1DA85A608E1A}" srcOrd="0" destOrd="0" parTransId="{E7BB5326-4214-4093-84E3-0B4910A0DD8C}" sibTransId="{4EB041D4-A830-40FB-8193-FD166F461F6F}"/>
    <dgm:cxn modelId="{62157BF1-2334-42B7-837C-E7E22F9B26D2}" type="presOf" srcId="{88B56E5B-01F5-4CE5-919D-BEC6DD23E72F}" destId="{76311A7C-1A2B-473D-8C62-6EBF37F02A51}" srcOrd="0" destOrd="0" presId="urn:microsoft.com/office/officeart/2005/8/layout/hList1"/>
    <dgm:cxn modelId="{D68FA2F5-E515-432E-B68C-281B056D221B}" type="presOf" srcId="{DE995F01-3774-4CD9-B462-DF5255DFA5BA}" destId="{F38CAD71-8CB4-42E3-8FB5-6E804FD688C1}" srcOrd="0" destOrd="0" presId="urn:microsoft.com/office/officeart/2005/8/layout/hList1"/>
    <dgm:cxn modelId="{CBE7C4FE-461B-4A4D-A6B9-F865EBFCDAC4}" srcId="{54AF4B54-8757-482C-8944-AA8460770DD2}" destId="{C80AD460-D13F-4C21-9E6A-052202CEC03F}" srcOrd="0" destOrd="0" parTransId="{05AD5D29-FCB5-4DF8-8482-DEA855E731EF}" sibTransId="{EC97A01B-4DFC-41DD-B004-9B907BC28AC9}"/>
    <dgm:cxn modelId="{E88EEB55-4C2C-4A54-9292-5B4AFC0EBD47}" type="presParOf" srcId="{B1C57E94-8469-47CF-8B5B-A53A28C08684}" destId="{97F88131-0697-499C-B5A0-32453A73B707}" srcOrd="0" destOrd="0" presId="urn:microsoft.com/office/officeart/2005/8/layout/hList1"/>
    <dgm:cxn modelId="{A308B648-7CD6-477E-B1C6-4DACE205580A}" type="presParOf" srcId="{97F88131-0697-499C-B5A0-32453A73B707}" destId="{66FF65D0-FBFE-4002-89EA-6FA404DE9A45}" srcOrd="0" destOrd="0" presId="urn:microsoft.com/office/officeart/2005/8/layout/hList1"/>
    <dgm:cxn modelId="{240995F2-1963-44E6-A463-A8CEF3AC608A}" type="presParOf" srcId="{97F88131-0697-499C-B5A0-32453A73B707}" destId="{F38CAD71-8CB4-42E3-8FB5-6E804FD688C1}" srcOrd="1" destOrd="0" presId="urn:microsoft.com/office/officeart/2005/8/layout/hList1"/>
    <dgm:cxn modelId="{2F53A913-AB65-497D-B140-C4731FA3CFCE}" type="presParOf" srcId="{B1C57E94-8469-47CF-8B5B-A53A28C08684}" destId="{2605EA7D-8A51-4E70-AD17-C7C671F57D45}" srcOrd="1" destOrd="0" presId="urn:microsoft.com/office/officeart/2005/8/layout/hList1"/>
    <dgm:cxn modelId="{7A68795E-3CFA-41E4-8FC3-77D7A3115CCB}" type="presParOf" srcId="{B1C57E94-8469-47CF-8B5B-A53A28C08684}" destId="{5FDD6E48-D4BD-4075-94C6-3AACBC8AA011}" srcOrd="2" destOrd="0" presId="urn:microsoft.com/office/officeart/2005/8/layout/hList1"/>
    <dgm:cxn modelId="{E243F15A-ECCE-486A-862C-BF02737F93D5}" type="presParOf" srcId="{5FDD6E48-D4BD-4075-94C6-3AACBC8AA011}" destId="{76311A7C-1A2B-473D-8C62-6EBF37F02A51}" srcOrd="0" destOrd="0" presId="urn:microsoft.com/office/officeart/2005/8/layout/hList1"/>
    <dgm:cxn modelId="{C4DA9389-DEB8-4D7B-8D6D-DF6E05C5AED8}" type="presParOf" srcId="{5FDD6E48-D4BD-4075-94C6-3AACBC8AA011}" destId="{64E6FCE4-D482-46B4-AA83-FE68D099BC44}" srcOrd="1" destOrd="0" presId="urn:microsoft.com/office/officeart/2005/8/layout/hList1"/>
    <dgm:cxn modelId="{CFC9A85B-FAA2-4B8B-A518-A3DC0A06A260}" type="presParOf" srcId="{B1C57E94-8469-47CF-8B5B-A53A28C08684}" destId="{719F321F-B96B-4AD3-969A-8270E9CE39B2}" srcOrd="3" destOrd="0" presId="urn:microsoft.com/office/officeart/2005/8/layout/hList1"/>
    <dgm:cxn modelId="{4227CD9E-4EFC-4F48-9445-9CC1BDC23F73}" type="presParOf" srcId="{B1C57E94-8469-47CF-8B5B-A53A28C08684}" destId="{AD2D706F-B219-42C7-9D67-7993C0476AEB}" srcOrd="4" destOrd="0" presId="urn:microsoft.com/office/officeart/2005/8/layout/hList1"/>
    <dgm:cxn modelId="{4A751BB3-9263-486D-BD20-D9C049BFCB44}" type="presParOf" srcId="{AD2D706F-B219-42C7-9D67-7993C0476AEB}" destId="{6CD46ACB-76AA-47A0-ACB3-0D0CCDB7541F}" srcOrd="0" destOrd="0" presId="urn:microsoft.com/office/officeart/2005/8/layout/hList1"/>
    <dgm:cxn modelId="{73EC4F6D-AD80-475D-9A6E-78B8C3422B44}" type="presParOf" srcId="{AD2D706F-B219-42C7-9D67-7993C0476AEB}" destId="{9A32C543-7670-4958-905C-1756D208F23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671518-9E0D-4F5C-9AC7-531B47F239D2}"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C632F145-7B72-4075-AC77-68693F823495}">
      <dgm:prSet custT="1"/>
      <dgm:spPr/>
      <dgm:t>
        <a:bodyPr/>
        <a:lstStyle/>
        <a:p>
          <a:pPr>
            <a:defRPr b="1"/>
          </a:pPr>
          <a:r>
            <a:rPr lang="en-US" sz="2800" dirty="0"/>
            <a:t>Dec 2020</a:t>
          </a:r>
        </a:p>
      </dgm:t>
    </dgm:pt>
    <dgm:pt modelId="{09C2B052-DDD6-480B-82CB-BB7D2B6D1D61}" type="parTrans" cxnId="{A9389BF0-5C20-486D-83C5-1212D85B9D98}">
      <dgm:prSet/>
      <dgm:spPr/>
      <dgm:t>
        <a:bodyPr/>
        <a:lstStyle/>
        <a:p>
          <a:endParaRPr lang="en-US"/>
        </a:p>
      </dgm:t>
    </dgm:pt>
    <dgm:pt modelId="{DABDF6E5-12CF-4CF3-8122-516ABB29522C}" type="sibTrans" cxnId="{A9389BF0-5C20-486D-83C5-1212D85B9D98}">
      <dgm:prSet/>
      <dgm:spPr/>
      <dgm:t>
        <a:bodyPr/>
        <a:lstStyle/>
        <a:p>
          <a:endParaRPr lang="en-US"/>
        </a:p>
      </dgm:t>
    </dgm:pt>
    <dgm:pt modelId="{AF7BF084-ABAE-4596-9093-461BAF1813E2}">
      <dgm:prSet custT="1"/>
      <dgm:spPr/>
      <dgm:t>
        <a:bodyPr/>
        <a:lstStyle/>
        <a:p>
          <a:r>
            <a:rPr lang="en-US" sz="1800" dirty="0"/>
            <a:t>Applied to create open mini-course</a:t>
          </a:r>
        </a:p>
      </dgm:t>
    </dgm:pt>
    <dgm:pt modelId="{B28624BE-99DF-4C4D-A0F5-E6E8F31DD64E}" type="parTrans" cxnId="{D998D2FE-4E61-4794-BD96-AFCD601E2E6F}">
      <dgm:prSet/>
      <dgm:spPr/>
      <dgm:t>
        <a:bodyPr/>
        <a:lstStyle/>
        <a:p>
          <a:endParaRPr lang="en-US"/>
        </a:p>
      </dgm:t>
    </dgm:pt>
    <dgm:pt modelId="{71AD9EA1-28F7-408A-8057-8083D2BA7F56}" type="sibTrans" cxnId="{D998D2FE-4E61-4794-BD96-AFCD601E2E6F}">
      <dgm:prSet/>
      <dgm:spPr/>
      <dgm:t>
        <a:bodyPr/>
        <a:lstStyle/>
        <a:p>
          <a:endParaRPr lang="en-US"/>
        </a:p>
      </dgm:t>
    </dgm:pt>
    <dgm:pt modelId="{FE09E56A-3433-489B-983E-346E69E9AC52}">
      <dgm:prSet custT="1"/>
      <dgm:spPr/>
      <dgm:t>
        <a:bodyPr/>
        <a:lstStyle/>
        <a:p>
          <a:pPr>
            <a:defRPr b="1"/>
          </a:pPr>
          <a:r>
            <a:rPr lang="en-US" sz="2800" dirty="0"/>
            <a:t>Jul-Dec 2021</a:t>
          </a:r>
        </a:p>
      </dgm:t>
    </dgm:pt>
    <dgm:pt modelId="{C40F3086-DEB8-4F31-86F1-01A38F065AA4}" type="parTrans" cxnId="{7BB67887-403A-4D8B-847F-FCF99B8362A8}">
      <dgm:prSet/>
      <dgm:spPr/>
      <dgm:t>
        <a:bodyPr/>
        <a:lstStyle/>
        <a:p>
          <a:endParaRPr lang="en-US"/>
        </a:p>
      </dgm:t>
    </dgm:pt>
    <dgm:pt modelId="{60D5F92A-2E54-45C2-9037-6B71CE052F53}" type="sibTrans" cxnId="{7BB67887-403A-4D8B-847F-FCF99B8362A8}">
      <dgm:prSet/>
      <dgm:spPr/>
      <dgm:t>
        <a:bodyPr/>
        <a:lstStyle/>
        <a:p>
          <a:endParaRPr lang="en-US"/>
        </a:p>
      </dgm:t>
    </dgm:pt>
    <dgm:pt modelId="{710E845A-0B23-4CF6-9ED2-304D292CEF8D}">
      <dgm:prSet custT="1"/>
      <dgm:spPr/>
      <dgm:t>
        <a:bodyPr/>
        <a:lstStyle/>
        <a:p>
          <a:r>
            <a:rPr lang="en-US" sz="1800" dirty="0"/>
            <a:t>Course creation, testing, modifications.</a:t>
          </a:r>
        </a:p>
        <a:p>
          <a:r>
            <a:rPr lang="en-US" sz="1800" dirty="0"/>
            <a:t>Communication to interested programs.  </a:t>
          </a:r>
        </a:p>
      </dgm:t>
    </dgm:pt>
    <dgm:pt modelId="{8E1E1938-2BA7-4291-999A-70D7FFDCB9C4}" type="parTrans" cxnId="{2FBF263A-3480-4D8B-A53C-585A2805B5D1}">
      <dgm:prSet/>
      <dgm:spPr/>
      <dgm:t>
        <a:bodyPr/>
        <a:lstStyle/>
        <a:p>
          <a:endParaRPr lang="en-US"/>
        </a:p>
      </dgm:t>
    </dgm:pt>
    <dgm:pt modelId="{FC67AF22-24C7-4417-BB74-CBCCE72FC8CE}" type="sibTrans" cxnId="{2FBF263A-3480-4D8B-A53C-585A2805B5D1}">
      <dgm:prSet/>
      <dgm:spPr/>
      <dgm:t>
        <a:bodyPr/>
        <a:lstStyle/>
        <a:p>
          <a:endParaRPr lang="en-US"/>
        </a:p>
      </dgm:t>
    </dgm:pt>
    <dgm:pt modelId="{CD032822-1B23-4336-87F6-A0D1296104F0}">
      <dgm:prSet custT="1"/>
      <dgm:spPr/>
      <dgm:t>
        <a:bodyPr/>
        <a:lstStyle/>
        <a:p>
          <a:pPr>
            <a:defRPr b="1"/>
          </a:pPr>
          <a:r>
            <a:rPr lang="en-US" sz="2800" dirty="0"/>
            <a:t>Apr 2022</a:t>
          </a:r>
        </a:p>
      </dgm:t>
    </dgm:pt>
    <dgm:pt modelId="{C3E29E09-BD6F-42A7-89EF-F0C5D1CAD39A}" type="parTrans" cxnId="{9547F3A3-163C-46C4-BB8F-7D7CC668F0AB}">
      <dgm:prSet/>
      <dgm:spPr/>
      <dgm:t>
        <a:bodyPr/>
        <a:lstStyle/>
        <a:p>
          <a:endParaRPr lang="en-US"/>
        </a:p>
      </dgm:t>
    </dgm:pt>
    <dgm:pt modelId="{F61E087F-75C0-47F5-9518-15C956357082}" type="sibTrans" cxnId="{9547F3A3-163C-46C4-BB8F-7D7CC668F0AB}">
      <dgm:prSet/>
      <dgm:spPr/>
      <dgm:t>
        <a:bodyPr/>
        <a:lstStyle/>
        <a:p>
          <a:endParaRPr lang="en-US"/>
        </a:p>
      </dgm:t>
    </dgm:pt>
    <dgm:pt modelId="{5D01A4D7-641D-4A37-BB57-983C5B875CC9}">
      <dgm:prSet custT="1"/>
      <dgm:spPr/>
      <dgm:t>
        <a:bodyPr/>
        <a:lstStyle/>
        <a:p>
          <a:r>
            <a:rPr lang="en-US" sz="1800" dirty="0"/>
            <a:t>All iterations of course complete, piloted with Sask Polytech program. </a:t>
          </a:r>
        </a:p>
      </dgm:t>
    </dgm:pt>
    <dgm:pt modelId="{6320D3B4-1434-40EC-8240-1982B69EC583}" type="parTrans" cxnId="{94256EDA-C585-40E5-926E-620BF4E4FC66}">
      <dgm:prSet/>
      <dgm:spPr/>
      <dgm:t>
        <a:bodyPr/>
        <a:lstStyle/>
        <a:p>
          <a:endParaRPr lang="en-US"/>
        </a:p>
      </dgm:t>
    </dgm:pt>
    <dgm:pt modelId="{8A1D9B84-8241-459F-86CF-709A9FB1F953}" type="sibTrans" cxnId="{94256EDA-C585-40E5-926E-620BF4E4FC66}">
      <dgm:prSet/>
      <dgm:spPr/>
      <dgm:t>
        <a:bodyPr/>
        <a:lstStyle/>
        <a:p>
          <a:endParaRPr lang="en-US"/>
        </a:p>
      </dgm:t>
    </dgm:pt>
    <dgm:pt modelId="{28AC8E93-D2B6-46F7-A585-A6982FC96430}" type="pres">
      <dgm:prSet presAssocID="{12671518-9E0D-4F5C-9AC7-531B47F239D2}" presName="root" presStyleCnt="0">
        <dgm:presLayoutVars>
          <dgm:chMax/>
          <dgm:chPref/>
          <dgm:animLvl val="lvl"/>
        </dgm:presLayoutVars>
      </dgm:prSet>
      <dgm:spPr/>
    </dgm:pt>
    <dgm:pt modelId="{C57F1379-C349-46F6-B3B0-41E7D071C416}" type="pres">
      <dgm:prSet presAssocID="{12671518-9E0D-4F5C-9AC7-531B47F239D2}" presName="divider" presStyleLbl="fgAcc1" presStyleIdx="0" presStyleCnt="4"/>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920C5BC2-8FD1-4A0E-9162-10AAFA3F433E}" type="pres">
      <dgm:prSet presAssocID="{12671518-9E0D-4F5C-9AC7-531B47F239D2}" presName="nodes" presStyleCnt="0">
        <dgm:presLayoutVars>
          <dgm:chMax/>
          <dgm:chPref/>
          <dgm:animLvl val="lvl"/>
        </dgm:presLayoutVars>
      </dgm:prSet>
      <dgm:spPr/>
    </dgm:pt>
    <dgm:pt modelId="{CB616745-7DE8-47EE-9D92-D36E8C5A4913}" type="pres">
      <dgm:prSet presAssocID="{C632F145-7B72-4075-AC77-68693F823495}" presName="composite" presStyleCnt="0"/>
      <dgm:spPr/>
    </dgm:pt>
    <dgm:pt modelId="{D019C8E5-9FD8-4522-A388-E90356DD42B3}" type="pres">
      <dgm:prSet presAssocID="{C632F145-7B72-4075-AC77-68693F823495}" presName="ConnectorPoint" presStyleLbl="lnNode1" presStyleIdx="0" presStyleCnt="3"/>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E5A5CD6-A8EB-4C5A-A066-B3435FB02B03}" type="pres">
      <dgm:prSet presAssocID="{C632F145-7B72-4075-AC77-68693F823495}" presName="DropPinPlaceHolder" presStyleCnt="0"/>
      <dgm:spPr/>
    </dgm:pt>
    <dgm:pt modelId="{95FAB803-BBA7-40AF-ACA6-8FC02D2338C9}" type="pres">
      <dgm:prSet presAssocID="{C632F145-7B72-4075-AC77-68693F823495}" presName="DropPin" presStyleLbl="alignNode1" presStyleIdx="0" presStyleCnt="3"/>
      <dgm:spPr/>
    </dgm:pt>
    <dgm:pt modelId="{AE70CEC6-1B7E-429B-B0B7-225CF56B884E}" type="pres">
      <dgm:prSet presAssocID="{C632F145-7B72-4075-AC77-68693F823495}" presName="Ellipse"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BAA0DB27-784A-49CD-A0EC-89E21A548AF9}" type="pres">
      <dgm:prSet presAssocID="{C632F145-7B72-4075-AC77-68693F823495}" presName="L2TextContainer" presStyleLbl="revTx" presStyleIdx="0" presStyleCnt="6">
        <dgm:presLayoutVars>
          <dgm:bulletEnabled val="1"/>
        </dgm:presLayoutVars>
      </dgm:prSet>
      <dgm:spPr/>
    </dgm:pt>
    <dgm:pt modelId="{E8FEE262-1B70-49FC-8957-19A90DD4A2DE}" type="pres">
      <dgm:prSet presAssocID="{C632F145-7B72-4075-AC77-68693F823495}" presName="L1TextContainer" presStyleLbl="revTx" presStyleIdx="1" presStyleCnt="6">
        <dgm:presLayoutVars>
          <dgm:chMax val="1"/>
          <dgm:chPref val="1"/>
          <dgm:bulletEnabled val="1"/>
        </dgm:presLayoutVars>
      </dgm:prSet>
      <dgm:spPr/>
    </dgm:pt>
    <dgm:pt modelId="{1CC940B8-94C6-4B02-B550-241B7CA9180F}" type="pres">
      <dgm:prSet presAssocID="{C632F145-7B72-4075-AC77-68693F823495}" presName="ConnectLine" presStyleLbl="sibTrans1D1" presStyleIdx="0" presStyleCnt="3"/>
      <dgm:spPr>
        <a:noFill/>
        <a:ln w="12700" cap="flat" cmpd="sng" algn="ctr">
          <a:solidFill>
            <a:schemeClr val="accent5">
              <a:hueOff val="0"/>
              <a:satOff val="0"/>
              <a:lumOff val="0"/>
              <a:alphaOff val="0"/>
            </a:schemeClr>
          </a:solidFill>
          <a:prstDash val="dash"/>
          <a:miter lim="800000"/>
        </a:ln>
        <a:effectLst/>
      </dgm:spPr>
    </dgm:pt>
    <dgm:pt modelId="{77FFA1DA-48FC-4A14-8ADF-1554B27BF5D1}" type="pres">
      <dgm:prSet presAssocID="{C632F145-7B72-4075-AC77-68693F823495}" presName="EmptyPlaceHolder" presStyleCnt="0"/>
      <dgm:spPr/>
    </dgm:pt>
    <dgm:pt modelId="{2CE055D9-5F8F-455A-90FC-E619270D9EF2}" type="pres">
      <dgm:prSet presAssocID="{DABDF6E5-12CF-4CF3-8122-516ABB29522C}" presName="spaceBetweenRectangles" presStyleCnt="0"/>
      <dgm:spPr/>
    </dgm:pt>
    <dgm:pt modelId="{4D1CBAE6-12E3-4A87-B135-E708E1BEFF58}" type="pres">
      <dgm:prSet presAssocID="{FE09E56A-3433-489B-983E-346E69E9AC52}" presName="composite" presStyleCnt="0"/>
      <dgm:spPr/>
    </dgm:pt>
    <dgm:pt modelId="{12501642-0CF2-4A94-ACFB-EF4289D08980}" type="pres">
      <dgm:prSet presAssocID="{FE09E56A-3433-489B-983E-346E69E9AC52}" presName="ConnectorPoint" presStyleLbl="lnNode1" presStyleIdx="1" presStyleCnt="3"/>
      <dgm:spPr>
        <a:solidFill>
          <a:schemeClr val="accent5">
            <a:hueOff val="-7009649"/>
            <a:satOff val="10306"/>
            <a:lumOff val="8824"/>
            <a:alphaOff val="0"/>
          </a:schemeClr>
        </a:solidFill>
        <a:ln w="6350" cap="flat" cmpd="sng" algn="ctr">
          <a:solidFill>
            <a:schemeClr val="lt1">
              <a:hueOff val="0"/>
              <a:satOff val="0"/>
              <a:lumOff val="0"/>
              <a:alphaOff val="0"/>
            </a:schemeClr>
          </a:solidFill>
          <a:prstDash val="solid"/>
          <a:miter lim="800000"/>
        </a:ln>
        <a:effectLst/>
      </dgm:spPr>
    </dgm:pt>
    <dgm:pt modelId="{98F5807E-F90A-4C94-B20A-2BAF0D1E0321}" type="pres">
      <dgm:prSet presAssocID="{FE09E56A-3433-489B-983E-346E69E9AC52}" presName="DropPinPlaceHolder" presStyleCnt="0"/>
      <dgm:spPr/>
    </dgm:pt>
    <dgm:pt modelId="{68AD694D-6074-40B2-883F-4DBC4FFD4237}" type="pres">
      <dgm:prSet presAssocID="{FE09E56A-3433-489B-983E-346E69E9AC52}" presName="DropPin" presStyleLbl="alignNode1" presStyleIdx="1" presStyleCnt="3" custLinFactX="-100000" custLinFactNeighborX="-183379" custLinFactNeighborY="-8097"/>
      <dgm:spPr/>
    </dgm:pt>
    <dgm:pt modelId="{0DDA9BBF-DB38-4BB2-B2D9-40B88DABB1FB}" type="pres">
      <dgm:prSet presAssocID="{FE09E56A-3433-489B-983E-346E69E9AC52}" presName="Ellipse"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97DF0088-9324-4B16-89D2-D98061CE8CFC}" type="pres">
      <dgm:prSet presAssocID="{FE09E56A-3433-489B-983E-346E69E9AC52}" presName="L2TextContainer" presStyleLbl="revTx" presStyleIdx="2" presStyleCnt="6">
        <dgm:presLayoutVars>
          <dgm:bulletEnabled val="1"/>
        </dgm:presLayoutVars>
      </dgm:prSet>
      <dgm:spPr/>
    </dgm:pt>
    <dgm:pt modelId="{AD25AD86-CC3A-42DD-B5B8-74F35D06D955}" type="pres">
      <dgm:prSet presAssocID="{FE09E56A-3433-489B-983E-346E69E9AC52}" presName="L1TextContainer" presStyleLbl="revTx" presStyleIdx="3" presStyleCnt="6" custLinFactNeighborX="-23611" custLinFactNeighborY="4048">
        <dgm:presLayoutVars>
          <dgm:chMax val="1"/>
          <dgm:chPref val="1"/>
          <dgm:bulletEnabled val="1"/>
        </dgm:presLayoutVars>
      </dgm:prSet>
      <dgm:spPr/>
    </dgm:pt>
    <dgm:pt modelId="{08B4CC7A-62B1-4745-9963-1A9A09BCD7D5}" type="pres">
      <dgm:prSet presAssocID="{FE09E56A-3433-489B-983E-346E69E9AC52}" presName="ConnectLine" presStyleLbl="sibTrans1D1" presStyleIdx="1" presStyleCnt="3" custLinFactX="-1600000" custLinFactNeighborX="-1632725" custLinFactNeighborY="2845"/>
      <dgm:spPr>
        <a:noFill/>
        <a:ln w="12700" cap="flat" cmpd="sng" algn="ctr">
          <a:solidFill>
            <a:schemeClr val="accent5">
              <a:hueOff val="-7009649"/>
              <a:satOff val="10306"/>
              <a:lumOff val="8824"/>
              <a:alphaOff val="0"/>
            </a:schemeClr>
          </a:solidFill>
          <a:prstDash val="dash"/>
          <a:miter lim="800000"/>
        </a:ln>
        <a:effectLst/>
      </dgm:spPr>
    </dgm:pt>
    <dgm:pt modelId="{19C42931-E3DA-4BAE-A3A2-83FFFA33ACD7}" type="pres">
      <dgm:prSet presAssocID="{FE09E56A-3433-489B-983E-346E69E9AC52}" presName="EmptyPlaceHolder" presStyleCnt="0"/>
      <dgm:spPr/>
    </dgm:pt>
    <dgm:pt modelId="{FDFBBB4A-1096-493D-8972-F01E62BD5B8F}" type="pres">
      <dgm:prSet presAssocID="{60D5F92A-2E54-45C2-9037-6B71CE052F53}" presName="spaceBetweenRectangles" presStyleCnt="0"/>
      <dgm:spPr/>
    </dgm:pt>
    <dgm:pt modelId="{9B2A5FA2-C43A-4572-B3A6-16C567EB1A9F}" type="pres">
      <dgm:prSet presAssocID="{CD032822-1B23-4336-87F6-A0D1296104F0}" presName="composite" presStyleCnt="0"/>
      <dgm:spPr/>
    </dgm:pt>
    <dgm:pt modelId="{29AFB00D-2FD7-45DF-A130-1F539443E08D}" type="pres">
      <dgm:prSet presAssocID="{CD032822-1B23-4336-87F6-A0D1296104F0}" presName="ConnectorPoint" presStyleLbl="lnNode1" presStyleIdx="2" presStyleCnt="3"/>
      <dgm:spPr>
        <a:solidFill>
          <a:schemeClr val="accent5">
            <a:hueOff val="-14019298"/>
            <a:satOff val="20613"/>
            <a:lumOff val="17647"/>
            <a:alphaOff val="0"/>
          </a:schemeClr>
        </a:solidFill>
        <a:ln w="6350" cap="flat" cmpd="sng" algn="ctr">
          <a:solidFill>
            <a:schemeClr val="lt1">
              <a:hueOff val="0"/>
              <a:satOff val="0"/>
              <a:lumOff val="0"/>
              <a:alphaOff val="0"/>
            </a:schemeClr>
          </a:solidFill>
          <a:prstDash val="solid"/>
          <a:miter lim="800000"/>
        </a:ln>
        <a:effectLst/>
      </dgm:spPr>
    </dgm:pt>
    <dgm:pt modelId="{B4C55235-A8C6-4B19-AAA1-D4E133E1AC91}" type="pres">
      <dgm:prSet presAssocID="{CD032822-1B23-4336-87F6-A0D1296104F0}" presName="DropPinPlaceHolder" presStyleCnt="0"/>
      <dgm:spPr/>
    </dgm:pt>
    <dgm:pt modelId="{CF528C5F-65ED-435F-B759-BDB0E6B4BC2C}" type="pres">
      <dgm:prSet presAssocID="{CD032822-1B23-4336-87F6-A0D1296104F0}" presName="DropPin" presStyleLbl="alignNode1" presStyleIdx="2" presStyleCnt="3" custLinFactX="-100000" custLinFactNeighborX="-138846" custLinFactNeighborY="0"/>
      <dgm:spPr/>
    </dgm:pt>
    <dgm:pt modelId="{838CE306-1D9B-4910-913F-0BD6E2DD2835}" type="pres">
      <dgm:prSet presAssocID="{CD032822-1B23-4336-87F6-A0D1296104F0}" presName="Ellipse"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D83DEDD2-B3D3-403D-9212-E9ED73FA57D9}" type="pres">
      <dgm:prSet presAssocID="{CD032822-1B23-4336-87F6-A0D1296104F0}" presName="L2TextContainer" presStyleLbl="revTx" presStyleIdx="4" presStyleCnt="6">
        <dgm:presLayoutVars>
          <dgm:bulletEnabled val="1"/>
        </dgm:presLayoutVars>
      </dgm:prSet>
      <dgm:spPr/>
    </dgm:pt>
    <dgm:pt modelId="{9EFE9419-9BDD-42EF-9943-6FB46ECA3E93}" type="pres">
      <dgm:prSet presAssocID="{CD032822-1B23-4336-87F6-A0D1296104F0}" presName="L1TextContainer" presStyleLbl="revTx" presStyleIdx="5" presStyleCnt="6" custLinFactNeighborX="-19422" custLinFactNeighborY="-5999">
        <dgm:presLayoutVars>
          <dgm:chMax val="1"/>
          <dgm:chPref val="1"/>
          <dgm:bulletEnabled val="1"/>
        </dgm:presLayoutVars>
      </dgm:prSet>
      <dgm:spPr/>
    </dgm:pt>
    <dgm:pt modelId="{BE950258-0973-4F31-9DE4-6F037F954F77}" type="pres">
      <dgm:prSet presAssocID="{CD032822-1B23-4336-87F6-A0D1296104F0}" presName="ConnectLine" presStyleLbl="sibTrans1D1" presStyleIdx="2" presStyleCnt="3" custLinFactX="-1324728" custLinFactNeighborX="-1400000" custLinFactNeighborY="356"/>
      <dgm:spPr>
        <a:noFill/>
        <a:ln w="12700" cap="flat" cmpd="sng" algn="ctr">
          <a:solidFill>
            <a:schemeClr val="accent5">
              <a:hueOff val="-14019298"/>
              <a:satOff val="20613"/>
              <a:lumOff val="17647"/>
              <a:alphaOff val="0"/>
            </a:schemeClr>
          </a:solidFill>
          <a:prstDash val="dash"/>
          <a:miter lim="800000"/>
        </a:ln>
        <a:effectLst/>
      </dgm:spPr>
    </dgm:pt>
    <dgm:pt modelId="{45188845-4343-430E-AF6E-0885BE16CFB8}" type="pres">
      <dgm:prSet presAssocID="{CD032822-1B23-4336-87F6-A0D1296104F0}" presName="EmptyPlaceHolder" presStyleCnt="0"/>
      <dgm:spPr/>
    </dgm:pt>
  </dgm:ptLst>
  <dgm:cxnLst>
    <dgm:cxn modelId="{557B6C37-A061-463E-B033-05EF5BBE571F}" type="presOf" srcId="{C632F145-7B72-4075-AC77-68693F823495}" destId="{E8FEE262-1B70-49FC-8957-19A90DD4A2DE}" srcOrd="0" destOrd="0" presId="urn:microsoft.com/office/officeart/2017/3/layout/DropPinTimeline"/>
    <dgm:cxn modelId="{2FBF263A-3480-4D8B-A53C-585A2805B5D1}" srcId="{FE09E56A-3433-489B-983E-346E69E9AC52}" destId="{710E845A-0B23-4CF6-9ED2-304D292CEF8D}" srcOrd="0" destOrd="0" parTransId="{8E1E1938-2BA7-4291-999A-70D7FFDCB9C4}" sibTransId="{FC67AF22-24C7-4417-BB74-CBCCE72FC8CE}"/>
    <dgm:cxn modelId="{C0E7CA41-FB04-48D3-AE9E-522E94F6041A}" type="presOf" srcId="{CD032822-1B23-4336-87F6-A0D1296104F0}" destId="{9EFE9419-9BDD-42EF-9943-6FB46ECA3E93}" srcOrd="0" destOrd="0" presId="urn:microsoft.com/office/officeart/2017/3/layout/DropPinTimeline"/>
    <dgm:cxn modelId="{3AE66F5A-8529-4E02-AC1F-69C0B48812C4}" type="presOf" srcId="{12671518-9E0D-4F5C-9AC7-531B47F239D2}" destId="{28AC8E93-D2B6-46F7-A585-A6982FC96430}" srcOrd="0" destOrd="0" presId="urn:microsoft.com/office/officeart/2017/3/layout/DropPinTimeline"/>
    <dgm:cxn modelId="{7BB67887-403A-4D8B-847F-FCF99B8362A8}" srcId="{12671518-9E0D-4F5C-9AC7-531B47F239D2}" destId="{FE09E56A-3433-489B-983E-346E69E9AC52}" srcOrd="1" destOrd="0" parTransId="{C40F3086-DEB8-4F31-86F1-01A38F065AA4}" sibTransId="{60D5F92A-2E54-45C2-9037-6B71CE052F53}"/>
    <dgm:cxn modelId="{2237C88B-5BF4-437F-95C6-939A68037D2A}" type="presOf" srcId="{FE09E56A-3433-489B-983E-346E69E9AC52}" destId="{AD25AD86-CC3A-42DD-B5B8-74F35D06D955}" srcOrd="0" destOrd="0" presId="urn:microsoft.com/office/officeart/2017/3/layout/DropPinTimeline"/>
    <dgm:cxn modelId="{7BE8B690-A024-44EA-A00F-927E98B5E46E}" type="presOf" srcId="{5D01A4D7-641D-4A37-BB57-983C5B875CC9}" destId="{D83DEDD2-B3D3-403D-9212-E9ED73FA57D9}" srcOrd="0" destOrd="0" presId="urn:microsoft.com/office/officeart/2017/3/layout/DropPinTimeline"/>
    <dgm:cxn modelId="{9547F3A3-163C-46C4-BB8F-7D7CC668F0AB}" srcId="{12671518-9E0D-4F5C-9AC7-531B47F239D2}" destId="{CD032822-1B23-4336-87F6-A0D1296104F0}" srcOrd="2" destOrd="0" parTransId="{C3E29E09-BD6F-42A7-89EF-F0C5D1CAD39A}" sibTransId="{F61E087F-75C0-47F5-9518-15C956357082}"/>
    <dgm:cxn modelId="{C8FD2CBF-71A0-432E-BE0D-3FBF2751E40B}" type="presOf" srcId="{AF7BF084-ABAE-4596-9093-461BAF1813E2}" destId="{BAA0DB27-784A-49CD-A0EC-89E21A548AF9}" srcOrd="0" destOrd="0" presId="urn:microsoft.com/office/officeart/2017/3/layout/DropPinTimeline"/>
    <dgm:cxn modelId="{94256EDA-C585-40E5-926E-620BF4E4FC66}" srcId="{CD032822-1B23-4336-87F6-A0D1296104F0}" destId="{5D01A4D7-641D-4A37-BB57-983C5B875CC9}" srcOrd="0" destOrd="0" parTransId="{6320D3B4-1434-40EC-8240-1982B69EC583}" sibTransId="{8A1D9B84-8241-459F-86CF-709A9FB1F953}"/>
    <dgm:cxn modelId="{A9389BF0-5C20-486D-83C5-1212D85B9D98}" srcId="{12671518-9E0D-4F5C-9AC7-531B47F239D2}" destId="{C632F145-7B72-4075-AC77-68693F823495}" srcOrd="0" destOrd="0" parTransId="{09C2B052-DDD6-480B-82CB-BB7D2B6D1D61}" sibTransId="{DABDF6E5-12CF-4CF3-8122-516ABB29522C}"/>
    <dgm:cxn modelId="{0105B2F7-A124-4F1F-8C7C-DD8D0EE7B766}" type="presOf" srcId="{710E845A-0B23-4CF6-9ED2-304D292CEF8D}" destId="{97DF0088-9324-4B16-89D2-D98061CE8CFC}" srcOrd="0" destOrd="0" presId="urn:microsoft.com/office/officeart/2017/3/layout/DropPinTimeline"/>
    <dgm:cxn modelId="{D998D2FE-4E61-4794-BD96-AFCD601E2E6F}" srcId="{C632F145-7B72-4075-AC77-68693F823495}" destId="{AF7BF084-ABAE-4596-9093-461BAF1813E2}" srcOrd="0" destOrd="0" parTransId="{B28624BE-99DF-4C4D-A0F5-E6E8F31DD64E}" sibTransId="{71AD9EA1-28F7-408A-8057-8083D2BA7F56}"/>
    <dgm:cxn modelId="{FBF0C100-EF67-4359-948F-4AD218E2FDC4}" type="presParOf" srcId="{28AC8E93-D2B6-46F7-A585-A6982FC96430}" destId="{C57F1379-C349-46F6-B3B0-41E7D071C416}" srcOrd="0" destOrd="0" presId="urn:microsoft.com/office/officeart/2017/3/layout/DropPinTimeline"/>
    <dgm:cxn modelId="{44587DBB-2985-442B-99D8-3AAEF7526214}" type="presParOf" srcId="{28AC8E93-D2B6-46F7-A585-A6982FC96430}" destId="{920C5BC2-8FD1-4A0E-9162-10AAFA3F433E}" srcOrd="1" destOrd="0" presId="urn:microsoft.com/office/officeart/2017/3/layout/DropPinTimeline"/>
    <dgm:cxn modelId="{467A394C-6148-4C35-B360-293C170920F2}" type="presParOf" srcId="{920C5BC2-8FD1-4A0E-9162-10AAFA3F433E}" destId="{CB616745-7DE8-47EE-9D92-D36E8C5A4913}" srcOrd="0" destOrd="0" presId="urn:microsoft.com/office/officeart/2017/3/layout/DropPinTimeline"/>
    <dgm:cxn modelId="{A30C4004-BD40-4F44-BEEA-CA064425679B}" type="presParOf" srcId="{CB616745-7DE8-47EE-9D92-D36E8C5A4913}" destId="{D019C8E5-9FD8-4522-A388-E90356DD42B3}" srcOrd="0" destOrd="0" presId="urn:microsoft.com/office/officeart/2017/3/layout/DropPinTimeline"/>
    <dgm:cxn modelId="{78736638-0555-42AE-BE21-6B397D6FF358}" type="presParOf" srcId="{CB616745-7DE8-47EE-9D92-D36E8C5A4913}" destId="{2E5A5CD6-A8EB-4C5A-A066-B3435FB02B03}" srcOrd="1" destOrd="0" presId="urn:microsoft.com/office/officeart/2017/3/layout/DropPinTimeline"/>
    <dgm:cxn modelId="{6D52FD6A-93EA-4857-870A-D604DD17A716}" type="presParOf" srcId="{2E5A5CD6-A8EB-4C5A-A066-B3435FB02B03}" destId="{95FAB803-BBA7-40AF-ACA6-8FC02D2338C9}" srcOrd="0" destOrd="0" presId="urn:microsoft.com/office/officeart/2017/3/layout/DropPinTimeline"/>
    <dgm:cxn modelId="{94882049-6E20-4BAC-8311-480B86D63981}" type="presParOf" srcId="{2E5A5CD6-A8EB-4C5A-A066-B3435FB02B03}" destId="{AE70CEC6-1B7E-429B-B0B7-225CF56B884E}" srcOrd="1" destOrd="0" presId="urn:microsoft.com/office/officeart/2017/3/layout/DropPinTimeline"/>
    <dgm:cxn modelId="{28601DB4-4AF7-4858-BE81-56891DD221C7}" type="presParOf" srcId="{CB616745-7DE8-47EE-9D92-D36E8C5A4913}" destId="{BAA0DB27-784A-49CD-A0EC-89E21A548AF9}" srcOrd="2" destOrd="0" presId="urn:microsoft.com/office/officeart/2017/3/layout/DropPinTimeline"/>
    <dgm:cxn modelId="{60D9B27C-B4A1-44CA-B184-64D71FC059E6}" type="presParOf" srcId="{CB616745-7DE8-47EE-9D92-D36E8C5A4913}" destId="{E8FEE262-1B70-49FC-8957-19A90DD4A2DE}" srcOrd="3" destOrd="0" presId="urn:microsoft.com/office/officeart/2017/3/layout/DropPinTimeline"/>
    <dgm:cxn modelId="{A0FE8F1F-0F66-487A-8935-142C0A065D31}" type="presParOf" srcId="{CB616745-7DE8-47EE-9D92-D36E8C5A4913}" destId="{1CC940B8-94C6-4B02-B550-241B7CA9180F}" srcOrd="4" destOrd="0" presId="urn:microsoft.com/office/officeart/2017/3/layout/DropPinTimeline"/>
    <dgm:cxn modelId="{50BDC7BD-25DE-4A03-8531-8E8822472BD8}" type="presParOf" srcId="{CB616745-7DE8-47EE-9D92-D36E8C5A4913}" destId="{77FFA1DA-48FC-4A14-8ADF-1554B27BF5D1}" srcOrd="5" destOrd="0" presId="urn:microsoft.com/office/officeart/2017/3/layout/DropPinTimeline"/>
    <dgm:cxn modelId="{04A7F62C-F5D3-472A-BCFD-16F57120F274}" type="presParOf" srcId="{920C5BC2-8FD1-4A0E-9162-10AAFA3F433E}" destId="{2CE055D9-5F8F-455A-90FC-E619270D9EF2}" srcOrd="1" destOrd="0" presId="urn:microsoft.com/office/officeart/2017/3/layout/DropPinTimeline"/>
    <dgm:cxn modelId="{263710BE-25A1-4BB8-B700-E9A41DFA0035}" type="presParOf" srcId="{920C5BC2-8FD1-4A0E-9162-10AAFA3F433E}" destId="{4D1CBAE6-12E3-4A87-B135-E708E1BEFF58}" srcOrd="2" destOrd="0" presId="urn:microsoft.com/office/officeart/2017/3/layout/DropPinTimeline"/>
    <dgm:cxn modelId="{A0D3B07E-6533-42E3-A1EC-89F090935436}" type="presParOf" srcId="{4D1CBAE6-12E3-4A87-B135-E708E1BEFF58}" destId="{12501642-0CF2-4A94-ACFB-EF4289D08980}" srcOrd="0" destOrd="0" presId="urn:microsoft.com/office/officeart/2017/3/layout/DropPinTimeline"/>
    <dgm:cxn modelId="{A893FC59-2B70-477F-A27C-16E76A0C8F7E}" type="presParOf" srcId="{4D1CBAE6-12E3-4A87-B135-E708E1BEFF58}" destId="{98F5807E-F90A-4C94-B20A-2BAF0D1E0321}" srcOrd="1" destOrd="0" presId="urn:microsoft.com/office/officeart/2017/3/layout/DropPinTimeline"/>
    <dgm:cxn modelId="{410984FE-4AF3-4859-84CF-523A385B4F63}" type="presParOf" srcId="{98F5807E-F90A-4C94-B20A-2BAF0D1E0321}" destId="{68AD694D-6074-40B2-883F-4DBC4FFD4237}" srcOrd="0" destOrd="0" presId="urn:microsoft.com/office/officeart/2017/3/layout/DropPinTimeline"/>
    <dgm:cxn modelId="{1B8963C4-6154-4E42-A7B9-1BD26E9F268E}" type="presParOf" srcId="{98F5807E-F90A-4C94-B20A-2BAF0D1E0321}" destId="{0DDA9BBF-DB38-4BB2-B2D9-40B88DABB1FB}" srcOrd="1" destOrd="0" presId="urn:microsoft.com/office/officeart/2017/3/layout/DropPinTimeline"/>
    <dgm:cxn modelId="{C456DFD6-3419-499E-A526-32460C0EB237}" type="presParOf" srcId="{4D1CBAE6-12E3-4A87-B135-E708E1BEFF58}" destId="{97DF0088-9324-4B16-89D2-D98061CE8CFC}" srcOrd="2" destOrd="0" presId="urn:microsoft.com/office/officeart/2017/3/layout/DropPinTimeline"/>
    <dgm:cxn modelId="{3AD07492-9F50-4D00-A180-053FD1149404}" type="presParOf" srcId="{4D1CBAE6-12E3-4A87-B135-E708E1BEFF58}" destId="{AD25AD86-CC3A-42DD-B5B8-74F35D06D955}" srcOrd="3" destOrd="0" presId="urn:microsoft.com/office/officeart/2017/3/layout/DropPinTimeline"/>
    <dgm:cxn modelId="{8F4841AE-73F5-481F-A385-5B7402A405F8}" type="presParOf" srcId="{4D1CBAE6-12E3-4A87-B135-E708E1BEFF58}" destId="{08B4CC7A-62B1-4745-9963-1A9A09BCD7D5}" srcOrd="4" destOrd="0" presId="urn:microsoft.com/office/officeart/2017/3/layout/DropPinTimeline"/>
    <dgm:cxn modelId="{056ADC3A-E0DE-42FD-ABD6-D420E366CA61}" type="presParOf" srcId="{4D1CBAE6-12E3-4A87-B135-E708E1BEFF58}" destId="{19C42931-E3DA-4BAE-A3A2-83FFFA33ACD7}" srcOrd="5" destOrd="0" presId="urn:microsoft.com/office/officeart/2017/3/layout/DropPinTimeline"/>
    <dgm:cxn modelId="{1B319B52-C69A-4EA7-A33F-685569B0C0D6}" type="presParOf" srcId="{920C5BC2-8FD1-4A0E-9162-10AAFA3F433E}" destId="{FDFBBB4A-1096-493D-8972-F01E62BD5B8F}" srcOrd="3" destOrd="0" presId="urn:microsoft.com/office/officeart/2017/3/layout/DropPinTimeline"/>
    <dgm:cxn modelId="{3ADDD72E-10F9-42DB-B745-211CF5F24F35}" type="presParOf" srcId="{920C5BC2-8FD1-4A0E-9162-10AAFA3F433E}" destId="{9B2A5FA2-C43A-4572-B3A6-16C567EB1A9F}" srcOrd="4" destOrd="0" presId="urn:microsoft.com/office/officeart/2017/3/layout/DropPinTimeline"/>
    <dgm:cxn modelId="{E0C9E8A4-64C1-404D-B3EE-BFC806CDE779}" type="presParOf" srcId="{9B2A5FA2-C43A-4572-B3A6-16C567EB1A9F}" destId="{29AFB00D-2FD7-45DF-A130-1F539443E08D}" srcOrd="0" destOrd="0" presId="urn:microsoft.com/office/officeart/2017/3/layout/DropPinTimeline"/>
    <dgm:cxn modelId="{F9AD4D9D-9A5B-4F44-BCE1-0C7D660D0851}" type="presParOf" srcId="{9B2A5FA2-C43A-4572-B3A6-16C567EB1A9F}" destId="{B4C55235-A8C6-4B19-AAA1-D4E133E1AC91}" srcOrd="1" destOrd="0" presId="urn:microsoft.com/office/officeart/2017/3/layout/DropPinTimeline"/>
    <dgm:cxn modelId="{50F0F459-8614-4D11-93E7-08F96C4B9D3B}" type="presParOf" srcId="{B4C55235-A8C6-4B19-AAA1-D4E133E1AC91}" destId="{CF528C5F-65ED-435F-B759-BDB0E6B4BC2C}" srcOrd="0" destOrd="0" presId="urn:microsoft.com/office/officeart/2017/3/layout/DropPinTimeline"/>
    <dgm:cxn modelId="{4A78957F-5E72-4059-95FA-08E819CFD8F0}" type="presParOf" srcId="{B4C55235-A8C6-4B19-AAA1-D4E133E1AC91}" destId="{838CE306-1D9B-4910-913F-0BD6E2DD2835}" srcOrd="1" destOrd="0" presId="urn:microsoft.com/office/officeart/2017/3/layout/DropPinTimeline"/>
    <dgm:cxn modelId="{079D3374-0339-470E-88E3-44BF57BF86AB}" type="presParOf" srcId="{9B2A5FA2-C43A-4572-B3A6-16C567EB1A9F}" destId="{D83DEDD2-B3D3-403D-9212-E9ED73FA57D9}" srcOrd="2" destOrd="0" presId="urn:microsoft.com/office/officeart/2017/3/layout/DropPinTimeline"/>
    <dgm:cxn modelId="{9DC64E05-6517-4549-A96E-7017FDC7C892}" type="presParOf" srcId="{9B2A5FA2-C43A-4572-B3A6-16C567EB1A9F}" destId="{9EFE9419-9BDD-42EF-9943-6FB46ECA3E93}" srcOrd="3" destOrd="0" presId="urn:microsoft.com/office/officeart/2017/3/layout/DropPinTimeline"/>
    <dgm:cxn modelId="{6F7C8F8C-65E7-4281-B321-F7FC2392A308}" type="presParOf" srcId="{9B2A5FA2-C43A-4572-B3A6-16C567EB1A9F}" destId="{BE950258-0973-4F31-9DE4-6F037F954F77}" srcOrd="4" destOrd="0" presId="urn:microsoft.com/office/officeart/2017/3/layout/DropPinTimeline"/>
    <dgm:cxn modelId="{47E731D8-E947-464F-85E4-9A9D2525AA09}" type="presParOf" srcId="{9B2A5FA2-C43A-4572-B3A6-16C567EB1A9F}" destId="{45188845-4343-430E-AF6E-0885BE16CFB8}"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89CEBA-9223-4D7D-AB7C-B5ED0708FBE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1E158FD-BC5A-4F7C-B121-30AE7CBD2690}">
      <dgm:prSet/>
      <dgm:spPr/>
      <dgm:t>
        <a:bodyPr/>
        <a:lstStyle/>
        <a:p>
          <a:pPr>
            <a:lnSpc>
              <a:spcPct val="100000"/>
            </a:lnSpc>
          </a:pPr>
          <a:r>
            <a:rPr lang="en-US">
              <a:latin typeface="Aharoni" panose="02010803020104030203" pitchFamily="2" charset="-79"/>
              <a:cs typeface="Aharoni" panose="02010803020104030203" pitchFamily="2" charset="-79"/>
            </a:rPr>
            <a:t>Information Preparation</a:t>
          </a:r>
        </a:p>
      </dgm:t>
    </dgm:pt>
    <dgm:pt modelId="{F9E87E81-7A52-4452-BB51-7B56ED8335A4}" type="parTrans" cxnId="{5E65C43D-5E21-4B43-81FA-DD1F060F9D21}">
      <dgm:prSet/>
      <dgm:spPr/>
      <dgm:t>
        <a:bodyPr/>
        <a:lstStyle/>
        <a:p>
          <a:endParaRPr lang="en-US"/>
        </a:p>
      </dgm:t>
    </dgm:pt>
    <dgm:pt modelId="{1777D0E0-F587-4F1C-A083-343308F2D701}" type="sibTrans" cxnId="{5E65C43D-5E21-4B43-81FA-DD1F060F9D21}">
      <dgm:prSet/>
      <dgm:spPr/>
      <dgm:t>
        <a:bodyPr/>
        <a:lstStyle/>
        <a:p>
          <a:endParaRPr lang="en-US"/>
        </a:p>
      </dgm:t>
    </dgm:pt>
    <dgm:pt modelId="{9640B6B4-BC12-418B-8919-82EEB1E7F663}">
      <dgm:prSet/>
      <dgm:spPr/>
      <dgm:t>
        <a:bodyPr/>
        <a:lstStyle/>
        <a:p>
          <a:pPr>
            <a:lnSpc>
              <a:spcPct val="100000"/>
            </a:lnSpc>
          </a:pPr>
          <a:r>
            <a:rPr lang="en-US" dirty="0">
              <a:latin typeface="Aharoni" panose="02010803020104030203" pitchFamily="2" charset="-79"/>
              <a:cs typeface="Aharoni" panose="02010803020104030203" pitchFamily="2" charset="-79"/>
            </a:rPr>
            <a:t>Information Disorder</a:t>
          </a:r>
        </a:p>
      </dgm:t>
    </dgm:pt>
    <dgm:pt modelId="{D611BA6A-DE8C-4377-8285-2AC673843650}" type="parTrans" cxnId="{5229545B-E560-40ED-BE00-8F263D3E1663}">
      <dgm:prSet/>
      <dgm:spPr/>
      <dgm:t>
        <a:bodyPr/>
        <a:lstStyle/>
        <a:p>
          <a:endParaRPr lang="en-US"/>
        </a:p>
      </dgm:t>
    </dgm:pt>
    <dgm:pt modelId="{EBBE6FF4-3AA0-48DC-A9A3-41929BE5B603}" type="sibTrans" cxnId="{5229545B-E560-40ED-BE00-8F263D3E1663}">
      <dgm:prSet/>
      <dgm:spPr/>
      <dgm:t>
        <a:bodyPr/>
        <a:lstStyle/>
        <a:p>
          <a:endParaRPr lang="en-US"/>
        </a:p>
      </dgm:t>
    </dgm:pt>
    <dgm:pt modelId="{60FDFC9D-80FE-422B-B204-ADE19CE6F18E}">
      <dgm:prSet/>
      <dgm:spPr/>
      <dgm:t>
        <a:bodyPr/>
        <a:lstStyle/>
        <a:p>
          <a:pPr>
            <a:lnSpc>
              <a:spcPct val="100000"/>
            </a:lnSpc>
          </a:pPr>
          <a:r>
            <a:rPr lang="en-CA">
              <a:latin typeface="Aharoni" panose="02010803020104030203" pitchFamily="2" charset="-79"/>
              <a:cs typeface="Aharoni" panose="02010803020104030203" pitchFamily="2" charset="-79"/>
            </a:rPr>
            <a:t>Information Manipulation</a:t>
          </a:r>
          <a:endParaRPr lang="en-US">
            <a:latin typeface="Aharoni" panose="02010803020104030203" pitchFamily="2" charset="-79"/>
            <a:cs typeface="Aharoni" panose="02010803020104030203" pitchFamily="2" charset="-79"/>
          </a:endParaRPr>
        </a:p>
      </dgm:t>
    </dgm:pt>
    <dgm:pt modelId="{6679CC33-59DC-44AA-95C3-7BD8B3B626C5}" type="parTrans" cxnId="{BF37E5A8-3529-4A2C-A965-2FB4B9268515}">
      <dgm:prSet/>
      <dgm:spPr/>
      <dgm:t>
        <a:bodyPr/>
        <a:lstStyle/>
        <a:p>
          <a:endParaRPr lang="en-US"/>
        </a:p>
      </dgm:t>
    </dgm:pt>
    <dgm:pt modelId="{8F8AC9CC-357C-43A1-9F80-22E71FAA9B1B}" type="sibTrans" cxnId="{BF37E5A8-3529-4A2C-A965-2FB4B9268515}">
      <dgm:prSet/>
      <dgm:spPr/>
      <dgm:t>
        <a:bodyPr/>
        <a:lstStyle/>
        <a:p>
          <a:endParaRPr lang="en-US"/>
        </a:p>
      </dgm:t>
    </dgm:pt>
    <dgm:pt modelId="{E7CD78E9-EFDC-4C1A-A59A-88DBF0780E9B}">
      <dgm:prSet/>
      <dgm:spPr/>
      <dgm:t>
        <a:bodyPr/>
        <a:lstStyle/>
        <a:p>
          <a:pPr>
            <a:lnSpc>
              <a:spcPct val="100000"/>
            </a:lnSpc>
          </a:pPr>
          <a:r>
            <a:rPr lang="en-CA">
              <a:latin typeface="Aharoni" panose="02010803020104030203" pitchFamily="2" charset="-79"/>
              <a:cs typeface="Aharoni" panose="02010803020104030203" pitchFamily="2" charset="-79"/>
            </a:rPr>
            <a:t>Information Automation</a:t>
          </a:r>
          <a:endParaRPr lang="en-US">
            <a:latin typeface="Aharoni" panose="02010803020104030203" pitchFamily="2" charset="-79"/>
            <a:cs typeface="Aharoni" panose="02010803020104030203" pitchFamily="2" charset="-79"/>
          </a:endParaRPr>
        </a:p>
      </dgm:t>
    </dgm:pt>
    <dgm:pt modelId="{C8683AB8-D3AA-469A-B921-8BD279984EAA}" type="parTrans" cxnId="{25944C2E-F125-4723-A446-2EFC34D5517F}">
      <dgm:prSet/>
      <dgm:spPr/>
      <dgm:t>
        <a:bodyPr/>
        <a:lstStyle/>
        <a:p>
          <a:endParaRPr lang="en-US"/>
        </a:p>
      </dgm:t>
    </dgm:pt>
    <dgm:pt modelId="{90F8EFFB-1E86-4AD9-8241-206B8806B3B6}" type="sibTrans" cxnId="{25944C2E-F125-4723-A446-2EFC34D5517F}">
      <dgm:prSet/>
      <dgm:spPr/>
      <dgm:t>
        <a:bodyPr/>
        <a:lstStyle/>
        <a:p>
          <a:endParaRPr lang="en-US"/>
        </a:p>
      </dgm:t>
    </dgm:pt>
    <dgm:pt modelId="{F5078B56-E00F-4774-A6EE-4E63D9A68154}">
      <dgm:prSet/>
      <dgm:spPr/>
      <dgm:t>
        <a:bodyPr/>
        <a:lstStyle/>
        <a:p>
          <a:pPr>
            <a:lnSpc>
              <a:spcPct val="100000"/>
            </a:lnSpc>
          </a:pPr>
          <a:r>
            <a:rPr lang="en-CA">
              <a:latin typeface="Aharoni" panose="02010803020104030203" pitchFamily="2" charset="-79"/>
              <a:cs typeface="Aharoni" panose="02010803020104030203" pitchFamily="2" charset="-79"/>
            </a:rPr>
            <a:t>Information Evaluation </a:t>
          </a:r>
          <a:endParaRPr lang="en-US">
            <a:latin typeface="Aharoni" panose="02010803020104030203" pitchFamily="2" charset="-79"/>
            <a:cs typeface="Aharoni" panose="02010803020104030203" pitchFamily="2" charset="-79"/>
          </a:endParaRPr>
        </a:p>
      </dgm:t>
    </dgm:pt>
    <dgm:pt modelId="{C04D3FF3-0B7D-4FE6-9FFD-FA646269E2A2}" type="parTrans" cxnId="{489C209B-5C53-41CB-8C99-1BB46BC7ED69}">
      <dgm:prSet/>
      <dgm:spPr/>
      <dgm:t>
        <a:bodyPr/>
        <a:lstStyle/>
        <a:p>
          <a:endParaRPr lang="en-US"/>
        </a:p>
      </dgm:t>
    </dgm:pt>
    <dgm:pt modelId="{FB0839D4-8BD4-4A8C-A6D2-466696F17AB5}" type="sibTrans" cxnId="{489C209B-5C53-41CB-8C99-1BB46BC7ED69}">
      <dgm:prSet/>
      <dgm:spPr/>
      <dgm:t>
        <a:bodyPr/>
        <a:lstStyle/>
        <a:p>
          <a:endParaRPr lang="en-US"/>
        </a:p>
      </dgm:t>
    </dgm:pt>
    <dgm:pt modelId="{47A437E9-F961-477F-B93F-769F87655623}" type="pres">
      <dgm:prSet presAssocID="{EB89CEBA-9223-4D7D-AB7C-B5ED0708FBE7}" presName="root" presStyleCnt="0">
        <dgm:presLayoutVars>
          <dgm:dir/>
          <dgm:resizeHandles val="exact"/>
        </dgm:presLayoutVars>
      </dgm:prSet>
      <dgm:spPr/>
    </dgm:pt>
    <dgm:pt modelId="{1A5F49AE-7B4F-4145-A2C5-EA16267B9DA6}" type="pres">
      <dgm:prSet presAssocID="{E1E158FD-BC5A-4F7C-B121-30AE7CBD2690}" presName="compNode" presStyleCnt="0"/>
      <dgm:spPr/>
    </dgm:pt>
    <dgm:pt modelId="{50B51A98-4736-4065-A27A-7321DD95D7CD}" type="pres">
      <dgm:prSet presAssocID="{E1E158FD-BC5A-4F7C-B121-30AE7CBD269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D98C9818-E206-451C-931A-1CABF1BCC1C9}" type="pres">
      <dgm:prSet presAssocID="{E1E158FD-BC5A-4F7C-B121-30AE7CBD2690}" presName="spaceRect" presStyleCnt="0"/>
      <dgm:spPr/>
    </dgm:pt>
    <dgm:pt modelId="{78159CA7-1852-41FC-9CF0-998BD8586363}" type="pres">
      <dgm:prSet presAssocID="{E1E158FD-BC5A-4F7C-B121-30AE7CBD2690}" presName="textRect" presStyleLbl="revTx" presStyleIdx="0" presStyleCnt="5">
        <dgm:presLayoutVars>
          <dgm:chMax val="1"/>
          <dgm:chPref val="1"/>
        </dgm:presLayoutVars>
      </dgm:prSet>
      <dgm:spPr/>
    </dgm:pt>
    <dgm:pt modelId="{858EE3B3-DAB1-423F-8024-80AD4320654A}" type="pres">
      <dgm:prSet presAssocID="{1777D0E0-F587-4F1C-A083-343308F2D701}" presName="sibTrans" presStyleCnt="0"/>
      <dgm:spPr/>
    </dgm:pt>
    <dgm:pt modelId="{209A4E56-DEEC-4F83-9603-40F24E4CD37E}" type="pres">
      <dgm:prSet presAssocID="{9640B6B4-BC12-418B-8919-82EEB1E7F663}" presName="compNode" presStyleCnt="0"/>
      <dgm:spPr/>
    </dgm:pt>
    <dgm:pt modelId="{FFF1B777-A101-49A6-94B2-C19CDA79F659}" type="pres">
      <dgm:prSet presAssocID="{9640B6B4-BC12-418B-8919-82EEB1E7F66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CE11238E-6622-4AB8-BC58-584029959CCB}" type="pres">
      <dgm:prSet presAssocID="{9640B6B4-BC12-418B-8919-82EEB1E7F663}" presName="spaceRect" presStyleCnt="0"/>
      <dgm:spPr/>
    </dgm:pt>
    <dgm:pt modelId="{A403D87B-4E70-42F6-915C-0DDC46BCCE8B}" type="pres">
      <dgm:prSet presAssocID="{9640B6B4-BC12-418B-8919-82EEB1E7F663}" presName="textRect" presStyleLbl="revTx" presStyleIdx="1" presStyleCnt="5">
        <dgm:presLayoutVars>
          <dgm:chMax val="1"/>
          <dgm:chPref val="1"/>
        </dgm:presLayoutVars>
      </dgm:prSet>
      <dgm:spPr/>
    </dgm:pt>
    <dgm:pt modelId="{64058EB7-46B8-42B9-B393-4737FDA7341A}" type="pres">
      <dgm:prSet presAssocID="{EBBE6FF4-3AA0-48DC-A9A3-41929BE5B603}" presName="sibTrans" presStyleCnt="0"/>
      <dgm:spPr/>
    </dgm:pt>
    <dgm:pt modelId="{3F32C741-76E9-4B93-B124-849947587123}" type="pres">
      <dgm:prSet presAssocID="{60FDFC9D-80FE-422B-B204-ADE19CE6F18E}" presName="compNode" presStyleCnt="0"/>
      <dgm:spPr/>
    </dgm:pt>
    <dgm:pt modelId="{7B0CEB20-CA4F-452E-8DF8-9B228D573BE6}" type="pres">
      <dgm:prSet presAssocID="{60FDFC9D-80FE-422B-B204-ADE19CE6F18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E927C043-0DBD-4FE1-AF5D-CFDCC570FB61}" type="pres">
      <dgm:prSet presAssocID="{60FDFC9D-80FE-422B-B204-ADE19CE6F18E}" presName="spaceRect" presStyleCnt="0"/>
      <dgm:spPr/>
    </dgm:pt>
    <dgm:pt modelId="{FF872370-CEAE-4F71-9D60-E5B4A9B621D1}" type="pres">
      <dgm:prSet presAssocID="{60FDFC9D-80FE-422B-B204-ADE19CE6F18E}" presName="textRect" presStyleLbl="revTx" presStyleIdx="2" presStyleCnt="5">
        <dgm:presLayoutVars>
          <dgm:chMax val="1"/>
          <dgm:chPref val="1"/>
        </dgm:presLayoutVars>
      </dgm:prSet>
      <dgm:spPr/>
    </dgm:pt>
    <dgm:pt modelId="{9CEBD2AF-A4F6-4BBD-BE4B-72CE82443AAB}" type="pres">
      <dgm:prSet presAssocID="{8F8AC9CC-357C-43A1-9F80-22E71FAA9B1B}" presName="sibTrans" presStyleCnt="0"/>
      <dgm:spPr/>
    </dgm:pt>
    <dgm:pt modelId="{51697D09-BA3D-47D2-98EB-4466D75303A7}" type="pres">
      <dgm:prSet presAssocID="{E7CD78E9-EFDC-4C1A-A59A-88DBF0780E9B}" presName="compNode" presStyleCnt="0"/>
      <dgm:spPr/>
    </dgm:pt>
    <dgm:pt modelId="{A0FD0DEA-155A-4E45-AA2B-5463FE691B66}" type="pres">
      <dgm:prSet presAssocID="{E7CD78E9-EFDC-4C1A-A59A-88DBF0780E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ears"/>
        </a:ext>
      </dgm:extLst>
    </dgm:pt>
    <dgm:pt modelId="{1007603D-C4AD-462D-9E05-C2C0B32E1EF4}" type="pres">
      <dgm:prSet presAssocID="{E7CD78E9-EFDC-4C1A-A59A-88DBF0780E9B}" presName="spaceRect" presStyleCnt="0"/>
      <dgm:spPr/>
    </dgm:pt>
    <dgm:pt modelId="{16C0A5A6-E965-4FDC-A40F-511D5C98A5C4}" type="pres">
      <dgm:prSet presAssocID="{E7CD78E9-EFDC-4C1A-A59A-88DBF0780E9B}" presName="textRect" presStyleLbl="revTx" presStyleIdx="3" presStyleCnt="5">
        <dgm:presLayoutVars>
          <dgm:chMax val="1"/>
          <dgm:chPref val="1"/>
        </dgm:presLayoutVars>
      </dgm:prSet>
      <dgm:spPr/>
    </dgm:pt>
    <dgm:pt modelId="{C3C055CC-1352-42BB-9FCB-388AD9B1E432}" type="pres">
      <dgm:prSet presAssocID="{90F8EFFB-1E86-4AD9-8241-206B8806B3B6}" presName="sibTrans" presStyleCnt="0"/>
      <dgm:spPr/>
    </dgm:pt>
    <dgm:pt modelId="{D7ED7624-6CA5-46B7-BE51-0DF05B5708FE}" type="pres">
      <dgm:prSet presAssocID="{F5078B56-E00F-4774-A6EE-4E63D9A68154}" presName="compNode" presStyleCnt="0"/>
      <dgm:spPr/>
    </dgm:pt>
    <dgm:pt modelId="{33D2DF56-6F5F-4266-82FC-E87F545C1C1F}" type="pres">
      <dgm:prSet presAssocID="{F5078B56-E00F-4774-A6EE-4E63D9A6815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121CF443-602C-48B3-9563-F0694C41627B}" type="pres">
      <dgm:prSet presAssocID="{F5078B56-E00F-4774-A6EE-4E63D9A68154}" presName="spaceRect" presStyleCnt="0"/>
      <dgm:spPr/>
    </dgm:pt>
    <dgm:pt modelId="{D8AE6230-061A-451E-9BD8-F688A3A36904}" type="pres">
      <dgm:prSet presAssocID="{F5078B56-E00F-4774-A6EE-4E63D9A68154}" presName="textRect" presStyleLbl="revTx" presStyleIdx="4" presStyleCnt="5">
        <dgm:presLayoutVars>
          <dgm:chMax val="1"/>
          <dgm:chPref val="1"/>
        </dgm:presLayoutVars>
      </dgm:prSet>
      <dgm:spPr/>
    </dgm:pt>
  </dgm:ptLst>
  <dgm:cxnLst>
    <dgm:cxn modelId="{03ED920F-82EC-4955-B009-1F6DE1CE7665}" type="presOf" srcId="{EB89CEBA-9223-4D7D-AB7C-B5ED0708FBE7}" destId="{47A437E9-F961-477F-B93F-769F87655623}" srcOrd="0" destOrd="0" presId="urn:microsoft.com/office/officeart/2018/2/layout/IconLabelList"/>
    <dgm:cxn modelId="{25944C2E-F125-4723-A446-2EFC34D5517F}" srcId="{EB89CEBA-9223-4D7D-AB7C-B5ED0708FBE7}" destId="{E7CD78E9-EFDC-4C1A-A59A-88DBF0780E9B}" srcOrd="3" destOrd="0" parTransId="{C8683AB8-D3AA-469A-B921-8BD279984EAA}" sibTransId="{90F8EFFB-1E86-4AD9-8241-206B8806B3B6}"/>
    <dgm:cxn modelId="{3A9DD834-CA23-435C-A67D-E27CB1623063}" type="presOf" srcId="{60FDFC9D-80FE-422B-B204-ADE19CE6F18E}" destId="{FF872370-CEAE-4F71-9D60-E5B4A9B621D1}" srcOrd="0" destOrd="0" presId="urn:microsoft.com/office/officeart/2018/2/layout/IconLabelList"/>
    <dgm:cxn modelId="{5E65C43D-5E21-4B43-81FA-DD1F060F9D21}" srcId="{EB89CEBA-9223-4D7D-AB7C-B5ED0708FBE7}" destId="{E1E158FD-BC5A-4F7C-B121-30AE7CBD2690}" srcOrd="0" destOrd="0" parTransId="{F9E87E81-7A52-4452-BB51-7B56ED8335A4}" sibTransId="{1777D0E0-F587-4F1C-A083-343308F2D701}"/>
    <dgm:cxn modelId="{5229545B-E560-40ED-BE00-8F263D3E1663}" srcId="{EB89CEBA-9223-4D7D-AB7C-B5ED0708FBE7}" destId="{9640B6B4-BC12-418B-8919-82EEB1E7F663}" srcOrd="1" destOrd="0" parTransId="{D611BA6A-DE8C-4377-8285-2AC673843650}" sibTransId="{EBBE6FF4-3AA0-48DC-A9A3-41929BE5B603}"/>
    <dgm:cxn modelId="{048A7C5D-E123-4BBE-8D45-2A25948B565D}" type="presOf" srcId="{E7CD78E9-EFDC-4C1A-A59A-88DBF0780E9B}" destId="{16C0A5A6-E965-4FDC-A40F-511D5C98A5C4}" srcOrd="0" destOrd="0" presId="urn:microsoft.com/office/officeart/2018/2/layout/IconLabelList"/>
    <dgm:cxn modelId="{1C816F69-47B2-45AE-A43D-1CFD12F11974}" type="presOf" srcId="{E1E158FD-BC5A-4F7C-B121-30AE7CBD2690}" destId="{78159CA7-1852-41FC-9CF0-998BD8586363}" srcOrd="0" destOrd="0" presId="urn:microsoft.com/office/officeart/2018/2/layout/IconLabelList"/>
    <dgm:cxn modelId="{D53B5F8A-A83D-43CB-8FB5-3A4A5D298368}" type="presOf" srcId="{9640B6B4-BC12-418B-8919-82EEB1E7F663}" destId="{A403D87B-4E70-42F6-915C-0DDC46BCCE8B}" srcOrd="0" destOrd="0" presId="urn:microsoft.com/office/officeart/2018/2/layout/IconLabelList"/>
    <dgm:cxn modelId="{489C209B-5C53-41CB-8C99-1BB46BC7ED69}" srcId="{EB89CEBA-9223-4D7D-AB7C-B5ED0708FBE7}" destId="{F5078B56-E00F-4774-A6EE-4E63D9A68154}" srcOrd="4" destOrd="0" parTransId="{C04D3FF3-0B7D-4FE6-9FFD-FA646269E2A2}" sibTransId="{FB0839D4-8BD4-4A8C-A6D2-466696F17AB5}"/>
    <dgm:cxn modelId="{BF37E5A8-3529-4A2C-A965-2FB4B9268515}" srcId="{EB89CEBA-9223-4D7D-AB7C-B5ED0708FBE7}" destId="{60FDFC9D-80FE-422B-B204-ADE19CE6F18E}" srcOrd="2" destOrd="0" parTransId="{6679CC33-59DC-44AA-95C3-7BD8B3B626C5}" sibTransId="{8F8AC9CC-357C-43A1-9F80-22E71FAA9B1B}"/>
    <dgm:cxn modelId="{D40629FF-1706-4342-A904-08866DD10CCD}" type="presOf" srcId="{F5078B56-E00F-4774-A6EE-4E63D9A68154}" destId="{D8AE6230-061A-451E-9BD8-F688A3A36904}" srcOrd="0" destOrd="0" presId="urn:microsoft.com/office/officeart/2018/2/layout/IconLabelList"/>
    <dgm:cxn modelId="{03EFEDDE-EC13-4FBD-81A8-6692BD6D3C35}" type="presParOf" srcId="{47A437E9-F961-477F-B93F-769F87655623}" destId="{1A5F49AE-7B4F-4145-A2C5-EA16267B9DA6}" srcOrd="0" destOrd="0" presId="urn:microsoft.com/office/officeart/2018/2/layout/IconLabelList"/>
    <dgm:cxn modelId="{8A9189E6-E6D5-459E-8D4D-56B9C947D283}" type="presParOf" srcId="{1A5F49AE-7B4F-4145-A2C5-EA16267B9DA6}" destId="{50B51A98-4736-4065-A27A-7321DD95D7CD}" srcOrd="0" destOrd="0" presId="urn:microsoft.com/office/officeart/2018/2/layout/IconLabelList"/>
    <dgm:cxn modelId="{71B670D6-95D6-4D42-BB49-E23625D84063}" type="presParOf" srcId="{1A5F49AE-7B4F-4145-A2C5-EA16267B9DA6}" destId="{D98C9818-E206-451C-931A-1CABF1BCC1C9}" srcOrd="1" destOrd="0" presId="urn:microsoft.com/office/officeart/2018/2/layout/IconLabelList"/>
    <dgm:cxn modelId="{FFCB2348-53F1-41EF-933F-3D961B37533E}" type="presParOf" srcId="{1A5F49AE-7B4F-4145-A2C5-EA16267B9DA6}" destId="{78159CA7-1852-41FC-9CF0-998BD8586363}" srcOrd="2" destOrd="0" presId="urn:microsoft.com/office/officeart/2018/2/layout/IconLabelList"/>
    <dgm:cxn modelId="{7966575B-0C03-44DD-ACB1-67B1A9F06F6A}" type="presParOf" srcId="{47A437E9-F961-477F-B93F-769F87655623}" destId="{858EE3B3-DAB1-423F-8024-80AD4320654A}" srcOrd="1" destOrd="0" presId="urn:microsoft.com/office/officeart/2018/2/layout/IconLabelList"/>
    <dgm:cxn modelId="{165131BE-28D9-4EE6-A5FB-9D2E4201FE63}" type="presParOf" srcId="{47A437E9-F961-477F-B93F-769F87655623}" destId="{209A4E56-DEEC-4F83-9603-40F24E4CD37E}" srcOrd="2" destOrd="0" presId="urn:microsoft.com/office/officeart/2018/2/layout/IconLabelList"/>
    <dgm:cxn modelId="{5DA895E0-4F34-489B-826D-4F951F1DF935}" type="presParOf" srcId="{209A4E56-DEEC-4F83-9603-40F24E4CD37E}" destId="{FFF1B777-A101-49A6-94B2-C19CDA79F659}" srcOrd="0" destOrd="0" presId="urn:microsoft.com/office/officeart/2018/2/layout/IconLabelList"/>
    <dgm:cxn modelId="{64200035-9A7E-437C-A52B-B4225761ED81}" type="presParOf" srcId="{209A4E56-DEEC-4F83-9603-40F24E4CD37E}" destId="{CE11238E-6622-4AB8-BC58-584029959CCB}" srcOrd="1" destOrd="0" presId="urn:microsoft.com/office/officeart/2018/2/layout/IconLabelList"/>
    <dgm:cxn modelId="{F049A3D3-1DB7-48E5-AE68-371109B4ABCB}" type="presParOf" srcId="{209A4E56-DEEC-4F83-9603-40F24E4CD37E}" destId="{A403D87B-4E70-42F6-915C-0DDC46BCCE8B}" srcOrd="2" destOrd="0" presId="urn:microsoft.com/office/officeart/2018/2/layout/IconLabelList"/>
    <dgm:cxn modelId="{E0C3C116-DAA6-440E-A288-79883DDA8ABD}" type="presParOf" srcId="{47A437E9-F961-477F-B93F-769F87655623}" destId="{64058EB7-46B8-42B9-B393-4737FDA7341A}" srcOrd="3" destOrd="0" presId="urn:microsoft.com/office/officeart/2018/2/layout/IconLabelList"/>
    <dgm:cxn modelId="{D2C79EA3-BBCE-4493-AEB4-08D72C250502}" type="presParOf" srcId="{47A437E9-F961-477F-B93F-769F87655623}" destId="{3F32C741-76E9-4B93-B124-849947587123}" srcOrd="4" destOrd="0" presId="urn:microsoft.com/office/officeart/2018/2/layout/IconLabelList"/>
    <dgm:cxn modelId="{8930038C-D683-467E-AFD2-705855CA9719}" type="presParOf" srcId="{3F32C741-76E9-4B93-B124-849947587123}" destId="{7B0CEB20-CA4F-452E-8DF8-9B228D573BE6}" srcOrd="0" destOrd="0" presId="urn:microsoft.com/office/officeart/2018/2/layout/IconLabelList"/>
    <dgm:cxn modelId="{9A0AC48C-9251-4973-8287-D7987C179AA7}" type="presParOf" srcId="{3F32C741-76E9-4B93-B124-849947587123}" destId="{E927C043-0DBD-4FE1-AF5D-CFDCC570FB61}" srcOrd="1" destOrd="0" presId="urn:microsoft.com/office/officeart/2018/2/layout/IconLabelList"/>
    <dgm:cxn modelId="{FE8271D7-27D2-4027-8712-080B65DE18C0}" type="presParOf" srcId="{3F32C741-76E9-4B93-B124-849947587123}" destId="{FF872370-CEAE-4F71-9D60-E5B4A9B621D1}" srcOrd="2" destOrd="0" presId="urn:microsoft.com/office/officeart/2018/2/layout/IconLabelList"/>
    <dgm:cxn modelId="{0F068F3A-5F12-4ED9-8AC3-29F042A988DB}" type="presParOf" srcId="{47A437E9-F961-477F-B93F-769F87655623}" destId="{9CEBD2AF-A4F6-4BBD-BE4B-72CE82443AAB}" srcOrd="5" destOrd="0" presId="urn:microsoft.com/office/officeart/2018/2/layout/IconLabelList"/>
    <dgm:cxn modelId="{86406BE1-19BA-44C8-91E0-F52FB25B3C7F}" type="presParOf" srcId="{47A437E9-F961-477F-B93F-769F87655623}" destId="{51697D09-BA3D-47D2-98EB-4466D75303A7}" srcOrd="6" destOrd="0" presId="urn:microsoft.com/office/officeart/2018/2/layout/IconLabelList"/>
    <dgm:cxn modelId="{B5859B13-F6E2-408C-938C-D90B59A11D0B}" type="presParOf" srcId="{51697D09-BA3D-47D2-98EB-4466D75303A7}" destId="{A0FD0DEA-155A-4E45-AA2B-5463FE691B66}" srcOrd="0" destOrd="0" presId="urn:microsoft.com/office/officeart/2018/2/layout/IconLabelList"/>
    <dgm:cxn modelId="{AE2CE416-E6EF-4F31-9246-616AE7D6BFDC}" type="presParOf" srcId="{51697D09-BA3D-47D2-98EB-4466D75303A7}" destId="{1007603D-C4AD-462D-9E05-C2C0B32E1EF4}" srcOrd="1" destOrd="0" presId="urn:microsoft.com/office/officeart/2018/2/layout/IconLabelList"/>
    <dgm:cxn modelId="{EEF6F456-8A9A-4B53-9FC1-9B13A85E4B25}" type="presParOf" srcId="{51697D09-BA3D-47D2-98EB-4466D75303A7}" destId="{16C0A5A6-E965-4FDC-A40F-511D5C98A5C4}" srcOrd="2" destOrd="0" presId="urn:microsoft.com/office/officeart/2018/2/layout/IconLabelList"/>
    <dgm:cxn modelId="{9A958E6E-8F50-4F8F-A45C-8758DC3858CE}" type="presParOf" srcId="{47A437E9-F961-477F-B93F-769F87655623}" destId="{C3C055CC-1352-42BB-9FCB-388AD9B1E432}" srcOrd="7" destOrd="0" presId="urn:microsoft.com/office/officeart/2018/2/layout/IconLabelList"/>
    <dgm:cxn modelId="{C426F373-E4AD-452E-A790-0CA1702BB4F1}" type="presParOf" srcId="{47A437E9-F961-477F-B93F-769F87655623}" destId="{D7ED7624-6CA5-46B7-BE51-0DF05B5708FE}" srcOrd="8" destOrd="0" presId="urn:microsoft.com/office/officeart/2018/2/layout/IconLabelList"/>
    <dgm:cxn modelId="{ED20170C-8FA1-4E59-B9F7-A63F37924B78}" type="presParOf" srcId="{D7ED7624-6CA5-46B7-BE51-0DF05B5708FE}" destId="{33D2DF56-6F5F-4266-82FC-E87F545C1C1F}" srcOrd="0" destOrd="0" presId="urn:microsoft.com/office/officeart/2018/2/layout/IconLabelList"/>
    <dgm:cxn modelId="{34356278-D132-4015-801A-139BB3E5F4C1}" type="presParOf" srcId="{D7ED7624-6CA5-46B7-BE51-0DF05B5708FE}" destId="{121CF443-602C-48B3-9563-F0694C41627B}" srcOrd="1" destOrd="0" presId="urn:microsoft.com/office/officeart/2018/2/layout/IconLabelList"/>
    <dgm:cxn modelId="{47FC033C-52AC-4240-B51D-A94FE08B37A0}" type="presParOf" srcId="{D7ED7624-6CA5-46B7-BE51-0DF05B5708FE}" destId="{D8AE6230-061A-451E-9BD8-F688A3A3690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FFE3E9-F84A-430E-A51A-DBC0506C4829}"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67D359BD-BC48-4861-808D-2BDC550D8B30}">
      <dgm:prSet custT="1"/>
      <dgm:spPr/>
      <dgm:t>
        <a:bodyPr/>
        <a:lstStyle/>
        <a:p>
          <a:pPr>
            <a:lnSpc>
              <a:spcPct val="100000"/>
            </a:lnSpc>
            <a:defRPr cap="all"/>
          </a:pPr>
          <a:r>
            <a:rPr lang="en-CA" sz="2000" dirty="0"/>
            <a:t>December 2021</a:t>
          </a:r>
        </a:p>
        <a:p>
          <a:pPr>
            <a:lnSpc>
              <a:spcPct val="100000"/>
            </a:lnSpc>
            <a:defRPr cap="all"/>
          </a:pPr>
          <a:r>
            <a:rPr lang="en-CA" sz="2000" dirty="0"/>
            <a:t>Library staff, faculty from focus groups </a:t>
          </a:r>
          <a:endParaRPr lang="en-US" sz="2000" dirty="0"/>
        </a:p>
      </dgm:t>
    </dgm:pt>
    <dgm:pt modelId="{B455217E-17BE-4B03-92E2-F13BD2A804B5}" type="parTrans" cxnId="{096E7996-EFB2-48A5-B44F-2F6F42AFFF72}">
      <dgm:prSet/>
      <dgm:spPr/>
      <dgm:t>
        <a:bodyPr/>
        <a:lstStyle/>
        <a:p>
          <a:endParaRPr lang="en-US"/>
        </a:p>
      </dgm:t>
    </dgm:pt>
    <dgm:pt modelId="{17C40FEC-AC09-4C58-B85A-3A68A0B24CB3}" type="sibTrans" cxnId="{096E7996-EFB2-48A5-B44F-2F6F42AFFF72}">
      <dgm:prSet/>
      <dgm:spPr/>
      <dgm:t>
        <a:bodyPr/>
        <a:lstStyle/>
        <a:p>
          <a:endParaRPr lang="en-US"/>
        </a:p>
      </dgm:t>
    </dgm:pt>
    <dgm:pt modelId="{366EF2E4-5AB3-44E3-A9E3-557EEAA04544}">
      <dgm:prSet/>
      <dgm:spPr/>
      <dgm:t>
        <a:bodyPr/>
        <a:lstStyle/>
        <a:p>
          <a:pPr>
            <a:lnSpc>
              <a:spcPct val="100000"/>
            </a:lnSpc>
            <a:defRPr cap="all"/>
          </a:pPr>
          <a:r>
            <a:rPr lang="en-CA" dirty="0"/>
            <a:t>April 2022</a:t>
          </a:r>
        </a:p>
        <a:p>
          <a:pPr>
            <a:lnSpc>
              <a:spcPct val="100000"/>
            </a:lnSpc>
            <a:defRPr cap="all"/>
          </a:pPr>
          <a:r>
            <a:rPr lang="en-CA" dirty="0"/>
            <a:t>Student cohort – LIT program</a:t>
          </a:r>
          <a:endParaRPr lang="en-US" dirty="0"/>
        </a:p>
      </dgm:t>
    </dgm:pt>
    <dgm:pt modelId="{4CEF006E-5076-4F38-BA5B-80B7C37D337A}" type="parTrans" cxnId="{553023F8-9B1C-4503-93BD-A6EC51E9AC91}">
      <dgm:prSet/>
      <dgm:spPr/>
      <dgm:t>
        <a:bodyPr/>
        <a:lstStyle/>
        <a:p>
          <a:endParaRPr lang="en-US"/>
        </a:p>
      </dgm:t>
    </dgm:pt>
    <dgm:pt modelId="{CA5FA916-108C-493D-8559-BFF4829D3465}" type="sibTrans" cxnId="{553023F8-9B1C-4503-93BD-A6EC51E9AC91}">
      <dgm:prSet/>
      <dgm:spPr/>
      <dgm:t>
        <a:bodyPr/>
        <a:lstStyle/>
        <a:p>
          <a:endParaRPr lang="en-US"/>
        </a:p>
      </dgm:t>
    </dgm:pt>
    <dgm:pt modelId="{B8B4AD7A-AD6C-46C2-BB85-14B56360DBF4}">
      <dgm:prSet/>
      <dgm:spPr/>
      <dgm:t>
        <a:bodyPr/>
        <a:lstStyle/>
        <a:p>
          <a:pPr>
            <a:lnSpc>
              <a:spcPct val="100000"/>
            </a:lnSpc>
            <a:defRPr cap="all"/>
          </a:pPr>
          <a:r>
            <a:rPr lang="en-CA" dirty="0"/>
            <a:t>April 2022</a:t>
          </a:r>
        </a:p>
        <a:p>
          <a:pPr>
            <a:lnSpc>
              <a:spcPct val="100000"/>
            </a:lnSpc>
            <a:defRPr cap="all"/>
          </a:pPr>
          <a:r>
            <a:rPr lang="en-CA" dirty="0"/>
            <a:t> Faculty more widely</a:t>
          </a:r>
          <a:endParaRPr lang="en-US" dirty="0"/>
        </a:p>
      </dgm:t>
    </dgm:pt>
    <dgm:pt modelId="{26B1B45A-829D-491B-85CE-2395DDCFE904}" type="parTrans" cxnId="{F4E1BB0B-5E9D-4657-80A7-14F3B5A70EF4}">
      <dgm:prSet/>
      <dgm:spPr/>
      <dgm:t>
        <a:bodyPr/>
        <a:lstStyle/>
        <a:p>
          <a:endParaRPr lang="en-US"/>
        </a:p>
      </dgm:t>
    </dgm:pt>
    <dgm:pt modelId="{F48CEB72-24C5-4978-89C4-725FD0591AA1}" type="sibTrans" cxnId="{F4E1BB0B-5E9D-4657-80A7-14F3B5A70EF4}">
      <dgm:prSet/>
      <dgm:spPr/>
      <dgm:t>
        <a:bodyPr/>
        <a:lstStyle/>
        <a:p>
          <a:endParaRPr lang="en-US"/>
        </a:p>
      </dgm:t>
    </dgm:pt>
    <dgm:pt modelId="{13BD8146-DADE-4A79-8C2C-527D9839D23D}" type="pres">
      <dgm:prSet presAssocID="{2EFFE3E9-F84A-430E-A51A-DBC0506C4829}" presName="root" presStyleCnt="0">
        <dgm:presLayoutVars>
          <dgm:dir/>
          <dgm:resizeHandles val="exact"/>
        </dgm:presLayoutVars>
      </dgm:prSet>
      <dgm:spPr/>
    </dgm:pt>
    <dgm:pt modelId="{DCC6742D-2FB8-4830-B109-2B318B35941F}" type="pres">
      <dgm:prSet presAssocID="{67D359BD-BC48-4861-808D-2BDC550D8B30}" presName="compNode" presStyleCnt="0"/>
      <dgm:spPr/>
    </dgm:pt>
    <dgm:pt modelId="{65A61F63-5EC0-4352-9DFC-C358E6233A49}" type="pres">
      <dgm:prSet presAssocID="{67D359BD-BC48-4861-808D-2BDC550D8B30}" presName="iconBgRect" presStyleLbl="bgShp" presStyleIdx="0" presStyleCnt="3"/>
      <dgm:spPr/>
    </dgm:pt>
    <dgm:pt modelId="{AA8105EE-FA76-43EB-B808-82ED812F3588}" type="pres">
      <dgm:prSet presAssocID="{67D359BD-BC48-4861-808D-2BDC550D8B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on Shelf"/>
        </a:ext>
      </dgm:extLst>
    </dgm:pt>
    <dgm:pt modelId="{406A2384-E44F-4064-B944-22885F87B9C8}" type="pres">
      <dgm:prSet presAssocID="{67D359BD-BC48-4861-808D-2BDC550D8B30}" presName="spaceRect" presStyleCnt="0"/>
      <dgm:spPr/>
    </dgm:pt>
    <dgm:pt modelId="{94441484-B7E7-4B85-8712-F50F11BF502C}" type="pres">
      <dgm:prSet presAssocID="{67D359BD-BC48-4861-808D-2BDC550D8B30}" presName="textRect" presStyleLbl="revTx" presStyleIdx="0" presStyleCnt="3">
        <dgm:presLayoutVars>
          <dgm:chMax val="1"/>
          <dgm:chPref val="1"/>
        </dgm:presLayoutVars>
      </dgm:prSet>
      <dgm:spPr/>
    </dgm:pt>
    <dgm:pt modelId="{1C839ED3-A0AA-4E8C-A0E7-0E854D995BA4}" type="pres">
      <dgm:prSet presAssocID="{17C40FEC-AC09-4C58-B85A-3A68A0B24CB3}" presName="sibTrans" presStyleCnt="0"/>
      <dgm:spPr/>
    </dgm:pt>
    <dgm:pt modelId="{9D1A1CC7-C62D-4B51-8A54-7873D0BDD053}" type="pres">
      <dgm:prSet presAssocID="{366EF2E4-5AB3-44E3-A9E3-557EEAA04544}" presName="compNode" presStyleCnt="0"/>
      <dgm:spPr/>
    </dgm:pt>
    <dgm:pt modelId="{9DE9B050-3A92-448E-9FE9-A3FF4182F155}" type="pres">
      <dgm:prSet presAssocID="{366EF2E4-5AB3-44E3-A9E3-557EEAA04544}" presName="iconBgRect" presStyleLbl="bgShp" presStyleIdx="1" presStyleCnt="3"/>
      <dgm:spPr/>
    </dgm:pt>
    <dgm:pt modelId="{F85E1720-04C7-46B2-8271-24C7D500AAB0}" type="pres">
      <dgm:prSet presAssocID="{366EF2E4-5AB3-44E3-A9E3-557EEAA045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959E119E-9131-49DF-AB2D-8BC53DB517F2}" type="pres">
      <dgm:prSet presAssocID="{366EF2E4-5AB3-44E3-A9E3-557EEAA04544}" presName="spaceRect" presStyleCnt="0"/>
      <dgm:spPr/>
    </dgm:pt>
    <dgm:pt modelId="{B59F1984-D55E-42BC-95BA-5D512688A171}" type="pres">
      <dgm:prSet presAssocID="{366EF2E4-5AB3-44E3-A9E3-557EEAA04544}" presName="textRect" presStyleLbl="revTx" presStyleIdx="1" presStyleCnt="3">
        <dgm:presLayoutVars>
          <dgm:chMax val="1"/>
          <dgm:chPref val="1"/>
        </dgm:presLayoutVars>
      </dgm:prSet>
      <dgm:spPr/>
    </dgm:pt>
    <dgm:pt modelId="{DEED7809-F690-4271-B664-EDA8C1641E77}" type="pres">
      <dgm:prSet presAssocID="{CA5FA916-108C-493D-8559-BFF4829D3465}" presName="sibTrans" presStyleCnt="0"/>
      <dgm:spPr/>
    </dgm:pt>
    <dgm:pt modelId="{520D5DB0-C0A8-4FE5-881D-B8B6CA7322E8}" type="pres">
      <dgm:prSet presAssocID="{B8B4AD7A-AD6C-46C2-BB85-14B56360DBF4}" presName="compNode" presStyleCnt="0"/>
      <dgm:spPr/>
    </dgm:pt>
    <dgm:pt modelId="{D480A49A-326A-4715-9353-17EAA3E71543}" type="pres">
      <dgm:prSet presAssocID="{B8B4AD7A-AD6C-46C2-BB85-14B56360DBF4}" presName="iconBgRect" presStyleLbl="bgShp" presStyleIdx="2" presStyleCnt="3"/>
      <dgm:spPr/>
    </dgm:pt>
    <dgm:pt modelId="{1FAA0D62-FCAD-487A-AC61-7BFACDA5FACF}" type="pres">
      <dgm:prSet presAssocID="{B8B4AD7A-AD6C-46C2-BB85-14B56360DB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ecturer"/>
        </a:ext>
      </dgm:extLst>
    </dgm:pt>
    <dgm:pt modelId="{DF96C6F4-418E-4CA0-BAD2-FDD8D795FDCB}" type="pres">
      <dgm:prSet presAssocID="{B8B4AD7A-AD6C-46C2-BB85-14B56360DBF4}" presName="spaceRect" presStyleCnt="0"/>
      <dgm:spPr/>
    </dgm:pt>
    <dgm:pt modelId="{E6764233-DC37-4982-95C0-8D4AFD67845B}" type="pres">
      <dgm:prSet presAssocID="{B8B4AD7A-AD6C-46C2-BB85-14B56360DBF4}" presName="textRect" presStyleLbl="revTx" presStyleIdx="2" presStyleCnt="3">
        <dgm:presLayoutVars>
          <dgm:chMax val="1"/>
          <dgm:chPref val="1"/>
        </dgm:presLayoutVars>
      </dgm:prSet>
      <dgm:spPr/>
    </dgm:pt>
  </dgm:ptLst>
  <dgm:cxnLst>
    <dgm:cxn modelId="{F4E1BB0B-5E9D-4657-80A7-14F3B5A70EF4}" srcId="{2EFFE3E9-F84A-430E-A51A-DBC0506C4829}" destId="{B8B4AD7A-AD6C-46C2-BB85-14B56360DBF4}" srcOrd="2" destOrd="0" parTransId="{26B1B45A-829D-491B-85CE-2395DDCFE904}" sibTransId="{F48CEB72-24C5-4978-89C4-725FD0591AA1}"/>
    <dgm:cxn modelId="{8B00AD17-BEEA-4412-AD19-F3D420F425E4}" type="presOf" srcId="{67D359BD-BC48-4861-808D-2BDC550D8B30}" destId="{94441484-B7E7-4B85-8712-F50F11BF502C}" srcOrd="0" destOrd="0" presId="urn:microsoft.com/office/officeart/2018/5/layout/IconCircleLabelList"/>
    <dgm:cxn modelId="{D2176F39-E471-4476-BDF0-C1E4CE06F1AC}" type="presOf" srcId="{366EF2E4-5AB3-44E3-A9E3-557EEAA04544}" destId="{B59F1984-D55E-42BC-95BA-5D512688A171}" srcOrd="0" destOrd="0" presId="urn:microsoft.com/office/officeart/2018/5/layout/IconCircleLabelList"/>
    <dgm:cxn modelId="{096E7996-EFB2-48A5-B44F-2F6F42AFFF72}" srcId="{2EFFE3E9-F84A-430E-A51A-DBC0506C4829}" destId="{67D359BD-BC48-4861-808D-2BDC550D8B30}" srcOrd="0" destOrd="0" parTransId="{B455217E-17BE-4B03-92E2-F13BD2A804B5}" sibTransId="{17C40FEC-AC09-4C58-B85A-3A68A0B24CB3}"/>
    <dgm:cxn modelId="{AB7A01B5-A1C4-454B-A8C7-94E27B3AEE25}" type="presOf" srcId="{2EFFE3E9-F84A-430E-A51A-DBC0506C4829}" destId="{13BD8146-DADE-4A79-8C2C-527D9839D23D}" srcOrd="0" destOrd="0" presId="urn:microsoft.com/office/officeart/2018/5/layout/IconCircleLabelList"/>
    <dgm:cxn modelId="{599640C8-4650-48E8-A499-3350B6F44EC1}" type="presOf" srcId="{B8B4AD7A-AD6C-46C2-BB85-14B56360DBF4}" destId="{E6764233-DC37-4982-95C0-8D4AFD67845B}" srcOrd="0" destOrd="0" presId="urn:microsoft.com/office/officeart/2018/5/layout/IconCircleLabelList"/>
    <dgm:cxn modelId="{553023F8-9B1C-4503-93BD-A6EC51E9AC91}" srcId="{2EFFE3E9-F84A-430E-A51A-DBC0506C4829}" destId="{366EF2E4-5AB3-44E3-A9E3-557EEAA04544}" srcOrd="1" destOrd="0" parTransId="{4CEF006E-5076-4F38-BA5B-80B7C37D337A}" sibTransId="{CA5FA916-108C-493D-8559-BFF4829D3465}"/>
    <dgm:cxn modelId="{1911EDC7-A25D-4FA3-B183-572C8537FD94}" type="presParOf" srcId="{13BD8146-DADE-4A79-8C2C-527D9839D23D}" destId="{DCC6742D-2FB8-4830-B109-2B318B35941F}" srcOrd="0" destOrd="0" presId="urn:microsoft.com/office/officeart/2018/5/layout/IconCircleLabelList"/>
    <dgm:cxn modelId="{A3E0BE1A-C467-44A1-B4F4-49DACF304D5D}" type="presParOf" srcId="{DCC6742D-2FB8-4830-B109-2B318B35941F}" destId="{65A61F63-5EC0-4352-9DFC-C358E6233A49}" srcOrd="0" destOrd="0" presId="urn:microsoft.com/office/officeart/2018/5/layout/IconCircleLabelList"/>
    <dgm:cxn modelId="{348FBE22-07F3-43DC-842C-4B454A00232F}" type="presParOf" srcId="{DCC6742D-2FB8-4830-B109-2B318B35941F}" destId="{AA8105EE-FA76-43EB-B808-82ED812F3588}" srcOrd="1" destOrd="0" presId="urn:microsoft.com/office/officeart/2018/5/layout/IconCircleLabelList"/>
    <dgm:cxn modelId="{1075E643-FF0A-4C5D-9F62-7B64F5901BC9}" type="presParOf" srcId="{DCC6742D-2FB8-4830-B109-2B318B35941F}" destId="{406A2384-E44F-4064-B944-22885F87B9C8}" srcOrd="2" destOrd="0" presId="urn:microsoft.com/office/officeart/2018/5/layout/IconCircleLabelList"/>
    <dgm:cxn modelId="{610F7AA3-AAC8-4B5B-BE0E-37E7994DD55F}" type="presParOf" srcId="{DCC6742D-2FB8-4830-B109-2B318B35941F}" destId="{94441484-B7E7-4B85-8712-F50F11BF502C}" srcOrd="3" destOrd="0" presId="urn:microsoft.com/office/officeart/2018/5/layout/IconCircleLabelList"/>
    <dgm:cxn modelId="{347AF1DB-9AB1-408E-A090-804AE4A682A7}" type="presParOf" srcId="{13BD8146-DADE-4A79-8C2C-527D9839D23D}" destId="{1C839ED3-A0AA-4E8C-A0E7-0E854D995BA4}" srcOrd="1" destOrd="0" presId="urn:microsoft.com/office/officeart/2018/5/layout/IconCircleLabelList"/>
    <dgm:cxn modelId="{4A6D52DD-9E08-4525-B83E-FE0A740A8B7E}" type="presParOf" srcId="{13BD8146-DADE-4A79-8C2C-527D9839D23D}" destId="{9D1A1CC7-C62D-4B51-8A54-7873D0BDD053}" srcOrd="2" destOrd="0" presId="urn:microsoft.com/office/officeart/2018/5/layout/IconCircleLabelList"/>
    <dgm:cxn modelId="{4E8494F9-499F-4B3E-BDE8-FCDCBBCE5C90}" type="presParOf" srcId="{9D1A1CC7-C62D-4B51-8A54-7873D0BDD053}" destId="{9DE9B050-3A92-448E-9FE9-A3FF4182F155}" srcOrd="0" destOrd="0" presId="urn:microsoft.com/office/officeart/2018/5/layout/IconCircleLabelList"/>
    <dgm:cxn modelId="{1DE230B7-532B-4A20-ADCC-5A7D852B00FD}" type="presParOf" srcId="{9D1A1CC7-C62D-4B51-8A54-7873D0BDD053}" destId="{F85E1720-04C7-46B2-8271-24C7D500AAB0}" srcOrd="1" destOrd="0" presId="urn:microsoft.com/office/officeart/2018/5/layout/IconCircleLabelList"/>
    <dgm:cxn modelId="{9B3E0C05-A143-4886-8EB5-8369C3F8A588}" type="presParOf" srcId="{9D1A1CC7-C62D-4B51-8A54-7873D0BDD053}" destId="{959E119E-9131-49DF-AB2D-8BC53DB517F2}" srcOrd="2" destOrd="0" presId="urn:microsoft.com/office/officeart/2018/5/layout/IconCircleLabelList"/>
    <dgm:cxn modelId="{767E7415-009C-4A57-B5C8-EB2E5251F0A7}" type="presParOf" srcId="{9D1A1CC7-C62D-4B51-8A54-7873D0BDD053}" destId="{B59F1984-D55E-42BC-95BA-5D512688A171}" srcOrd="3" destOrd="0" presId="urn:microsoft.com/office/officeart/2018/5/layout/IconCircleLabelList"/>
    <dgm:cxn modelId="{5E228E82-43CD-4357-9228-248E47B500BD}" type="presParOf" srcId="{13BD8146-DADE-4A79-8C2C-527D9839D23D}" destId="{DEED7809-F690-4271-B664-EDA8C1641E77}" srcOrd="3" destOrd="0" presId="urn:microsoft.com/office/officeart/2018/5/layout/IconCircleLabelList"/>
    <dgm:cxn modelId="{DBD09EC4-60E1-4A7F-8436-55B82EA13A13}" type="presParOf" srcId="{13BD8146-DADE-4A79-8C2C-527D9839D23D}" destId="{520D5DB0-C0A8-4FE5-881D-B8B6CA7322E8}" srcOrd="4" destOrd="0" presId="urn:microsoft.com/office/officeart/2018/5/layout/IconCircleLabelList"/>
    <dgm:cxn modelId="{7F01441A-7692-4B77-99CD-4515652AD33E}" type="presParOf" srcId="{520D5DB0-C0A8-4FE5-881D-B8B6CA7322E8}" destId="{D480A49A-326A-4715-9353-17EAA3E71543}" srcOrd="0" destOrd="0" presId="urn:microsoft.com/office/officeart/2018/5/layout/IconCircleLabelList"/>
    <dgm:cxn modelId="{A2F3C998-20E3-4AFD-9026-E50D936B9C67}" type="presParOf" srcId="{520D5DB0-C0A8-4FE5-881D-B8B6CA7322E8}" destId="{1FAA0D62-FCAD-487A-AC61-7BFACDA5FACF}" srcOrd="1" destOrd="0" presId="urn:microsoft.com/office/officeart/2018/5/layout/IconCircleLabelList"/>
    <dgm:cxn modelId="{BECD2167-C107-493C-8D23-803F81FB9912}" type="presParOf" srcId="{520D5DB0-C0A8-4FE5-881D-B8B6CA7322E8}" destId="{DF96C6F4-418E-4CA0-BAD2-FDD8D795FDCB}" srcOrd="2" destOrd="0" presId="urn:microsoft.com/office/officeart/2018/5/layout/IconCircleLabelList"/>
    <dgm:cxn modelId="{852ABE03-7E9A-4DAB-9BBA-5BC791CAA8D7}" type="presParOf" srcId="{520D5DB0-C0A8-4FE5-881D-B8B6CA7322E8}" destId="{E6764233-DC37-4982-95C0-8D4AFD67845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1E465-0DEF-4144-8308-B17184D2341A}">
      <dsp:nvSpPr>
        <dsp:cNvPr id="0" name=""/>
        <dsp:cNvSpPr/>
      </dsp:nvSpPr>
      <dsp:spPr>
        <a:xfrm>
          <a:off x="0" y="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20CD72-015E-4324-8784-BFAEB3DEB34A}">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latin typeface="Abadi" panose="020B0604020104020204" pitchFamily="34" charset="0"/>
            </a:rPr>
            <a:t>The disaster</a:t>
          </a:r>
        </a:p>
      </dsp:txBody>
      <dsp:txXfrm>
        <a:off x="0" y="0"/>
        <a:ext cx="6291714" cy="1382683"/>
      </dsp:txXfrm>
    </dsp:sp>
    <dsp:sp modelId="{B982C39D-6F8D-43FE-A334-D367ED6FB191}">
      <dsp:nvSpPr>
        <dsp:cNvPr id="0" name=""/>
        <dsp:cNvSpPr/>
      </dsp:nvSpPr>
      <dsp:spPr>
        <a:xfrm>
          <a:off x="0" y="138268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7C5809-1926-41C7-BD5C-597857B31AE1}">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rtl="0">
            <a:lnSpc>
              <a:spcPct val="90000"/>
            </a:lnSpc>
            <a:spcBef>
              <a:spcPct val="0"/>
            </a:spcBef>
            <a:spcAft>
              <a:spcPct val="35000"/>
            </a:spcAft>
            <a:buNone/>
          </a:pPr>
          <a:r>
            <a:rPr lang="en-US" sz="6500" b="1" kern="1200" dirty="0">
              <a:latin typeface="Abadi" panose="020B0604020104020204" pitchFamily="34" charset="0"/>
            </a:rPr>
            <a:t>The library</a:t>
          </a:r>
        </a:p>
      </dsp:txBody>
      <dsp:txXfrm>
        <a:off x="0" y="1382683"/>
        <a:ext cx="6291714" cy="1382683"/>
      </dsp:txXfrm>
    </dsp:sp>
    <dsp:sp modelId="{DAAB0491-9211-4F0B-A8F8-F7678516BFDF}">
      <dsp:nvSpPr>
        <dsp:cNvPr id="0" name=""/>
        <dsp:cNvSpPr/>
      </dsp:nvSpPr>
      <dsp:spPr>
        <a:xfrm>
          <a:off x="0" y="276536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D65C9-B387-48C7-83FF-741A787B2E5F}">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b="1" kern="1200" dirty="0">
              <a:latin typeface="Abadi" panose="020B0604020104020204" pitchFamily="34" charset="0"/>
            </a:rPr>
            <a:t>The project</a:t>
          </a:r>
          <a:endParaRPr lang="en-US" sz="6500" kern="1200" dirty="0">
            <a:latin typeface="Abadi" panose="020B0604020104020204" pitchFamily="34" charset="0"/>
          </a:endParaRPr>
        </a:p>
      </dsp:txBody>
      <dsp:txXfrm>
        <a:off x="0" y="2765367"/>
        <a:ext cx="6291714" cy="1382683"/>
      </dsp:txXfrm>
    </dsp:sp>
    <dsp:sp modelId="{242D8163-468F-4FB1-BC19-CE9F1CEE8766}">
      <dsp:nvSpPr>
        <dsp:cNvPr id="0" name=""/>
        <dsp:cNvSpPr/>
      </dsp:nvSpPr>
      <dsp:spPr>
        <a:xfrm>
          <a:off x="0" y="4148051"/>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AE780-0F80-437A-8D37-9B4EB1B93DF4}">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b="1" kern="1200" dirty="0">
              <a:latin typeface="Abadi" panose="020B0604020104020204" pitchFamily="34" charset="0"/>
            </a:rPr>
            <a:t>The response</a:t>
          </a:r>
          <a:endParaRPr lang="en-US" sz="6500" kern="1200" dirty="0">
            <a:latin typeface="Abadi" panose="020B0604020104020204" pitchFamily="34" charset="0"/>
          </a:endParaRPr>
        </a:p>
      </dsp:txBody>
      <dsp:txXfrm>
        <a:off x="0" y="4148051"/>
        <a:ext cx="6291714" cy="1382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8119A-913A-4C6D-AD79-783D5B89D831}">
      <dsp:nvSpPr>
        <dsp:cNvPr id="0" name=""/>
        <dsp:cNvSpPr/>
      </dsp:nvSpPr>
      <dsp:spPr>
        <a:xfrm>
          <a:off x="1212569" y="937595"/>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A363E7-FACE-4037-AE06-A0490ECA4C22}">
      <dsp:nvSpPr>
        <dsp:cNvPr id="0" name=""/>
        <dsp:cNvSpPr/>
      </dsp:nvSpPr>
      <dsp:spPr>
        <a:xfrm>
          <a:off x="417971" y="2594364"/>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dirty="0">
              <a:latin typeface="Abadi" panose="020B0604020104020204" pitchFamily="34" charset="0"/>
            </a:rPr>
            <a:t>Health Libraries</a:t>
          </a:r>
        </a:p>
      </dsp:txBody>
      <dsp:txXfrm>
        <a:off x="417971" y="2594364"/>
        <a:ext cx="2889450" cy="720000"/>
      </dsp:txXfrm>
    </dsp:sp>
    <dsp:sp modelId="{77BB0E42-1318-493F-9642-33BB1F5E9071}">
      <dsp:nvSpPr>
        <dsp:cNvPr id="0" name=""/>
        <dsp:cNvSpPr/>
      </dsp:nvSpPr>
      <dsp:spPr>
        <a:xfrm>
          <a:off x="4607673" y="937595"/>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E5601-FE32-45BC-9815-4525D5C42C62}">
      <dsp:nvSpPr>
        <dsp:cNvPr id="0" name=""/>
        <dsp:cNvSpPr/>
      </dsp:nvSpPr>
      <dsp:spPr>
        <a:xfrm>
          <a:off x="3813075" y="2594364"/>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dirty="0">
              <a:latin typeface="Abadi" panose="020B0604020104020204" pitchFamily="34" charset="0"/>
            </a:rPr>
            <a:t>Special Libraries</a:t>
          </a:r>
        </a:p>
      </dsp:txBody>
      <dsp:txXfrm>
        <a:off x="3813075" y="2594364"/>
        <a:ext cx="2889450" cy="720000"/>
      </dsp:txXfrm>
    </dsp:sp>
    <dsp:sp modelId="{50A07CF9-0C8E-4E07-B575-75168BC138F6}">
      <dsp:nvSpPr>
        <dsp:cNvPr id="0" name=""/>
        <dsp:cNvSpPr/>
      </dsp:nvSpPr>
      <dsp:spPr>
        <a:xfrm>
          <a:off x="8002777" y="937595"/>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64895-4A25-4F70-80A4-F5D3EC6066BF}">
      <dsp:nvSpPr>
        <dsp:cNvPr id="0" name=""/>
        <dsp:cNvSpPr/>
      </dsp:nvSpPr>
      <dsp:spPr>
        <a:xfrm>
          <a:off x="7208178" y="2594364"/>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dirty="0">
              <a:latin typeface="Abadi" panose="020B0604020104020204" pitchFamily="34" charset="0"/>
            </a:rPr>
            <a:t>Other</a:t>
          </a:r>
        </a:p>
      </dsp:txBody>
      <dsp:txXfrm>
        <a:off x="7208178" y="2594364"/>
        <a:ext cx="28894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F65D0-FBFE-4002-89EA-6FA404DE9A45}">
      <dsp:nvSpPr>
        <dsp:cNvPr id="0" name=""/>
        <dsp:cNvSpPr/>
      </dsp:nvSpPr>
      <dsp:spPr>
        <a:xfrm>
          <a:off x="3286" y="55215"/>
          <a:ext cx="3203971" cy="86039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badi" panose="020B0604020104020204" pitchFamily="34" charset="0"/>
            </a:rPr>
            <a:t>Collection development </a:t>
          </a:r>
        </a:p>
      </dsp:txBody>
      <dsp:txXfrm>
        <a:off x="3286" y="55215"/>
        <a:ext cx="3203971" cy="860397"/>
      </dsp:txXfrm>
    </dsp:sp>
    <dsp:sp modelId="{F38CAD71-8CB4-42E3-8FB5-6E804FD688C1}">
      <dsp:nvSpPr>
        <dsp:cNvPr id="0" name=""/>
        <dsp:cNvSpPr/>
      </dsp:nvSpPr>
      <dsp:spPr>
        <a:xfrm>
          <a:off x="3286" y="915612"/>
          <a:ext cx="3203971" cy="328113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Abadi" panose="020B0604020104020204" pitchFamily="34" charset="0"/>
            </a:rPr>
            <a:t>To provide access to current, reliable print and electronic news info across the political spectrum.</a:t>
          </a:r>
        </a:p>
      </dsp:txBody>
      <dsp:txXfrm>
        <a:off x="3286" y="915612"/>
        <a:ext cx="3203971" cy="3281132"/>
      </dsp:txXfrm>
    </dsp:sp>
    <dsp:sp modelId="{76311A7C-1A2B-473D-8C62-6EBF37F02A51}">
      <dsp:nvSpPr>
        <dsp:cNvPr id="0" name=""/>
        <dsp:cNvSpPr/>
      </dsp:nvSpPr>
      <dsp:spPr>
        <a:xfrm>
          <a:off x="3655814" y="55215"/>
          <a:ext cx="3203971" cy="86039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badi" panose="020B0604020104020204" pitchFamily="34" charset="0"/>
            </a:rPr>
            <a:t>Programs &amp; Instruction </a:t>
          </a:r>
        </a:p>
      </dsp:txBody>
      <dsp:txXfrm>
        <a:off x="3655814" y="55215"/>
        <a:ext cx="3203971" cy="860397"/>
      </dsp:txXfrm>
    </dsp:sp>
    <dsp:sp modelId="{64E6FCE4-D482-46B4-AA83-FE68D099BC44}">
      <dsp:nvSpPr>
        <dsp:cNvPr id="0" name=""/>
        <dsp:cNvSpPr/>
      </dsp:nvSpPr>
      <dsp:spPr>
        <a:xfrm>
          <a:off x="3655814" y="915612"/>
          <a:ext cx="3203971" cy="328113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Abadi" panose="020B0604020104020204" pitchFamily="34" charset="0"/>
            </a:rPr>
            <a:t>To educate on critical thinking and lifelong learning. </a:t>
          </a:r>
        </a:p>
      </dsp:txBody>
      <dsp:txXfrm>
        <a:off x="3655814" y="915612"/>
        <a:ext cx="3203971" cy="3281132"/>
      </dsp:txXfrm>
    </dsp:sp>
    <dsp:sp modelId="{6CD46ACB-76AA-47A0-ACB3-0D0CCDB7541F}">
      <dsp:nvSpPr>
        <dsp:cNvPr id="0" name=""/>
        <dsp:cNvSpPr/>
      </dsp:nvSpPr>
      <dsp:spPr>
        <a:xfrm>
          <a:off x="7308342" y="55215"/>
          <a:ext cx="3203971" cy="86039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badi" panose="020B0604020104020204" pitchFamily="34" charset="0"/>
            </a:rPr>
            <a:t>Advocacy </a:t>
          </a:r>
        </a:p>
      </dsp:txBody>
      <dsp:txXfrm>
        <a:off x="7308342" y="55215"/>
        <a:ext cx="3203971" cy="860397"/>
      </dsp:txXfrm>
    </dsp:sp>
    <dsp:sp modelId="{9A32C543-7670-4958-905C-1756D208F238}">
      <dsp:nvSpPr>
        <dsp:cNvPr id="0" name=""/>
        <dsp:cNvSpPr/>
      </dsp:nvSpPr>
      <dsp:spPr>
        <a:xfrm>
          <a:off x="7308342" y="915612"/>
          <a:ext cx="3203971" cy="328113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Abadi" panose="020B0604020104020204" pitchFamily="34" charset="0"/>
            </a:rPr>
            <a:t>Inform decision makers - legislators, policy makers, business leaders and citizens must be aware of the library’s vital role in this fight.</a:t>
          </a:r>
        </a:p>
      </dsp:txBody>
      <dsp:txXfrm>
        <a:off x="7308342" y="915612"/>
        <a:ext cx="3203971" cy="3281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F1379-C349-46F6-B3B0-41E7D071C416}">
      <dsp:nvSpPr>
        <dsp:cNvPr id="0" name=""/>
        <dsp:cNvSpPr/>
      </dsp:nvSpPr>
      <dsp:spPr>
        <a:xfrm>
          <a:off x="0" y="1974438"/>
          <a:ext cx="10515600"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5FAB803-BBA7-40AF-ACA6-8FC02D2338C9}">
      <dsp:nvSpPr>
        <dsp:cNvPr id="0" name=""/>
        <dsp:cNvSpPr/>
      </dsp:nvSpPr>
      <dsp:spPr>
        <a:xfrm rot="8100000">
          <a:off x="67336" y="455030"/>
          <a:ext cx="290396" cy="290396"/>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70CEC6-1B7E-429B-B0B7-225CF56B884E}">
      <dsp:nvSpPr>
        <dsp:cNvPr id="0" name=""/>
        <dsp:cNvSpPr/>
      </dsp:nvSpPr>
      <dsp:spPr>
        <a:xfrm>
          <a:off x="99597" y="487291"/>
          <a:ext cx="225875" cy="2258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AA0DB27-784A-49CD-A0EC-89E21A548AF9}">
      <dsp:nvSpPr>
        <dsp:cNvPr id="0" name=""/>
        <dsp:cNvSpPr/>
      </dsp:nvSpPr>
      <dsp:spPr>
        <a:xfrm>
          <a:off x="417876" y="805570"/>
          <a:ext cx="4365675" cy="116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dirty="0"/>
            <a:t>Applied to create open mini-course</a:t>
          </a:r>
        </a:p>
      </dsp:txBody>
      <dsp:txXfrm>
        <a:off x="417876" y="805570"/>
        <a:ext cx="4365675" cy="1168867"/>
      </dsp:txXfrm>
    </dsp:sp>
    <dsp:sp modelId="{E8FEE262-1B70-49FC-8957-19A90DD4A2DE}">
      <dsp:nvSpPr>
        <dsp:cNvPr id="0" name=""/>
        <dsp:cNvSpPr/>
      </dsp:nvSpPr>
      <dsp:spPr>
        <a:xfrm>
          <a:off x="417876" y="394887"/>
          <a:ext cx="4365675" cy="41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0" bIns="0" numCol="1" spcCol="1270" anchor="ctr" anchorCtr="0">
          <a:noAutofit/>
        </a:bodyPr>
        <a:lstStyle/>
        <a:p>
          <a:pPr marL="0" lvl="0" indent="0" algn="l" defTabSz="1244600">
            <a:lnSpc>
              <a:spcPct val="90000"/>
            </a:lnSpc>
            <a:spcBef>
              <a:spcPct val="0"/>
            </a:spcBef>
            <a:spcAft>
              <a:spcPct val="35000"/>
            </a:spcAft>
            <a:buNone/>
            <a:defRPr b="1"/>
          </a:pPr>
          <a:r>
            <a:rPr lang="en-US" sz="2800" kern="1200" dirty="0"/>
            <a:t>Dec 2020</a:t>
          </a:r>
        </a:p>
      </dsp:txBody>
      <dsp:txXfrm>
        <a:off x="417876" y="394887"/>
        <a:ext cx="4365675" cy="410683"/>
      </dsp:txXfrm>
    </dsp:sp>
    <dsp:sp modelId="{1CC940B8-94C6-4B02-B550-241B7CA9180F}">
      <dsp:nvSpPr>
        <dsp:cNvPr id="0" name=""/>
        <dsp:cNvSpPr/>
      </dsp:nvSpPr>
      <dsp:spPr>
        <a:xfrm>
          <a:off x="212535" y="805570"/>
          <a:ext cx="0" cy="1168867"/>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019C8E5-9FD8-4522-A388-E90356DD42B3}">
      <dsp:nvSpPr>
        <dsp:cNvPr id="0" name=""/>
        <dsp:cNvSpPr/>
      </dsp:nvSpPr>
      <dsp:spPr>
        <a:xfrm>
          <a:off x="174854" y="1937476"/>
          <a:ext cx="73922" cy="7392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AD694D-6074-40B2-883F-4DBC4FFD4237}">
      <dsp:nvSpPr>
        <dsp:cNvPr id="0" name=""/>
        <dsp:cNvSpPr/>
      </dsp:nvSpPr>
      <dsp:spPr>
        <a:xfrm rot="18900000">
          <a:off x="1524228" y="3170195"/>
          <a:ext cx="290396" cy="290396"/>
        </a:xfrm>
        <a:prstGeom prst="teardrop">
          <a:avLst>
            <a:gd name="adj" fmla="val 115000"/>
          </a:avLst>
        </a:prstGeom>
        <a:solidFill>
          <a:schemeClr val="accent5">
            <a:hueOff val="-7009649"/>
            <a:satOff val="10306"/>
            <a:lumOff val="8824"/>
            <a:alphaOff val="0"/>
          </a:schemeClr>
        </a:solidFill>
        <a:ln w="12700" cap="flat" cmpd="sng" algn="ctr">
          <a:solidFill>
            <a:schemeClr val="accent5">
              <a:hueOff val="-7009649"/>
              <a:satOff val="10306"/>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DA9BBF-DB38-4BB2-B2D9-40B88DABB1FB}">
      <dsp:nvSpPr>
        <dsp:cNvPr id="0" name=""/>
        <dsp:cNvSpPr/>
      </dsp:nvSpPr>
      <dsp:spPr>
        <a:xfrm>
          <a:off x="1556488" y="3202455"/>
          <a:ext cx="225875" cy="2258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7DF0088-9324-4B16-89D2-D98061CE8CFC}">
      <dsp:nvSpPr>
        <dsp:cNvPr id="0" name=""/>
        <dsp:cNvSpPr/>
      </dsp:nvSpPr>
      <dsp:spPr>
        <a:xfrm>
          <a:off x="2007778" y="1991062"/>
          <a:ext cx="4365675" cy="116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n-US" sz="1800" kern="1200" dirty="0"/>
            <a:t>Course creation, testing, modifications.</a:t>
          </a:r>
        </a:p>
        <a:p>
          <a:pPr marL="0" lvl="0" indent="0" algn="l" defTabSz="800100">
            <a:lnSpc>
              <a:spcPct val="90000"/>
            </a:lnSpc>
            <a:spcBef>
              <a:spcPct val="0"/>
            </a:spcBef>
            <a:spcAft>
              <a:spcPct val="35000"/>
            </a:spcAft>
            <a:buNone/>
          </a:pPr>
          <a:r>
            <a:rPr lang="en-US" sz="1800" kern="1200" dirty="0"/>
            <a:t>Communication to interested programs.  </a:t>
          </a:r>
        </a:p>
      </dsp:txBody>
      <dsp:txXfrm>
        <a:off x="2007778" y="1991062"/>
        <a:ext cx="4365675" cy="1168867"/>
      </dsp:txXfrm>
    </dsp:sp>
    <dsp:sp modelId="{AD25AD86-CC3A-42DD-B5B8-74F35D06D955}">
      <dsp:nvSpPr>
        <dsp:cNvPr id="0" name=""/>
        <dsp:cNvSpPr/>
      </dsp:nvSpPr>
      <dsp:spPr>
        <a:xfrm>
          <a:off x="2007778" y="3159929"/>
          <a:ext cx="4365675" cy="41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0" bIns="0" numCol="1" spcCol="1270" anchor="ctr" anchorCtr="0">
          <a:noAutofit/>
        </a:bodyPr>
        <a:lstStyle/>
        <a:p>
          <a:pPr marL="0" lvl="0" indent="0" algn="l" defTabSz="1244600">
            <a:lnSpc>
              <a:spcPct val="90000"/>
            </a:lnSpc>
            <a:spcBef>
              <a:spcPct val="0"/>
            </a:spcBef>
            <a:spcAft>
              <a:spcPct val="35000"/>
            </a:spcAft>
            <a:buNone/>
            <a:defRPr b="1"/>
          </a:pPr>
          <a:r>
            <a:rPr lang="en-US" sz="2800" kern="1200" dirty="0"/>
            <a:t>Jul-Dec 2021</a:t>
          </a:r>
        </a:p>
      </dsp:txBody>
      <dsp:txXfrm>
        <a:off x="2007778" y="3159929"/>
        <a:ext cx="4365675" cy="410683"/>
      </dsp:txXfrm>
    </dsp:sp>
    <dsp:sp modelId="{08B4CC7A-62B1-4745-9963-1A9A09BCD7D5}">
      <dsp:nvSpPr>
        <dsp:cNvPr id="0" name=""/>
        <dsp:cNvSpPr/>
      </dsp:nvSpPr>
      <dsp:spPr>
        <a:xfrm>
          <a:off x="1669435" y="2007692"/>
          <a:ext cx="0" cy="1168867"/>
        </a:xfrm>
        <a:prstGeom prst="line">
          <a:avLst/>
        </a:prstGeom>
        <a:noFill/>
        <a:ln w="12700" cap="flat" cmpd="sng" algn="ctr">
          <a:solidFill>
            <a:schemeClr val="accent5">
              <a:hueOff val="-7009649"/>
              <a:satOff val="10306"/>
              <a:lumOff val="8824"/>
              <a:alphaOff val="0"/>
            </a:schemeClr>
          </a:solidFill>
          <a:prstDash val="dash"/>
          <a:miter lim="800000"/>
        </a:ln>
        <a:effectLst/>
      </dsp:spPr>
      <dsp:style>
        <a:lnRef idx="1">
          <a:scrgbClr r="0" g="0" b="0"/>
        </a:lnRef>
        <a:fillRef idx="0">
          <a:scrgbClr r="0" g="0" b="0"/>
        </a:fillRef>
        <a:effectRef idx="0">
          <a:scrgbClr r="0" g="0" b="0"/>
        </a:effectRef>
        <a:fontRef idx="minor"/>
      </dsp:style>
    </dsp:sp>
    <dsp:sp modelId="{12501642-0CF2-4A94-ACFB-EF4289D08980}">
      <dsp:nvSpPr>
        <dsp:cNvPr id="0" name=""/>
        <dsp:cNvSpPr/>
      </dsp:nvSpPr>
      <dsp:spPr>
        <a:xfrm>
          <a:off x="1631754" y="1970730"/>
          <a:ext cx="73922" cy="73922"/>
        </a:xfrm>
        <a:prstGeom prst="ellipse">
          <a:avLst/>
        </a:prstGeom>
        <a:solidFill>
          <a:schemeClr val="accent5">
            <a:hueOff val="-7009649"/>
            <a:satOff val="10306"/>
            <a:lumOff val="882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528C5F-65ED-435F-B759-BDB0E6B4BC2C}">
      <dsp:nvSpPr>
        <dsp:cNvPr id="0" name=""/>
        <dsp:cNvSpPr/>
      </dsp:nvSpPr>
      <dsp:spPr>
        <a:xfrm rot="8100000">
          <a:off x="4327799" y="455030"/>
          <a:ext cx="290396" cy="290396"/>
        </a:xfrm>
        <a:prstGeom prst="teardrop">
          <a:avLst>
            <a:gd name="adj" fmla="val 115000"/>
          </a:avLst>
        </a:prstGeom>
        <a:solidFill>
          <a:schemeClr val="accent5">
            <a:hueOff val="-14019298"/>
            <a:satOff val="20613"/>
            <a:lumOff val="17647"/>
            <a:alphaOff val="0"/>
          </a:schemeClr>
        </a:solidFill>
        <a:ln w="12700" cap="flat" cmpd="sng" algn="ctr">
          <a:solidFill>
            <a:schemeClr val="accent5">
              <a:hueOff val="-14019298"/>
              <a:satOff val="20613"/>
              <a:lumOff val="1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CE306-1D9B-4910-913F-0BD6E2DD2835}">
      <dsp:nvSpPr>
        <dsp:cNvPr id="0" name=""/>
        <dsp:cNvSpPr/>
      </dsp:nvSpPr>
      <dsp:spPr>
        <a:xfrm>
          <a:off x="4360059" y="487291"/>
          <a:ext cx="225875" cy="2258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83DEDD2-B3D3-403D-9212-E9ED73FA57D9}">
      <dsp:nvSpPr>
        <dsp:cNvPr id="0" name=""/>
        <dsp:cNvSpPr/>
      </dsp:nvSpPr>
      <dsp:spPr>
        <a:xfrm>
          <a:off x="4811337" y="780933"/>
          <a:ext cx="4365675" cy="116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kern="1200" dirty="0"/>
            <a:t>All iterations of course complete, piloted with Sask Polytech program. </a:t>
          </a:r>
        </a:p>
      </dsp:txBody>
      <dsp:txXfrm>
        <a:off x="4811337" y="780933"/>
        <a:ext cx="4365675" cy="1168867"/>
      </dsp:txXfrm>
    </dsp:sp>
    <dsp:sp modelId="{9EFE9419-9BDD-42EF-9943-6FB46ECA3E93}">
      <dsp:nvSpPr>
        <dsp:cNvPr id="0" name=""/>
        <dsp:cNvSpPr/>
      </dsp:nvSpPr>
      <dsp:spPr>
        <a:xfrm>
          <a:off x="4811337" y="370250"/>
          <a:ext cx="4365675" cy="41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0" bIns="0" numCol="1" spcCol="1270" anchor="ctr" anchorCtr="0">
          <a:noAutofit/>
        </a:bodyPr>
        <a:lstStyle/>
        <a:p>
          <a:pPr marL="0" lvl="0" indent="0" algn="l" defTabSz="1244600">
            <a:lnSpc>
              <a:spcPct val="90000"/>
            </a:lnSpc>
            <a:spcBef>
              <a:spcPct val="0"/>
            </a:spcBef>
            <a:spcAft>
              <a:spcPct val="35000"/>
            </a:spcAft>
            <a:buNone/>
            <a:defRPr b="1"/>
          </a:pPr>
          <a:r>
            <a:rPr lang="en-US" sz="2800" kern="1200" dirty="0"/>
            <a:t>Apr 2022</a:t>
          </a:r>
        </a:p>
      </dsp:txBody>
      <dsp:txXfrm>
        <a:off x="4811337" y="370250"/>
        <a:ext cx="4365675" cy="410683"/>
      </dsp:txXfrm>
    </dsp:sp>
    <dsp:sp modelId="{BE950258-0973-4F31-9DE4-6F037F954F77}">
      <dsp:nvSpPr>
        <dsp:cNvPr id="0" name=""/>
        <dsp:cNvSpPr/>
      </dsp:nvSpPr>
      <dsp:spPr>
        <a:xfrm>
          <a:off x="4472995" y="809731"/>
          <a:ext cx="0" cy="1168867"/>
        </a:xfrm>
        <a:prstGeom prst="line">
          <a:avLst/>
        </a:prstGeom>
        <a:noFill/>
        <a:ln w="12700" cap="flat" cmpd="sng" algn="ctr">
          <a:solidFill>
            <a:schemeClr val="accent5">
              <a:hueOff val="-14019298"/>
              <a:satOff val="20613"/>
              <a:lumOff val="17647"/>
              <a:alphaOff val="0"/>
            </a:schemeClr>
          </a:solidFill>
          <a:prstDash val="dash"/>
          <a:miter lim="800000"/>
        </a:ln>
        <a:effectLst/>
      </dsp:spPr>
      <dsp:style>
        <a:lnRef idx="1">
          <a:scrgbClr r="0" g="0" b="0"/>
        </a:lnRef>
        <a:fillRef idx="0">
          <a:scrgbClr r="0" g="0" b="0"/>
        </a:fillRef>
        <a:effectRef idx="0">
          <a:scrgbClr r="0" g="0" b="0"/>
        </a:effectRef>
        <a:fontRef idx="minor"/>
      </dsp:style>
    </dsp:sp>
    <dsp:sp modelId="{29AFB00D-2FD7-45DF-A130-1F539443E08D}">
      <dsp:nvSpPr>
        <dsp:cNvPr id="0" name=""/>
        <dsp:cNvSpPr/>
      </dsp:nvSpPr>
      <dsp:spPr>
        <a:xfrm>
          <a:off x="4435314" y="1941637"/>
          <a:ext cx="73922" cy="73922"/>
        </a:xfrm>
        <a:prstGeom prst="ellipse">
          <a:avLst/>
        </a:prstGeom>
        <a:solidFill>
          <a:schemeClr val="accent5">
            <a:hueOff val="-14019298"/>
            <a:satOff val="20613"/>
            <a:lumOff val="1764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51A98-4736-4065-A27A-7321DD95D7CD}">
      <dsp:nvSpPr>
        <dsp:cNvPr id="0" name=""/>
        <dsp:cNvSpPr/>
      </dsp:nvSpPr>
      <dsp:spPr>
        <a:xfrm>
          <a:off x="622800" y="122594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159CA7-1852-41FC-9CF0-998BD8586363}">
      <dsp:nvSpPr>
        <dsp:cNvPr id="0" name=""/>
        <dsp:cNvSpPr/>
      </dsp:nvSpPr>
      <dsp:spPr>
        <a:xfrm>
          <a:off x="127800" y="23060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latin typeface="Aharoni" panose="02010803020104030203" pitchFamily="2" charset="-79"/>
              <a:cs typeface="Aharoni" panose="02010803020104030203" pitchFamily="2" charset="-79"/>
            </a:rPr>
            <a:t>Information Preparation</a:t>
          </a:r>
        </a:p>
      </dsp:txBody>
      <dsp:txXfrm>
        <a:off x="127800" y="2306012"/>
        <a:ext cx="1800000" cy="720000"/>
      </dsp:txXfrm>
    </dsp:sp>
    <dsp:sp modelId="{FFF1B777-A101-49A6-94B2-C19CDA79F659}">
      <dsp:nvSpPr>
        <dsp:cNvPr id="0" name=""/>
        <dsp:cNvSpPr/>
      </dsp:nvSpPr>
      <dsp:spPr>
        <a:xfrm>
          <a:off x="2737800" y="122594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3D87B-4E70-42F6-915C-0DDC46BCCE8B}">
      <dsp:nvSpPr>
        <dsp:cNvPr id="0" name=""/>
        <dsp:cNvSpPr/>
      </dsp:nvSpPr>
      <dsp:spPr>
        <a:xfrm>
          <a:off x="2242800" y="23060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latin typeface="Aharoni" panose="02010803020104030203" pitchFamily="2" charset="-79"/>
              <a:cs typeface="Aharoni" panose="02010803020104030203" pitchFamily="2" charset="-79"/>
            </a:rPr>
            <a:t>Information Disorder</a:t>
          </a:r>
        </a:p>
      </dsp:txBody>
      <dsp:txXfrm>
        <a:off x="2242800" y="2306012"/>
        <a:ext cx="1800000" cy="720000"/>
      </dsp:txXfrm>
    </dsp:sp>
    <dsp:sp modelId="{7B0CEB20-CA4F-452E-8DF8-9B228D573BE6}">
      <dsp:nvSpPr>
        <dsp:cNvPr id="0" name=""/>
        <dsp:cNvSpPr/>
      </dsp:nvSpPr>
      <dsp:spPr>
        <a:xfrm>
          <a:off x="4852800" y="122594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72370-CEAE-4F71-9D60-E5B4A9B621D1}">
      <dsp:nvSpPr>
        <dsp:cNvPr id="0" name=""/>
        <dsp:cNvSpPr/>
      </dsp:nvSpPr>
      <dsp:spPr>
        <a:xfrm>
          <a:off x="4357800" y="23060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CA" sz="2200" kern="1200">
              <a:latin typeface="Aharoni" panose="02010803020104030203" pitchFamily="2" charset="-79"/>
              <a:cs typeface="Aharoni" panose="02010803020104030203" pitchFamily="2" charset="-79"/>
            </a:rPr>
            <a:t>Information Manipulation</a:t>
          </a:r>
          <a:endParaRPr lang="en-US" sz="2200" kern="1200">
            <a:latin typeface="Aharoni" panose="02010803020104030203" pitchFamily="2" charset="-79"/>
            <a:cs typeface="Aharoni" panose="02010803020104030203" pitchFamily="2" charset="-79"/>
          </a:endParaRPr>
        </a:p>
      </dsp:txBody>
      <dsp:txXfrm>
        <a:off x="4357800" y="2306012"/>
        <a:ext cx="1800000" cy="720000"/>
      </dsp:txXfrm>
    </dsp:sp>
    <dsp:sp modelId="{A0FD0DEA-155A-4E45-AA2B-5463FE691B66}">
      <dsp:nvSpPr>
        <dsp:cNvPr id="0" name=""/>
        <dsp:cNvSpPr/>
      </dsp:nvSpPr>
      <dsp:spPr>
        <a:xfrm>
          <a:off x="6967800" y="122594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0A5A6-E965-4FDC-A40F-511D5C98A5C4}">
      <dsp:nvSpPr>
        <dsp:cNvPr id="0" name=""/>
        <dsp:cNvSpPr/>
      </dsp:nvSpPr>
      <dsp:spPr>
        <a:xfrm>
          <a:off x="6472800" y="23060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CA" sz="2200" kern="1200">
              <a:latin typeface="Aharoni" panose="02010803020104030203" pitchFamily="2" charset="-79"/>
              <a:cs typeface="Aharoni" panose="02010803020104030203" pitchFamily="2" charset="-79"/>
            </a:rPr>
            <a:t>Information Automation</a:t>
          </a:r>
          <a:endParaRPr lang="en-US" sz="2200" kern="1200">
            <a:latin typeface="Aharoni" panose="02010803020104030203" pitchFamily="2" charset="-79"/>
            <a:cs typeface="Aharoni" panose="02010803020104030203" pitchFamily="2" charset="-79"/>
          </a:endParaRPr>
        </a:p>
      </dsp:txBody>
      <dsp:txXfrm>
        <a:off x="6472800" y="2306012"/>
        <a:ext cx="1800000" cy="720000"/>
      </dsp:txXfrm>
    </dsp:sp>
    <dsp:sp modelId="{33D2DF56-6F5F-4266-82FC-E87F545C1C1F}">
      <dsp:nvSpPr>
        <dsp:cNvPr id="0" name=""/>
        <dsp:cNvSpPr/>
      </dsp:nvSpPr>
      <dsp:spPr>
        <a:xfrm>
          <a:off x="9082800" y="122594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E6230-061A-451E-9BD8-F688A3A36904}">
      <dsp:nvSpPr>
        <dsp:cNvPr id="0" name=""/>
        <dsp:cNvSpPr/>
      </dsp:nvSpPr>
      <dsp:spPr>
        <a:xfrm>
          <a:off x="8587800" y="230601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CA" sz="2200" kern="1200">
              <a:latin typeface="Aharoni" panose="02010803020104030203" pitchFamily="2" charset="-79"/>
              <a:cs typeface="Aharoni" panose="02010803020104030203" pitchFamily="2" charset="-79"/>
            </a:rPr>
            <a:t>Information Evaluation </a:t>
          </a:r>
          <a:endParaRPr lang="en-US" sz="2200" kern="1200">
            <a:latin typeface="Aharoni" panose="02010803020104030203" pitchFamily="2" charset="-79"/>
            <a:cs typeface="Aharoni" panose="02010803020104030203" pitchFamily="2" charset="-79"/>
          </a:endParaRPr>
        </a:p>
      </dsp:txBody>
      <dsp:txXfrm>
        <a:off x="8587800" y="2306012"/>
        <a:ext cx="18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61F63-5EC0-4352-9DFC-C358E6233A49}">
      <dsp:nvSpPr>
        <dsp:cNvPr id="0" name=""/>
        <dsp:cNvSpPr/>
      </dsp:nvSpPr>
      <dsp:spPr>
        <a:xfrm>
          <a:off x="679050" y="40941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105EE-FA76-43EB-B808-82ED812F3588}">
      <dsp:nvSpPr>
        <dsp:cNvPr id="0" name=""/>
        <dsp:cNvSpPr/>
      </dsp:nvSpPr>
      <dsp:spPr>
        <a:xfrm>
          <a:off x="1081237" y="81160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41484-B7E7-4B85-8712-F50F11BF502C}">
      <dsp:nvSpPr>
        <dsp:cNvPr id="0" name=""/>
        <dsp:cNvSpPr/>
      </dsp:nvSpPr>
      <dsp:spPr>
        <a:xfrm>
          <a:off x="75768" y="2884419"/>
          <a:ext cx="309375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CA" sz="2000" kern="1200" dirty="0"/>
            <a:t>December 2021</a:t>
          </a:r>
        </a:p>
        <a:p>
          <a:pPr marL="0" lvl="0" indent="0" algn="ctr" defTabSz="889000">
            <a:lnSpc>
              <a:spcPct val="100000"/>
            </a:lnSpc>
            <a:spcBef>
              <a:spcPct val="0"/>
            </a:spcBef>
            <a:spcAft>
              <a:spcPct val="35000"/>
            </a:spcAft>
            <a:buNone/>
            <a:defRPr cap="all"/>
          </a:pPr>
          <a:r>
            <a:rPr lang="en-CA" sz="2000" kern="1200" dirty="0"/>
            <a:t>Library staff, faculty from focus groups </a:t>
          </a:r>
          <a:endParaRPr lang="en-US" sz="2000" kern="1200" dirty="0"/>
        </a:p>
      </dsp:txBody>
      <dsp:txXfrm>
        <a:off x="75768" y="2884419"/>
        <a:ext cx="3093750" cy="1057500"/>
      </dsp:txXfrm>
    </dsp:sp>
    <dsp:sp modelId="{9DE9B050-3A92-448E-9FE9-A3FF4182F155}">
      <dsp:nvSpPr>
        <dsp:cNvPr id="0" name=""/>
        <dsp:cNvSpPr/>
      </dsp:nvSpPr>
      <dsp:spPr>
        <a:xfrm>
          <a:off x="4314206" y="40941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E1720-04C7-46B2-8271-24C7D500AAB0}">
      <dsp:nvSpPr>
        <dsp:cNvPr id="0" name=""/>
        <dsp:cNvSpPr/>
      </dsp:nvSpPr>
      <dsp:spPr>
        <a:xfrm>
          <a:off x="4716393" y="81160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9F1984-D55E-42BC-95BA-5D512688A171}">
      <dsp:nvSpPr>
        <dsp:cNvPr id="0" name=""/>
        <dsp:cNvSpPr/>
      </dsp:nvSpPr>
      <dsp:spPr>
        <a:xfrm>
          <a:off x="3710925" y="2884419"/>
          <a:ext cx="309375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CA" sz="2000" kern="1200" dirty="0"/>
            <a:t>April 2022</a:t>
          </a:r>
        </a:p>
        <a:p>
          <a:pPr marL="0" lvl="0" indent="0" algn="ctr" defTabSz="889000">
            <a:lnSpc>
              <a:spcPct val="100000"/>
            </a:lnSpc>
            <a:spcBef>
              <a:spcPct val="0"/>
            </a:spcBef>
            <a:spcAft>
              <a:spcPct val="35000"/>
            </a:spcAft>
            <a:buNone/>
            <a:defRPr cap="all"/>
          </a:pPr>
          <a:r>
            <a:rPr lang="en-CA" sz="2000" kern="1200" dirty="0"/>
            <a:t>Student cohort – LIT program</a:t>
          </a:r>
          <a:endParaRPr lang="en-US" sz="2000" kern="1200" dirty="0"/>
        </a:p>
      </dsp:txBody>
      <dsp:txXfrm>
        <a:off x="3710925" y="2884419"/>
        <a:ext cx="3093750" cy="1057500"/>
      </dsp:txXfrm>
    </dsp:sp>
    <dsp:sp modelId="{D480A49A-326A-4715-9353-17EAA3E71543}">
      <dsp:nvSpPr>
        <dsp:cNvPr id="0" name=""/>
        <dsp:cNvSpPr/>
      </dsp:nvSpPr>
      <dsp:spPr>
        <a:xfrm>
          <a:off x="7949362" y="40941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A0D62-FCAD-487A-AC61-7BFACDA5FACF}">
      <dsp:nvSpPr>
        <dsp:cNvPr id="0" name=""/>
        <dsp:cNvSpPr/>
      </dsp:nvSpPr>
      <dsp:spPr>
        <a:xfrm>
          <a:off x="8351550" y="81160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64233-DC37-4982-95C0-8D4AFD67845B}">
      <dsp:nvSpPr>
        <dsp:cNvPr id="0" name=""/>
        <dsp:cNvSpPr/>
      </dsp:nvSpPr>
      <dsp:spPr>
        <a:xfrm>
          <a:off x="7346081" y="2884419"/>
          <a:ext cx="309375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CA" sz="2000" kern="1200" dirty="0"/>
            <a:t>April 2022</a:t>
          </a:r>
        </a:p>
        <a:p>
          <a:pPr marL="0" lvl="0" indent="0" algn="ctr" defTabSz="889000">
            <a:lnSpc>
              <a:spcPct val="100000"/>
            </a:lnSpc>
            <a:spcBef>
              <a:spcPct val="0"/>
            </a:spcBef>
            <a:spcAft>
              <a:spcPct val="35000"/>
            </a:spcAft>
            <a:buNone/>
            <a:defRPr cap="all"/>
          </a:pPr>
          <a:r>
            <a:rPr lang="en-CA" sz="2000" kern="1200" dirty="0"/>
            <a:t> Faculty more widely</a:t>
          </a:r>
          <a:endParaRPr lang="en-US" sz="2000" kern="1200" dirty="0"/>
        </a:p>
      </dsp:txBody>
      <dsp:txXfrm>
        <a:off x="7346081" y="2884419"/>
        <a:ext cx="3093750" cy="10575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D535D-CD26-4C29-9F49-D494EF07C311}" type="datetimeFigureOut">
              <a:rPr lang="en-CA" smtClean="0"/>
              <a:t>2022-05-12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7CE12-A450-427F-9271-80BDD07E4649}" type="slidenum">
              <a:rPr lang="en-CA" smtClean="0"/>
              <a:t>‹#›</a:t>
            </a:fld>
            <a:endParaRPr lang="en-CA"/>
          </a:p>
        </p:txBody>
      </p:sp>
    </p:spTree>
    <p:extLst>
      <p:ext uri="{BB962C8B-B14F-4D97-AF65-F5344CB8AC3E}">
        <p14:creationId xmlns:p14="http://schemas.microsoft.com/office/powerpoint/2010/main" val="241198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tatista.com/chart/17518/data-created-in-an-internet-minut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tatista.com/statistics/563514/social-networks-used-for-news-canad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orbes.com/sites/nicolemartin1/2018/11/30/how-social-media-has-changed-how-we-consume-news/?sh=2679d4fe3c3c"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nesdoc.unesco.org/in/documentViewer.xhtml?v=2.1.196&amp;id=p::usmarcdef_0000265552&amp;file=/in/rest/annotationSVC/DownloadWatermarkedAttachment/attach_upload_b32bbe07-eead-4498-8d19-f4e32251a6d7%3F_%3D265552eng.pdf&amp;locale=en&amp;multi=true&amp;ark=/ark:/48223/pf0000265552/PDF/265552eng.pdf#%5B%7B%22num%22%3A93%2C%22gen%22%3A0%7D%2C%7B%22name%22%3A%22XYZ%22%7D%2C16%2C812%2C0%5D"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osf.io/bpwkd/"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sn.com/en-gb/news/world/how-many-people-were-at-trumps-inauguration-how-the-bizarre-row-erupted-last-time-a-president-was-sworn-in/ar-BB1cTqF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witter.com/ParveenKaswan/status/1240173228644958215?s=2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witter.com/ParveenKaswa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my name is Nina Verishagen- I am a librarian from Treaty 6 Territory, in Saskatoon where I work at Saskatchewan Polytechnic Library. My role there is multi-faceted, I am a faculty librarian, I liaise to six disciplines, including arts &amp; sciences and the school of adult education and literacy, I also oversee the C&amp;M for the entire the entire library system. </a:t>
            </a:r>
            <a:endParaRPr lang="en-CA" dirty="0"/>
          </a:p>
        </p:txBody>
      </p:sp>
      <p:sp>
        <p:nvSpPr>
          <p:cNvPr id="4" name="Slide Number Placeholder 3"/>
          <p:cNvSpPr>
            <a:spLocks noGrp="1"/>
          </p:cNvSpPr>
          <p:nvPr>
            <p:ph type="sldNum" sz="quarter" idx="5"/>
          </p:nvPr>
        </p:nvSpPr>
        <p:spPr/>
        <p:txBody>
          <a:bodyPr/>
          <a:lstStyle/>
          <a:p>
            <a:fld id="{5487CE12-A450-427F-9271-80BDD07E4649}" type="slidenum">
              <a:rPr lang="en-CA" smtClean="0"/>
              <a:t>1</a:t>
            </a:fld>
            <a:endParaRPr lang="en-CA"/>
          </a:p>
        </p:txBody>
      </p:sp>
    </p:spTree>
    <p:extLst>
      <p:ext uri="{BB962C8B-B14F-4D97-AF65-F5344CB8AC3E}">
        <p14:creationId xmlns:p14="http://schemas.microsoft.com/office/powerpoint/2010/main" val="101198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latin typeface="Geneva"/>
              </a:rPr>
              <a:t>Jenik</a:t>
            </a:r>
            <a:r>
              <a:rPr lang="en-US" b="0" i="0" dirty="0">
                <a:solidFill>
                  <a:srgbClr val="000000"/>
                </a:solidFill>
                <a:effectLst/>
                <a:latin typeface="Geneva"/>
              </a:rPr>
              <a:t>, C. (2020). </a:t>
            </a:r>
            <a:r>
              <a:rPr lang="en-US" b="0" i="1" dirty="0">
                <a:solidFill>
                  <a:srgbClr val="000000"/>
                </a:solidFill>
                <a:effectLst/>
                <a:latin typeface="Geneva"/>
              </a:rPr>
              <a:t>A minute on the Internet in 2020</a:t>
            </a:r>
            <a:r>
              <a:rPr lang="en-US" b="0" i="0" dirty="0">
                <a:solidFill>
                  <a:srgbClr val="000000"/>
                </a:solidFill>
                <a:effectLst/>
                <a:latin typeface="Geneva"/>
              </a:rPr>
              <a:t>. </a:t>
            </a:r>
            <a:r>
              <a:rPr lang="en-US" b="0" i="0" dirty="0" err="1">
                <a:solidFill>
                  <a:srgbClr val="000000"/>
                </a:solidFill>
                <a:effectLst/>
                <a:latin typeface="Geneva"/>
              </a:rPr>
              <a:t>Statisa</a:t>
            </a:r>
            <a:r>
              <a:rPr lang="en-US" b="0" i="0" dirty="0">
                <a:solidFill>
                  <a:srgbClr val="000000"/>
                </a:solidFill>
                <a:effectLst/>
                <a:latin typeface="Geneva"/>
              </a:rPr>
              <a:t>. </a:t>
            </a:r>
            <a:r>
              <a:rPr lang="en-US" b="0" i="0" u="sng" dirty="0">
                <a:solidFill>
                  <a:srgbClr val="117C8F"/>
                </a:solidFill>
                <a:effectLst/>
                <a:latin typeface="Geneva"/>
                <a:hlinkClick r:id="rId3"/>
              </a:rPr>
              <a:t>https://www.statista.com/chart/17518/data-created-in-an-internet-minute/</a:t>
            </a:r>
            <a:r>
              <a:rPr lang="en-US" b="0" i="0" dirty="0">
                <a:solidFill>
                  <a:srgbClr val="000000"/>
                </a:solidFill>
                <a:effectLst/>
                <a:latin typeface="Geneva"/>
              </a:rPr>
              <a:t> [CC BY-ND].</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Times New Roman" panose="02020603050405020304" pitchFamily="18" charset="0"/>
                <a:ea typeface="Times New Roman" panose="02020603050405020304" pitchFamily="18" charset="0"/>
              </a:rPr>
              <a:t>Various sources have stated that by the year 2020 there would be 40 times more data in the digital realm than there are stars in the observable universe.</a:t>
            </a:r>
            <a:r>
              <a:rPr lang="en-CA" sz="1800" baseline="30000" dirty="0">
                <a:solidFill>
                  <a:srgbClr val="000000"/>
                </a:solidFill>
                <a:effectLst/>
                <a:latin typeface="Times New Roman" panose="02020603050405020304" pitchFamily="18" charset="0"/>
                <a:ea typeface="Times New Roman" panose="02020603050405020304" pitchFamily="18" charset="0"/>
              </a:rPr>
              <a:t>3,5</a:t>
            </a:r>
            <a:r>
              <a:rPr lang="en-CA" sz="1800" dirty="0">
                <a:solidFill>
                  <a:srgbClr val="000000"/>
                </a:solidFill>
                <a:effectLst/>
                <a:latin typeface="Times New Roman" panose="02020603050405020304" pitchFamily="18" charset="0"/>
                <a:ea typeface="Times New Roman" panose="02020603050405020304" pitchFamily="18" charset="0"/>
              </a:rPr>
              <a:t> To put that into perspective, that mount would be equal to the number of grains of sand on ALL of the beaches on planet Earth!!!"</a:t>
            </a:r>
            <a:r>
              <a:rPr lang="en-CA" sz="1800" baseline="30000" dirty="0">
                <a:solidFill>
                  <a:srgbClr val="000000"/>
                </a:solidFill>
                <a:effectLst/>
                <a:latin typeface="Times New Roman" panose="02020603050405020304" pitchFamily="18" charset="0"/>
                <a:ea typeface="Times New Roman" panose="02020603050405020304" pitchFamily="18" charset="0"/>
              </a:rPr>
              <a:t>4</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CCA706A1-538B-4233-A3FF-EA88A9D34FF5}" type="slidenum">
              <a:rPr lang="en-US" smtClean="0"/>
              <a:t>10</a:t>
            </a:fld>
            <a:endParaRPr lang="en-US"/>
          </a:p>
        </p:txBody>
      </p:sp>
    </p:spTree>
    <p:extLst>
      <p:ext uri="{BB962C8B-B14F-4D97-AF65-F5344CB8AC3E}">
        <p14:creationId xmlns:p14="http://schemas.microsoft.com/office/powerpoint/2010/main" val="304361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Listened to a podcast yesterday and became familiar with a concept that was created by the Russian information chaos machine. Disinformation campaigns are sometimes invested in by governments to flood people with information with so much junk that they become overwhelmed and choose to disengage. Troll armies – people who go to work 9-5 and spend their entire day creating disinformation. </a:t>
            </a:r>
          </a:p>
          <a:p>
            <a:endParaRPr lang="en-US" dirty="0"/>
          </a:p>
          <a:p>
            <a:r>
              <a:rPr lang="en-US" dirty="0"/>
              <a:t>Canada Land – Russia’s weapons of mass deception.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eneva"/>
              </a:rPr>
              <a:t>Watson, A. (2021). </a:t>
            </a:r>
            <a:r>
              <a:rPr lang="en-US" b="0" i="1" dirty="0">
                <a:solidFill>
                  <a:srgbClr val="000000"/>
                </a:solidFill>
                <a:effectLst/>
                <a:latin typeface="Geneva"/>
              </a:rPr>
              <a:t>Leading social networks used weekly for news in Canada from 2019-2021</a:t>
            </a:r>
            <a:r>
              <a:rPr lang="en-US" b="0" i="0" dirty="0">
                <a:solidFill>
                  <a:srgbClr val="000000"/>
                </a:solidFill>
                <a:effectLst/>
                <a:latin typeface="Geneva"/>
              </a:rPr>
              <a:t>. </a:t>
            </a:r>
            <a:r>
              <a:rPr lang="en-US" b="0" i="0" u="sng" dirty="0">
                <a:solidFill>
                  <a:srgbClr val="117C8F"/>
                </a:solidFill>
                <a:effectLst/>
                <a:latin typeface="Geneva"/>
                <a:hlinkClick r:id="rId3"/>
              </a:rPr>
              <a:t>https://www.statista.com/statistics/563514/social-networks-used-for-news-canada/</a:t>
            </a:r>
            <a:r>
              <a:rPr lang="en-US" b="0" i="0" dirty="0">
                <a:solidFill>
                  <a:srgbClr val="000000"/>
                </a:solidFill>
                <a:effectLst/>
                <a:latin typeface="Geneva"/>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eneva"/>
              </a:rPr>
              <a:t>Martin, N. (2018). </a:t>
            </a:r>
            <a:r>
              <a:rPr lang="en-US" b="0" i="1" dirty="0">
                <a:solidFill>
                  <a:srgbClr val="000000"/>
                </a:solidFill>
                <a:effectLst/>
                <a:latin typeface="Geneva"/>
              </a:rPr>
              <a:t>How social media has changed how we consume news.</a:t>
            </a:r>
            <a:r>
              <a:rPr lang="en-US" b="0" i="0" dirty="0">
                <a:solidFill>
                  <a:srgbClr val="000000"/>
                </a:solidFill>
                <a:effectLst/>
                <a:latin typeface="Geneva"/>
              </a:rPr>
              <a:t> Forbes. </a:t>
            </a:r>
            <a:r>
              <a:rPr lang="en-US" b="0" i="0" u="sng" dirty="0">
                <a:solidFill>
                  <a:srgbClr val="117C8F"/>
                </a:solidFill>
                <a:effectLst/>
                <a:latin typeface="Geneva"/>
                <a:hlinkClick r:id="rId4"/>
              </a:rPr>
              <a:t>https://www.forbes.com/sites/nicolemartin1/2018/11/30/how-social-media-has-changed-how-we-consume-news/?sh=2679d4fe3c3c</a:t>
            </a:r>
            <a:r>
              <a:rPr lang="en-US" b="0" i="0" dirty="0">
                <a:solidFill>
                  <a:srgbClr val="000000"/>
                </a:solidFill>
                <a:effectLst/>
                <a:latin typeface="Geneva"/>
              </a:rPr>
              <a:t>  </a:t>
            </a:r>
          </a:p>
          <a:p>
            <a:endParaRPr lang="en-CA" dirty="0"/>
          </a:p>
        </p:txBody>
      </p:sp>
      <p:sp>
        <p:nvSpPr>
          <p:cNvPr id="4" name="Slide Number Placeholder 3"/>
          <p:cNvSpPr>
            <a:spLocks noGrp="1"/>
          </p:cNvSpPr>
          <p:nvPr>
            <p:ph type="sldNum" sz="quarter" idx="5"/>
          </p:nvPr>
        </p:nvSpPr>
        <p:spPr/>
        <p:txBody>
          <a:bodyPr/>
          <a:lstStyle/>
          <a:p>
            <a:fld id="{CCA706A1-538B-4233-A3FF-EA88A9D34FF5}" type="slidenum">
              <a:rPr lang="en-US" smtClean="0"/>
              <a:t>11</a:t>
            </a:fld>
            <a:endParaRPr lang="en-US"/>
          </a:p>
        </p:txBody>
      </p:sp>
    </p:spTree>
    <p:extLst>
      <p:ext uri="{BB962C8B-B14F-4D97-AF65-F5344CB8AC3E}">
        <p14:creationId xmlns:p14="http://schemas.microsoft.com/office/powerpoint/2010/main" val="3279764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veritable playground for those who want to create disinformation.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just some of the players involved – all of them are contributing to </a:t>
            </a:r>
          </a:p>
          <a:p>
            <a:endParaRPr lang="en-CA" dirty="0"/>
          </a:p>
        </p:txBody>
      </p:sp>
      <p:sp>
        <p:nvSpPr>
          <p:cNvPr id="4" name="Slide Number Placeholder 3"/>
          <p:cNvSpPr>
            <a:spLocks noGrp="1"/>
          </p:cNvSpPr>
          <p:nvPr>
            <p:ph type="sldNum" sz="quarter" idx="5"/>
          </p:nvPr>
        </p:nvSpPr>
        <p:spPr/>
        <p:txBody>
          <a:bodyPr/>
          <a:lstStyle/>
          <a:p>
            <a:fld id="{5487CE12-A450-427F-9271-80BDD07E4649}" type="slidenum">
              <a:rPr lang="en-CA" smtClean="0"/>
              <a:t>12</a:t>
            </a:fld>
            <a:endParaRPr lang="en-CA"/>
          </a:p>
        </p:txBody>
      </p:sp>
    </p:spTree>
    <p:extLst>
      <p:ext uri="{BB962C8B-B14F-4D97-AF65-F5344CB8AC3E}">
        <p14:creationId xmlns:p14="http://schemas.microsoft.com/office/powerpoint/2010/main" val="3714591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Misinformation is incorrect but without ill intent – so a person posts about an upcoming storm from 2019, and everyone talks about it on FB for a while, but it doesn’t really harm anyone.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Disinformation – deliberate and intentional. Sophisticated headlines, news, stories, articles, scientific articles run by many players – bots, trolls, spoofers, influencers, governments, normal citizens – all as a weapon. WHY? To control, to make money. Pope Francis endorses Donald Trump in 2016. Very famous example. </a:t>
            </a:r>
          </a:p>
          <a:p>
            <a:endParaRPr lang="en-US" dirty="0"/>
          </a:p>
          <a:p>
            <a:r>
              <a:rPr lang="en-US" dirty="0"/>
              <a:t>Malinformation – information that is </a:t>
            </a:r>
            <a:r>
              <a:rPr lang="en-US" b="0" i="0" dirty="0">
                <a:solidFill>
                  <a:srgbClr val="000000"/>
                </a:solidFill>
                <a:effectLst/>
                <a:latin typeface="Geneva"/>
              </a:rPr>
              <a:t>based on something real but is altered with intent to deceive or cause harm. Someone died after getting the covid vaccine – but in a car accident.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have expressed a great deal of confusion about basic facts in the news and on the internet. Misinformation, disinformation and malinformation are three facets of Information Disorder that can help navigate falsehoods in the media and more effectively provide citizens with more meaningful vocabulary to address the concerns about the information they encounter.” </a:t>
            </a:r>
            <a:r>
              <a:rPr lang="en-US" dirty="0" err="1"/>
              <a:t>aking</a:t>
            </a:r>
            <a:r>
              <a:rPr lang="en-US" dirty="0"/>
              <a:t> something that is true, lying about it to fit your own narrative – very similar to propaganda – someone died after getting the covid vaccine – but they died in a car accident.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eneva"/>
              </a:rPr>
              <a:t>Wardle, C., &amp; </a:t>
            </a:r>
            <a:r>
              <a:rPr lang="en-US" b="0" i="0" dirty="0" err="1">
                <a:solidFill>
                  <a:srgbClr val="000000"/>
                </a:solidFill>
                <a:effectLst/>
                <a:latin typeface="Geneva"/>
              </a:rPr>
              <a:t>Derakhshan</a:t>
            </a:r>
            <a:r>
              <a:rPr lang="en-US" b="0" i="0" dirty="0">
                <a:solidFill>
                  <a:srgbClr val="000000"/>
                </a:solidFill>
                <a:effectLst/>
                <a:latin typeface="Geneva"/>
              </a:rPr>
              <a:t>, H. (2018). Journalism, ‘fake news’ &amp; disinformation: Handbook for journalism education and training. UNESCO. </a:t>
            </a:r>
            <a:r>
              <a:rPr lang="en-US" b="0" i="0" u="sng" dirty="0">
                <a:solidFill>
                  <a:srgbClr val="117C8F"/>
                </a:solidFill>
                <a:effectLst/>
                <a:latin typeface="Geneva"/>
                <a:hlinkClick r:id="rId3"/>
              </a:rPr>
              <a:t>https://unesdoc.unesco.org/in/documentViewer.xhtml?v=2.1.196&amp;id=p::usmarcdef_0000265552&amp;file=/in/rest/annotationSVC/DownloadWatermarkedAttachment/attach_upload_b32bbe07-eead-4498-8d19-f4e32251a6d7%3F_%3D265552eng.pdf&amp;locale=en&amp;multi=true&amp;ark=/ark:/48223/pf0000265552/PDF/265552eng.pdf#%5B%7B%22num%22%3A93%2C%22gen%22%3A0%7D%2C%7B%22name%22%3A%22XYZ%22%7D%2C16%2C812%2C0%5D</a:t>
            </a:r>
            <a:r>
              <a:rPr lang="en-US" b="0" i="0" dirty="0">
                <a:solidFill>
                  <a:srgbClr val="000000"/>
                </a:solidFill>
                <a:effectLst/>
                <a:latin typeface="Geneva"/>
              </a:rPr>
              <a:t> [License: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A citizen’s guide to navigating information disorder</a:t>
            </a:r>
            <a:r>
              <a:rPr lang="en-US" dirty="0"/>
              <a:t>, Political Science Senior Capstone, Colorado State University, 2021. </a:t>
            </a:r>
            <a:endParaRPr lang="en-CA" dirty="0"/>
          </a:p>
          <a:p>
            <a:endParaRPr lang="en-CA" dirty="0"/>
          </a:p>
        </p:txBody>
      </p:sp>
      <p:sp>
        <p:nvSpPr>
          <p:cNvPr id="4" name="Slide Number Placeholder 3"/>
          <p:cNvSpPr>
            <a:spLocks noGrp="1"/>
          </p:cNvSpPr>
          <p:nvPr>
            <p:ph type="sldNum" sz="quarter" idx="5"/>
          </p:nvPr>
        </p:nvSpPr>
        <p:spPr/>
        <p:txBody>
          <a:bodyPr/>
          <a:lstStyle/>
          <a:p>
            <a:fld id="{CCA706A1-538B-4233-A3FF-EA88A9D34FF5}" type="slidenum">
              <a:rPr lang="en-US" smtClean="0"/>
              <a:t>13</a:t>
            </a:fld>
            <a:endParaRPr lang="en-US"/>
          </a:p>
        </p:txBody>
      </p:sp>
    </p:spTree>
    <p:extLst>
      <p:ext uri="{BB962C8B-B14F-4D97-AF65-F5344CB8AC3E}">
        <p14:creationId xmlns:p14="http://schemas.microsoft.com/office/powerpoint/2010/main" val="508821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heard someone say, or have you yourself said: “I’m just so exhausted, I don’t want to talk about… insert divisive issue here ..Trump, covid, politics, vaccines. When we disengage, we make the troll armies, the creators of disinformation – those perpetuating the information wars successful. </a:t>
            </a:r>
            <a:endParaRPr lang="en-CA" dirty="0"/>
          </a:p>
        </p:txBody>
      </p:sp>
      <p:sp>
        <p:nvSpPr>
          <p:cNvPr id="4" name="Slide Number Placeholder 3"/>
          <p:cNvSpPr>
            <a:spLocks noGrp="1"/>
          </p:cNvSpPr>
          <p:nvPr>
            <p:ph type="sldNum" sz="quarter" idx="5"/>
          </p:nvPr>
        </p:nvSpPr>
        <p:spPr/>
        <p:txBody>
          <a:bodyPr/>
          <a:lstStyle/>
          <a:p>
            <a:fld id="{5487CE12-A450-427F-9271-80BDD07E4649}" type="slidenum">
              <a:rPr lang="en-CA" smtClean="0"/>
              <a:t>14</a:t>
            </a:fld>
            <a:endParaRPr lang="en-CA"/>
          </a:p>
        </p:txBody>
      </p:sp>
    </p:spTree>
    <p:extLst>
      <p:ext uri="{BB962C8B-B14F-4D97-AF65-F5344CB8AC3E}">
        <p14:creationId xmlns:p14="http://schemas.microsoft.com/office/powerpoint/2010/main" val="1141318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focus on disinformation? Most common and most dangerous right now., although malinformation is coming up quick. I would say that when considering navigating online resources for reliability, the most important thing to do is to think of these concepts as a spectrum – which they are, there is lots of overlap. However, identifying whether something is a harmless example of misinformation or a targeted action of disinformation might be helpful:</a:t>
            </a:r>
          </a:p>
          <a:p>
            <a:endParaRPr lang="en-US" dirty="0"/>
          </a:p>
          <a:p>
            <a:r>
              <a:rPr lang="en-US" dirty="0"/>
              <a:t>Misinformation – Moderna vaccine made me feel sick – oops I actually got Pfizer</a:t>
            </a:r>
          </a:p>
          <a:p>
            <a:endParaRPr lang="en-US" dirty="0"/>
          </a:p>
          <a:p>
            <a:r>
              <a:rPr lang="en-US" dirty="0"/>
              <a:t>Disinformation/</a:t>
            </a:r>
            <a:r>
              <a:rPr lang="en-US" dirty="0" err="1"/>
              <a:t>malinformation</a:t>
            </a:r>
            <a:r>
              <a:rPr lang="en-US" dirty="0"/>
              <a:t> – someone died of the vaccine but they died in a car accident. Sophisticated headlines, news, stories, articles, scientific articles run by many players – bots, trolls, spoofers, influencers, governments, normal citizens – all as a weapon. WHY? To control, to make money. </a:t>
            </a:r>
            <a:endParaRPr lang="en-CA" dirty="0"/>
          </a:p>
        </p:txBody>
      </p:sp>
      <p:sp>
        <p:nvSpPr>
          <p:cNvPr id="4" name="Slide Number Placeholder 3"/>
          <p:cNvSpPr>
            <a:spLocks noGrp="1"/>
          </p:cNvSpPr>
          <p:nvPr>
            <p:ph type="sldNum" sz="quarter" idx="5"/>
          </p:nvPr>
        </p:nvSpPr>
        <p:spPr/>
        <p:txBody>
          <a:bodyPr/>
          <a:lstStyle/>
          <a:p>
            <a:fld id="{CCA706A1-538B-4233-A3FF-EA88A9D34FF5}" type="slidenum">
              <a:rPr lang="en-US" smtClean="0"/>
              <a:t>15</a:t>
            </a:fld>
            <a:endParaRPr lang="en-US"/>
          </a:p>
        </p:txBody>
      </p:sp>
    </p:spTree>
    <p:extLst>
      <p:ext uri="{BB962C8B-B14F-4D97-AF65-F5344CB8AC3E}">
        <p14:creationId xmlns:p14="http://schemas.microsoft.com/office/powerpoint/2010/main" val="3481179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eneva"/>
              </a:rPr>
              <a:t>Finnis, A. (2021). </a:t>
            </a:r>
            <a:r>
              <a:rPr lang="en-US" b="0" i="1" dirty="0">
                <a:solidFill>
                  <a:srgbClr val="000000"/>
                </a:solidFill>
                <a:effectLst/>
                <a:latin typeface="Geneva"/>
              </a:rPr>
              <a:t>How many people were at Trump’s inauguration? How the bizarre row erupted the last time a President was sworn in.</a:t>
            </a:r>
            <a:r>
              <a:rPr lang="en-US" b="0" i="0" dirty="0">
                <a:solidFill>
                  <a:srgbClr val="000000"/>
                </a:solidFill>
                <a:effectLst/>
                <a:latin typeface="Geneva"/>
              </a:rPr>
              <a:t> </a:t>
            </a:r>
            <a:r>
              <a:rPr lang="en-US" b="0" i="0" u="sng" dirty="0">
                <a:solidFill>
                  <a:srgbClr val="117C8F"/>
                </a:solidFill>
                <a:effectLst/>
                <a:latin typeface="Geneva"/>
                <a:hlinkClick r:id="rId3"/>
              </a:rPr>
              <a:t>https://www.msn.com/en-gb/news/world/how-many-people-were-at-trumps-inauguration-how-the-bizarre-row-erupted-last-time-a-president-was-sworn-in/ar-BB1cTqFv</a:t>
            </a:r>
            <a:endParaRPr lang="en-US" b="0" i="0" dirty="0">
              <a:solidFill>
                <a:srgbClr val="000000"/>
              </a:solidFill>
              <a:effectLst/>
              <a:latin typeface="Geneva"/>
            </a:endParaRPr>
          </a:p>
          <a:p>
            <a:endParaRPr lang="en-US" dirty="0"/>
          </a:p>
          <a:p>
            <a:r>
              <a:rPr lang="en-US" dirty="0"/>
              <a:t>This can be either disinformation or malinformation – the important thing to note is that it is an attempt to deceive with a purpose. Trump wants to appear to be the most popular president voted in. He is always trying to outdo his predecessor – as we saw throughout this presidency. We also witnessed zero attempts to verify the information that came out of his mouth. When he said something, his base would generally accept it. This becomes a bigger problem overtime… </a:t>
            </a:r>
            <a:endParaRPr lang="en-CA" dirty="0"/>
          </a:p>
        </p:txBody>
      </p:sp>
      <p:sp>
        <p:nvSpPr>
          <p:cNvPr id="4" name="Slide Number Placeholder 3"/>
          <p:cNvSpPr>
            <a:spLocks noGrp="1"/>
          </p:cNvSpPr>
          <p:nvPr>
            <p:ph type="sldNum" sz="quarter" idx="5"/>
          </p:nvPr>
        </p:nvSpPr>
        <p:spPr/>
        <p:txBody>
          <a:bodyPr/>
          <a:lstStyle/>
          <a:p>
            <a:fld id="{CCA706A1-538B-4233-A3FF-EA88A9D34FF5}" type="slidenum">
              <a:rPr lang="en-US" smtClean="0"/>
              <a:t>16</a:t>
            </a:fld>
            <a:endParaRPr lang="en-US"/>
          </a:p>
        </p:txBody>
      </p:sp>
    </p:spTree>
    <p:extLst>
      <p:ext uri="{BB962C8B-B14F-4D97-AF65-F5344CB8AC3E}">
        <p14:creationId xmlns:p14="http://schemas.microsoft.com/office/powerpoint/2010/main" val="84778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17</a:t>
            </a:fld>
            <a:endParaRPr lang="en-CA"/>
          </a:p>
        </p:txBody>
      </p:sp>
    </p:spTree>
    <p:extLst>
      <p:ext uri="{BB962C8B-B14F-4D97-AF65-F5344CB8AC3E}">
        <p14:creationId xmlns:p14="http://schemas.microsoft.com/office/powerpoint/2010/main" val="1317863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article that outlines the investigation done in which the national park service admitted that the photos had been edited was published over a year and a half later in September of 2018 – my question – could the damage be undone even if the report about the doctored  photos, even if it was revealed immediately after?</a:t>
            </a:r>
            <a:endParaRPr lang="en-CA" dirty="0"/>
          </a:p>
        </p:txBody>
      </p:sp>
      <p:sp>
        <p:nvSpPr>
          <p:cNvPr id="4" name="Slide Number Placeholder 3"/>
          <p:cNvSpPr>
            <a:spLocks noGrp="1"/>
          </p:cNvSpPr>
          <p:nvPr>
            <p:ph type="sldNum" sz="quarter" idx="5"/>
          </p:nvPr>
        </p:nvSpPr>
        <p:spPr/>
        <p:txBody>
          <a:bodyPr/>
          <a:lstStyle/>
          <a:p>
            <a:fld id="{5487CE12-A450-427F-9271-80BDD07E4649}" type="slidenum">
              <a:rPr lang="en-CA" smtClean="0"/>
              <a:t>18</a:t>
            </a:fld>
            <a:endParaRPr lang="en-CA"/>
          </a:p>
        </p:txBody>
      </p:sp>
    </p:spTree>
    <p:extLst>
      <p:ext uri="{BB962C8B-B14F-4D97-AF65-F5344CB8AC3E}">
        <p14:creationId xmlns:p14="http://schemas.microsoft.com/office/powerpoint/2010/main" val="266908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A706A1-538B-4233-A3FF-EA88A9D34FF5}" type="slidenum">
              <a:rPr lang="en-US" smtClean="0"/>
              <a:t>19</a:t>
            </a:fld>
            <a:endParaRPr lang="en-US"/>
          </a:p>
        </p:txBody>
      </p:sp>
    </p:spTree>
    <p:extLst>
      <p:ext uri="{BB962C8B-B14F-4D97-AF65-F5344CB8AC3E}">
        <p14:creationId xmlns:p14="http://schemas.microsoft.com/office/powerpoint/2010/main" val="4119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Before we begin, I would like to acknowledge that I am giving this presentation on Treaty 4  Territory. I would like to give thanks to the traditional caretakers of this land, the Cree, Saulteaux, Dene, Dakota, Lakota,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Nakota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 Metis Nation.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My personal commitment towards truth and reconciliation in my role as a librarian is to dedicate my work towards helping our community realize the truth of the historical and ongoing harms that have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occured</a:t>
            </a:r>
            <a:r>
              <a:rPr lang="en-US" sz="1800" dirty="0">
                <a:effectLst/>
                <a:latin typeface="Calibri" panose="020F0502020204030204" pitchFamily="34" charset="0"/>
                <a:ea typeface="Calibri" panose="020F0502020204030204" pitchFamily="34" charset="0"/>
                <a:cs typeface="Times New Roman" panose="02020603050405020304" pitchFamily="18" charset="0"/>
              </a:rPr>
              <a:t> on this land.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 tie between the work we are doing here – learning and teaching about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disinforma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 historical atrocities that have occurred on Turtle Island, I hope our work in this area will help people to come to a more accurate understanding of the history of this country and enable them to move forward more responsibly</a:t>
            </a:r>
            <a:endParaRPr lang="en-CA" dirty="0"/>
          </a:p>
        </p:txBody>
      </p:sp>
      <p:sp>
        <p:nvSpPr>
          <p:cNvPr id="4" name="Slide Number Placeholder 3"/>
          <p:cNvSpPr>
            <a:spLocks noGrp="1"/>
          </p:cNvSpPr>
          <p:nvPr>
            <p:ph type="sldNum" sz="quarter" idx="5"/>
          </p:nvPr>
        </p:nvSpPr>
        <p:spPr/>
        <p:txBody>
          <a:bodyPr/>
          <a:lstStyle/>
          <a:p>
            <a:fld id="{5487CE12-A450-427F-9271-80BDD07E4649}" type="slidenum">
              <a:rPr lang="en-CA" smtClean="0"/>
              <a:t>2</a:t>
            </a:fld>
            <a:endParaRPr lang="en-CA"/>
          </a:p>
        </p:txBody>
      </p:sp>
    </p:spTree>
    <p:extLst>
      <p:ext uri="{BB962C8B-B14F-4D97-AF65-F5344CB8AC3E}">
        <p14:creationId xmlns:p14="http://schemas.microsoft.com/office/powerpoint/2010/main" val="399057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20</a:t>
            </a:fld>
            <a:endParaRPr lang="en-CA"/>
          </a:p>
        </p:txBody>
      </p:sp>
    </p:spTree>
    <p:extLst>
      <p:ext uri="{BB962C8B-B14F-4D97-AF65-F5344CB8AC3E}">
        <p14:creationId xmlns:p14="http://schemas.microsoft.com/office/powerpoint/2010/main" val="1744993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21</a:t>
            </a:fld>
            <a:endParaRPr lang="en-CA"/>
          </a:p>
        </p:txBody>
      </p:sp>
    </p:spTree>
    <p:extLst>
      <p:ext uri="{BB962C8B-B14F-4D97-AF65-F5344CB8AC3E}">
        <p14:creationId xmlns:p14="http://schemas.microsoft.com/office/powerpoint/2010/main" val="2855254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7EEF6DC3-8A05-4A6F-9544-83D930C84C1C}" type="slidenum">
              <a:rPr lang="en-CA" smtClean="0"/>
              <a:t>22</a:t>
            </a:fld>
            <a:endParaRPr lang="en-CA"/>
          </a:p>
        </p:txBody>
      </p:sp>
    </p:spTree>
    <p:extLst>
      <p:ext uri="{BB962C8B-B14F-4D97-AF65-F5344CB8AC3E}">
        <p14:creationId xmlns:p14="http://schemas.microsoft.com/office/powerpoint/2010/main" val="1545427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know info lit is the cornerstone of what we do. </a:t>
            </a:r>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23</a:t>
            </a:fld>
            <a:endParaRPr lang="en-CA"/>
          </a:p>
        </p:txBody>
      </p:sp>
    </p:spTree>
    <p:extLst>
      <p:ext uri="{BB962C8B-B14F-4D97-AF65-F5344CB8AC3E}">
        <p14:creationId xmlns:p14="http://schemas.microsoft.com/office/powerpoint/2010/main" val="2330464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EEF6DC3-8A05-4A6F-9544-83D930C84C1C}" type="slidenum">
              <a:rPr lang="en-CA" smtClean="0"/>
              <a:t>24</a:t>
            </a:fld>
            <a:endParaRPr lang="en-CA"/>
          </a:p>
        </p:txBody>
      </p:sp>
    </p:spTree>
    <p:extLst>
      <p:ext uri="{BB962C8B-B14F-4D97-AF65-F5344CB8AC3E}">
        <p14:creationId xmlns:p14="http://schemas.microsoft.com/office/powerpoint/2010/main" val="3692906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25</a:t>
            </a:fld>
            <a:endParaRPr lang="en-CA"/>
          </a:p>
        </p:txBody>
      </p:sp>
    </p:spTree>
    <p:extLst>
      <p:ext uri="{BB962C8B-B14F-4D97-AF65-F5344CB8AC3E}">
        <p14:creationId xmlns:p14="http://schemas.microsoft.com/office/powerpoint/2010/main" val="2852065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26</a:t>
            </a:fld>
            <a:endParaRPr lang="en-CA"/>
          </a:p>
        </p:txBody>
      </p:sp>
    </p:spTree>
    <p:extLst>
      <p:ext uri="{BB962C8B-B14F-4D97-AF65-F5344CB8AC3E}">
        <p14:creationId xmlns:p14="http://schemas.microsoft.com/office/powerpoint/2010/main" val="3360377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EEF6DC3-8A05-4A6F-9544-83D930C84C1C}" type="slidenum">
              <a:rPr lang="en-CA" smtClean="0"/>
              <a:t>27</a:t>
            </a:fld>
            <a:endParaRPr lang="en-CA"/>
          </a:p>
        </p:txBody>
      </p:sp>
    </p:spTree>
    <p:extLst>
      <p:ext uri="{BB962C8B-B14F-4D97-AF65-F5344CB8AC3E}">
        <p14:creationId xmlns:p14="http://schemas.microsoft.com/office/powerpoint/2010/main" val="1418620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7EEF6DC3-8A05-4A6F-9544-83D930C84C1C}" type="slidenum">
              <a:rPr lang="en-CA" smtClean="0"/>
              <a:t>28</a:t>
            </a:fld>
            <a:endParaRPr lang="en-CA"/>
          </a:p>
        </p:txBody>
      </p:sp>
    </p:spTree>
    <p:extLst>
      <p:ext uri="{BB962C8B-B14F-4D97-AF65-F5344CB8AC3E}">
        <p14:creationId xmlns:p14="http://schemas.microsoft.com/office/powerpoint/2010/main" val="3432734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Knowing everything that we know, and understanding that the library is perfectly positioned to develop the tools, me and a colleague applied for funding and developed a mini course in the summer of 2021. </a:t>
            </a:r>
          </a:p>
        </p:txBody>
      </p:sp>
      <p:sp>
        <p:nvSpPr>
          <p:cNvPr id="4" name="Slide Number Placeholder 3"/>
          <p:cNvSpPr>
            <a:spLocks noGrp="1"/>
          </p:cNvSpPr>
          <p:nvPr>
            <p:ph type="sldNum" sz="quarter" idx="5"/>
          </p:nvPr>
        </p:nvSpPr>
        <p:spPr/>
        <p:txBody>
          <a:bodyPr/>
          <a:lstStyle/>
          <a:p>
            <a:fld id="{5487CE12-A450-427F-9271-80BDD07E4649}" type="slidenum">
              <a:rPr lang="en-CA" smtClean="0"/>
              <a:t>29</a:t>
            </a:fld>
            <a:endParaRPr lang="en-CA"/>
          </a:p>
        </p:txBody>
      </p:sp>
    </p:spTree>
    <p:extLst>
      <p:ext uri="{BB962C8B-B14F-4D97-AF65-F5344CB8AC3E}">
        <p14:creationId xmlns:p14="http://schemas.microsoft.com/office/powerpoint/2010/main" val="407991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hosted a PD session, to tell faculty about the tools- with this title, and it was very highly attended. This is a topic that grabs people’s attention, it’s something that people are interested in, it’s something they are ready for. </a:t>
            </a:r>
            <a:endParaRPr lang="en-CA" dirty="0"/>
          </a:p>
        </p:txBody>
      </p:sp>
      <p:sp>
        <p:nvSpPr>
          <p:cNvPr id="4" name="Slide Number Placeholder 3"/>
          <p:cNvSpPr>
            <a:spLocks noGrp="1"/>
          </p:cNvSpPr>
          <p:nvPr>
            <p:ph type="sldNum" sz="quarter" idx="5"/>
          </p:nvPr>
        </p:nvSpPr>
        <p:spPr/>
        <p:txBody>
          <a:bodyPr/>
          <a:lstStyle/>
          <a:p>
            <a:fld id="{5487CE12-A450-427F-9271-80BDD07E4649}" type="slidenum">
              <a:rPr lang="en-CA" smtClean="0"/>
              <a:t>3</a:t>
            </a:fld>
            <a:endParaRPr lang="en-CA"/>
          </a:p>
        </p:txBody>
      </p:sp>
    </p:spTree>
    <p:extLst>
      <p:ext uri="{BB962C8B-B14F-4D97-AF65-F5344CB8AC3E}">
        <p14:creationId xmlns:p14="http://schemas.microsoft.com/office/powerpoint/2010/main" val="2491594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that exact moment, that I understood, what I was doing – a one-shot session teaching an evaluation framework would never be enough. </a:t>
            </a:r>
          </a:p>
        </p:txBody>
      </p:sp>
      <p:sp>
        <p:nvSpPr>
          <p:cNvPr id="4" name="Slide Number Placeholder 3"/>
          <p:cNvSpPr>
            <a:spLocks noGrp="1"/>
          </p:cNvSpPr>
          <p:nvPr>
            <p:ph type="sldNum" sz="quarter" idx="5"/>
          </p:nvPr>
        </p:nvSpPr>
        <p:spPr/>
        <p:txBody>
          <a:bodyPr/>
          <a:lstStyle/>
          <a:p>
            <a:fld id="{5487CE12-A450-427F-9271-80BDD07E4649}" type="slidenum">
              <a:rPr lang="en-CA" smtClean="0"/>
              <a:t>30</a:t>
            </a:fld>
            <a:endParaRPr lang="en-CA"/>
          </a:p>
        </p:txBody>
      </p:sp>
    </p:spTree>
    <p:extLst>
      <p:ext uri="{BB962C8B-B14F-4D97-AF65-F5344CB8AC3E}">
        <p14:creationId xmlns:p14="http://schemas.microsoft.com/office/powerpoint/2010/main" val="1962926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87CE12-A450-427F-9271-80BDD07E4649}" type="slidenum">
              <a:rPr lang="en-CA" smtClean="0"/>
              <a:t>31</a:t>
            </a:fld>
            <a:endParaRPr lang="en-CA"/>
          </a:p>
        </p:txBody>
      </p:sp>
    </p:spTree>
    <p:extLst>
      <p:ext uri="{BB962C8B-B14F-4D97-AF65-F5344CB8AC3E}">
        <p14:creationId xmlns:p14="http://schemas.microsoft.com/office/powerpoint/2010/main" val="133295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32</a:t>
            </a:fld>
            <a:endParaRPr lang="en-CA"/>
          </a:p>
        </p:txBody>
      </p:sp>
    </p:spTree>
    <p:extLst>
      <p:ext uri="{BB962C8B-B14F-4D97-AF65-F5344CB8AC3E}">
        <p14:creationId xmlns:p14="http://schemas.microsoft.com/office/powerpoint/2010/main" val="1750789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Even if an instructor “doesn’t have time for a librarian” it is still a possibility that students can take it. </a:t>
            </a:r>
          </a:p>
        </p:txBody>
      </p:sp>
      <p:sp>
        <p:nvSpPr>
          <p:cNvPr id="4" name="Slide Number Placeholder 3"/>
          <p:cNvSpPr>
            <a:spLocks noGrp="1"/>
          </p:cNvSpPr>
          <p:nvPr>
            <p:ph type="sldNum" sz="quarter" idx="5"/>
          </p:nvPr>
        </p:nvSpPr>
        <p:spPr/>
        <p:txBody>
          <a:bodyPr/>
          <a:lstStyle/>
          <a:p>
            <a:fld id="{5487CE12-A450-427F-9271-80BDD07E4649}" type="slidenum">
              <a:rPr lang="en-CA" smtClean="0"/>
              <a:t>33</a:t>
            </a:fld>
            <a:endParaRPr lang="en-CA"/>
          </a:p>
        </p:txBody>
      </p:sp>
    </p:spTree>
    <p:extLst>
      <p:ext uri="{BB962C8B-B14F-4D97-AF65-F5344CB8AC3E}">
        <p14:creationId xmlns:p14="http://schemas.microsoft.com/office/powerpoint/2010/main" val="2409699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34</a:t>
            </a:fld>
            <a:endParaRPr lang="en-CA"/>
          </a:p>
        </p:txBody>
      </p:sp>
    </p:spTree>
    <p:extLst>
      <p:ext uri="{BB962C8B-B14F-4D97-AF65-F5344CB8AC3E}">
        <p14:creationId xmlns:p14="http://schemas.microsoft.com/office/powerpoint/2010/main" val="4037485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35</a:t>
            </a:fld>
            <a:endParaRPr lang="en-CA"/>
          </a:p>
        </p:txBody>
      </p:sp>
    </p:spTree>
    <p:extLst>
      <p:ext uri="{BB962C8B-B14F-4D97-AF65-F5344CB8AC3E}">
        <p14:creationId xmlns:p14="http://schemas.microsoft.com/office/powerpoint/2010/main" val="488551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https://disinformation-s-school.thinkific.com/courses/disinformation</a:t>
            </a:r>
          </a:p>
        </p:txBody>
      </p:sp>
      <p:sp>
        <p:nvSpPr>
          <p:cNvPr id="4" name="Slide Number Placeholder 3"/>
          <p:cNvSpPr>
            <a:spLocks noGrp="1"/>
          </p:cNvSpPr>
          <p:nvPr>
            <p:ph type="sldNum" sz="quarter" idx="5"/>
          </p:nvPr>
        </p:nvSpPr>
        <p:spPr/>
        <p:txBody>
          <a:bodyPr/>
          <a:lstStyle/>
          <a:p>
            <a:fld id="{5487CE12-A450-427F-9271-80BDD07E4649}" type="slidenum">
              <a:rPr lang="en-CA" smtClean="0"/>
              <a:t>36</a:t>
            </a:fld>
            <a:endParaRPr lang="en-CA"/>
          </a:p>
        </p:txBody>
      </p:sp>
    </p:spTree>
    <p:extLst>
      <p:ext uri="{BB962C8B-B14F-4D97-AF65-F5344CB8AC3E}">
        <p14:creationId xmlns:p14="http://schemas.microsoft.com/office/powerpoint/2010/main" val="4265338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Characteristics in BC’s Framework include – research and information literacy, critical thinking, problem solving and decision making, creativity and innovation, digital citizenship, communication and collaboration – all intended to be instilled in learnings as they navigate the K-12 system. </a:t>
            </a:r>
          </a:p>
        </p:txBody>
      </p:sp>
      <p:sp>
        <p:nvSpPr>
          <p:cNvPr id="4" name="Slide Number Placeholder 3"/>
          <p:cNvSpPr>
            <a:spLocks noGrp="1"/>
          </p:cNvSpPr>
          <p:nvPr>
            <p:ph type="sldNum" sz="quarter" idx="5"/>
          </p:nvPr>
        </p:nvSpPr>
        <p:spPr/>
        <p:txBody>
          <a:bodyPr/>
          <a:lstStyle/>
          <a:p>
            <a:fld id="{5487CE12-A450-427F-9271-80BDD07E4649}" type="slidenum">
              <a:rPr lang="en-CA" smtClean="0"/>
              <a:t>37</a:t>
            </a:fld>
            <a:endParaRPr lang="en-CA"/>
          </a:p>
        </p:txBody>
      </p:sp>
    </p:spTree>
    <p:extLst>
      <p:ext uri="{BB962C8B-B14F-4D97-AF65-F5344CB8AC3E}">
        <p14:creationId xmlns:p14="http://schemas.microsoft.com/office/powerpoint/2010/main" val="1214866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Information prep – flipped classroom – have students evaluate information before they get into the course.</a:t>
            </a:r>
          </a:p>
          <a:p>
            <a:endParaRPr lang="en-CA" dirty="0"/>
          </a:p>
          <a:p>
            <a:r>
              <a:rPr lang="en-CA" dirty="0"/>
              <a:t>Info Disorder – a look at the info environment, how much is out there, concepts of information overload, information disorder etc.</a:t>
            </a:r>
          </a:p>
          <a:p>
            <a:endParaRPr lang="en-CA" dirty="0"/>
          </a:p>
          <a:p>
            <a:r>
              <a:rPr lang="en-CA" dirty="0"/>
              <a:t>Info </a:t>
            </a:r>
            <a:r>
              <a:rPr lang="en-CA" dirty="0" err="1"/>
              <a:t>Manip</a:t>
            </a:r>
            <a:r>
              <a:rPr lang="en-CA" dirty="0"/>
              <a:t> – the human side – focus on news production, social media, influencers, etc.</a:t>
            </a:r>
          </a:p>
          <a:p>
            <a:endParaRPr lang="en-CA" dirty="0"/>
          </a:p>
          <a:p>
            <a:r>
              <a:rPr lang="en-CA" dirty="0"/>
              <a:t>Info auto – robotic side of info disorder – algorithms, search engines, etc. </a:t>
            </a:r>
          </a:p>
          <a:p>
            <a:endParaRPr lang="en-CA" dirty="0"/>
          </a:p>
          <a:p>
            <a:r>
              <a:rPr lang="en-CA" dirty="0"/>
              <a:t>Info evaluation – presents 3 frameworks for analysing info – increase in intensity – checklist, lateral reading, journalistic approach. Throughout the course we present 4 frameworks to evaluate information – hoping that upon completion the learner will take one with them, or remember one. </a:t>
            </a:r>
          </a:p>
        </p:txBody>
      </p:sp>
      <p:sp>
        <p:nvSpPr>
          <p:cNvPr id="4" name="Slide Number Placeholder 3"/>
          <p:cNvSpPr>
            <a:spLocks noGrp="1"/>
          </p:cNvSpPr>
          <p:nvPr>
            <p:ph type="sldNum" sz="quarter" idx="5"/>
          </p:nvPr>
        </p:nvSpPr>
        <p:spPr/>
        <p:txBody>
          <a:bodyPr/>
          <a:lstStyle/>
          <a:p>
            <a:fld id="{5487CE12-A450-427F-9271-80BDD07E4649}" type="slidenum">
              <a:rPr lang="en-CA" smtClean="0"/>
              <a:t>38</a:t>
            </a:fld>
            <a:endParaRPr lang="en-CA"/>
          </a:p>
        </p:txBody>
      </p:sp>
    </p:spTree>
    <p:extLst>
      <p:ext uri="{BB962C8B-B14F-4D97-AF65-F5344CB8AC3E}">
        <p14:creationId xmlns:p14="http://schemas.microsoft.com/office/powerpoint/2010/main" val="4182426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shocked – at the beginning of our project we held focus groups with instructors asking them things like – how long of a course on this topic would you require your students to do, what topics do you think are most important, can you fit this into your learning outcomes and your cirriculum. All resoundingly yes. In fact, for our pilot study this Spring we had the option of three programs to choose from, as a number of faculty were eager to put their students through it. </a:t>
            </a:r>
          </a:p>
          <a:p>
            <a:endParaRPr lang="en-US" dirty="0"/>
          </a:p>
        </p:txBody>
      </p:sp>
      <p:sp>
        <p:nvSpPr>
          <p:cNvPr id="4" name="Slide Number Placeholder 3"/>
          <p:cNvSpPr>
            <a:spLocks noGrp="1"/>
          </p:cNvSpPr>
          <p:nvPr>
            <p:ph type="sldNum" sz="quarter" idx="5"/>
          </p:nvPr>
        </p:nvSpPr>
        <p:spPr/>
        <p:txBody>
          <a:bodyPr/>
          <a:lstStyle/>
          <a:p>
            <a:fld id="{5487CE12-A450-427F-9271-80BDD07E4649}" type="slidenum">
              <a:rPr lang="en-CA" smtClean="0"/>
              <a:t>40</a:t>
            </a:fld>
            <a:endParaRPr lang="en-CA"/>
          </a:p>
        </p:txBody>
      </p:sp>
    </p:spTree>
    <p:extLst>
      <p:ext uri="{BB962C8B-B14F-4D97-AF65-F5344CB8AC3E}">
        <p14:creationId xmlns:p14="http://schemas.microsoft.com/office/powerpoint/2010/main" val="262357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4</a:t>
            </a:fld>
            <a:endParaRPr lang="en-CA"/>
          </a:p>
        </p:txBody>
      </p:sp>
    </p:spTree>
    <p:extLst>
      <p:ext uri="{BB962C8B-B14F-4D97-AF65-F5344CB8AC3E}">
        <p14:creationId xmlns:p14="http://schemas.microsoft.com/office/powerpoint/2010/main" val="3507304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41</a:t>
            </a:fld>
            <a:endParaRPr lang="en-CA"/>
          </a:p>
        </p:txBody>
      </p:sp>
    </p:spTree>
    <p:extLst>
      <p:ext uri="{BB962C8B-B14F-4D97-AF65-F5344CB8AC3E}">
        <p14:creationId xmlns:p14="http://schemas.microsoft.com/office/powerpoint/2010/main" val="1038044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Well attended PD session</a:t>
            </a:r>
          </a:p>
          <a:p>
            <a:r>
              <a:rPr lang="en-US">
                <a:cs typeface="Calibri"/>
              </a:rPr>
              <a:t>All participants asked to be enrolled in the course</a:t>
            </a:r>
          </a:p>
          <a:p>
            <a:endParaRPr lang="en-US">
              <a:cs typeface="Calibri"/>
            </a:endParaRPr>
          </a:p>
        </p:txBody>
      </p:sp>
      <p:sp>
        <p:nvSpPr>
          <p:cNvPr id="4" name="Slide Number Placeholder 3"/>
          <p:cNvSpPr>
            <a:spLocks noGrp="1"/>
          </p:cNvSpPr>
          <p:nvPr>
            <p:ph type="sldNum" sz="quarter" idx="5"/>
          </p:nvPr>
        </p:nvSpPr>
        <p:spPr/>
        <p:txBody>
          <a:bodyPr/>
          <a:lstStyle/>
          <a:p>
            <a:fld id="{5487CE12-A450-427F-9271-80BDD07E4649}" type="slidenum">
              <a:rPr lang="en-CA" smtClean="0"/>
              <a:t>42</a:t>
            </a:fld>
            <a:endParaRPr lang="en-CA"/>
          </a:p>
        </p:txBody>
      </p:sp>
    </p:spTree>
    <p:extLst>
      <p:ext uri="{BB962C8B-B14F-4D97-AF65-F5344CB8AC3E}">
        <p14:creationId xmlns:p14="http://schemas.microsoft.com/office/powerpoint/2010/main" val="1680500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project was always going to have a pilot. We are currently collecting data from this work. Nina visited class and taught for a few hours, the students did the entire course and handed a marked assignment into their instructor. </a:t>
            </a:r>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43</a:t>
            </a:fld>
            <a:endParaRPr lang="en-CA"/>
          </a:p>
        </p:txBody>
      </p:sp>
    </p:spTree>
    <p:extLst>
      <p:ext uri="{BB962C8B-B14F-4D97-AF65-F5344CB8AC3E}">
        <p14:creationId xmlns:p14="http://schemas.microsoft.com/office/powerpoint/2010/main" val="4225784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44</a:t>
            </a:fld>
            <a:endParaRPr lang="en-CA"/>
          </a:p>
        </p:txBody>
      </p:sp>
    </p:spTree>
    <p:extLst>
      <p:ext uri="{BB962C8B-B14F-4D97-AF65-F5344CB8AC3E}">
        <p14:creationId xmlns:p14="http://schemas.microsoft.com/office/powerpoint/2010/main" val="1838070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the level of evaluation on the WHO – the student questioning the author of the second source much more critically.</a:t>
            </a:r>
          </a:p>
        </p:txBody>
      </p:sp>
      <p:sp>
        <p:nvSpPr>
          <p:cNvPr id="4" name="Slide Number Placeholder 3"/>
          <p:cNvSpPr>
            <a:spLocks noGrp="1"/>
          </p:cNvSpPr>
          <p:nvPr>
            <p:ph type="sldNum" sz="quarter" idx="5"/>
          </p:nvPr>
        </p:nvSpPr>
        <p:spPr/>
        <p:txBody>
          <a:bodyPr/>
          <a:lstStyle/>
          <a:p>
            <a:fld id="{5487CE12-A450-427F-9271-80BDD07E4649}" type="slidenum">
              <a:rPr lang="en-CA" smtClean="0"/>
              <a:t>45</a:t>
            </a:fld>
            <a:endParaRPr lang="en-CA"/>
          </a:p>
        </p:txBody>
      </p:sp>
    </p:spTree>
    <p:extLst>
      <p:ext uri="{BB962C8B-B14F-4D97-AF65-F5344CB8AC3E}">
        <p14:creationId xmlns:p14="http://schemas.microsoft.com/office/powerpoint/2010/main" val="36361683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46</a:t>
            </a:fld>
            <a:endParaRPr lang="en-CA"/>
          </a:p>
        </p:txBody>
      </p:sp>
    </p:spTree>
    <p:extLst>
      <p:ext uri="{BB962C8B-B14F-4D97-AF65-F5344CB8AC3E}">
        <p14:creationId xmlns:p14="http://schemas.microsoft.com/office/powerpoint/2010/main" val="3124559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47</a:t>
            </a:fld>
            <a:endParaRPr lang="en-CA"/>
          </a:p>
        </p:txBody>
      </p:sp>
    </p:spTree>
    <p:extLst>
      <p:ext uri="{BB962C8B-B14F-4D97-AF65-F5344CB8AC3E}">
        <p14:creationId xmlns:p14="http://schemas.microsoft.com/office/powerpoint/2010/main" val="2977289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48</a:t>
            </a:fld>
            <a:endParaRPr lang="en-CA"/>
          </a:p>
        </p:txBody>
      </p:sp>
    </p:spTree>
    <p:extLst>
      <p:ext uri="{BB962C8B-B14F-4D97-AF65-F5344CB8AC3E}">
        <p14:creationId xmlns:p14="http://schemas.microsoft.com/office/powerpoint/2010/main" val="32294435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49</a:t>
            </a:fld>
            <a:endParaRPr lang="en-CA"/>
          </a:p>
        </p:txBody>
      </p:sp>
    </p:spTree>
    <p:extLst>
      <p:ext uri="{BB962C8B-B14F-4D97-AF65-F5344CB8AC3E}">
        <p14:creationId xmlns:p14="http://schemas.microsoft.com/office/powerpoint/2010/main" val="1763562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87CE12-A450-427F-9271-80BDD07E4649}" type="slidenum">
              <a:rPr lang="en-CA" smtClean="0"/>
              <a:t>50</a:t>
            </a:fld>
            <a:endParaRPr lang="en-CA"/>
          </a:p>
        </p:txBody>
      </p:sp>
    </p:spTree>
    <p:extLst>
      <p:ext uri="{BB962C8B-B14F-4D97-AF65-F5344CB8AC3E}">
        <p14:creationId xmlns:p14="http://schemas.microsoft.com/office/powerpoint/2010/main" val="1251460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take you through a quick little activity that exists within the course, that I’ve delivered in faculty PD sessions over zoom, and in a classroom setting with students. </a:t>
            </a:r>
            <a:endParaRPr lang="en-CA" dirty="0"/>
          </a:p>
        </p:txBody>
      </p:sp>
      <p:sp>
        <p:nvSpPr>
          <p:cNvPr id="4" name="Slide Number Placeholder 3"/>
          <p:cNvSpPr>
            <a:spLocks noGrp="1"/>
          </p:cNvSpPr>
          <p:nvPr>
            <p:ph type="sldNum" sz="quarter" idx="5"/>
          </p:nvPr>
        </p:nvSpPr>
        <p:spPr/>
        <p:txBody>
          <a:bodyPr/>
          <a:lstStyle/>
          <a:p>
            <a:fld id="{5487CE12-A450-427F-9271-80BDD07E4649}" type="slidenum">
              <a:rPr lang="en-CA" smtClean="0"/>
              <a:t>5</a:t>
            </a:fld>
            <a:endParaRPr lang="en-CA"/>
          </a:p>
        </p:txBody>
      </p:sp>
    </p:spTree>
    <p:extLst>
      <p:ext uri="{BB962C8B-B14F-4D97-AF65-F5344CB8AC3E}">
        <p14:creationId xmlns:p14="http://schemas.microsoft.com/office/powerpoint/2010/main" val="321338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6</a:t>
            </a:fld>
            <a:endParaRPr lang="en-CA"/>
          </a:p>
        </p:txBody>
      </p:sp>
    </p:spTree>
    <p:extLst>
      <p:ext uri="{BB962C8B-B14F-4D97-AF65-F5344CB8AC3E}">
        <p14:creationId xmlns:p14="http://schemas.microsoft.com/office/powerpoint/2010/main" val="59913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87CE12-A450-427F-9271-80BDD07E4649}" type="slidenum">
              <a:rPr lang="en-CA" smtClean="0"/>
              <a:t>7</a:t>
            </a:fld>
            <a:endParaRPr lang="en-CA"/>
          </a:p>
        </p:txBody>
      </p:sp>
    </p:spTree>
    <p:extLst>
      <p:ext uri="{BB962C8B-B14F-4D97-AF65-F5344CB8AC3E}">
        <p14:creationId xmlns:p14="http://schemas.microsoft.com/office/powerpoint/2010/main" val="281295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the two stories – what are they, why is one misinformation and one disinformation? </a:t>
            </a:r>
          </a:p>
          <a:p>
            <a:endParaRPr lang="en-US" dirty="0"/>
          </a:p>
          <a:p>
            <a:r>
              <a:rPr lang="en-US" b="0" i="0" dirty="0">
                <a:solidFill>
                  <a:srgbClr val="333333"/>
                </a:solidFill>
                <a:effectLst/>
                <a:latin typeface="Open Sans" panose="020B0606030504020204" pitchFamily="34" charset="0"/>
              </a:rPr>
              <a:t>Elephant photo went viral after it was </a:t>
            </a:r>
            <a:r>
              <a:rPr lang="en-US" b="0" i="0" u="sng" strike="noStrike" dirty="0">
                <a:solidFill>
                  <a:srgbClr val="026CA2"/>
                </a:solidFill>
                <a:effectLst/>
                <a:latin typeface="Open Sans" panose="020B0606030504020204" pitchFamily="34" charset="0"/>
                <a:hlinkClick r:id="rId3"/>
              </a:rPr>
              <a:t>shared on Twitter</a:t>
            </a:r>
            <a:r>
              <a:rPr lang="en-US" b="0" i="0" dirty="0">
                <a:solidFill>
                  <a:srgbClr val="333333"/>
                </a:solidFill>
                <a:effectLst/>
                <a:latin typeface="Open Sans" panose="020B0606030504020204" pitchFamily="34" charset="0"/>
              </a:rPr>
              <a:t> on March 18 by </a:t>
            </a:r>
            <a:r>
              <a:rPr lang="en-US" b="0" i="0" u="none" strike="noStrike" dirty="0">
                <a:solidFill>
                  <a:srgbClr val="026CA2"/>
                </a:solidFill>
                <a:effectLst/>
                <a:latin typeface="Open Sans" panose="020B0606030504020204" pitchFamily="34" charset="0"/>
                <a:hlinkClick r:id="rId4"/>
              </a:rPr>
              <a:t>Parveen </a:t>
            </a:r>
            <a:r>
              <a:rPr lang="en-US" b="0" i="0" u="none" strike="noStrike" dirty="0" err="1">
                <a:solidFill>
                  <a:srgbClr val="026CA2"/>
                </a:solidFill>
                <a:effectLst/>
                <a:latin typeface="Open Sans" panose="020B0606030504020204" pitchFamily="34" charset="0"/>
                <a:hlinkClick r:id="rId4"/>
              </a:rPr>
              <a:t>Kaswan</a:t>
            </a:r>
            <a:r>
              <a:rPr lang="en-US" b="0" i="0" dirty="0">
                <a:solidFill>
                  <a:srgbClr val="333333"/>
                </a:solidFill>
                <a:effectLst/>
                <a:latin typeface="Open Sans" panose="020B0606030504020204" pitchFamily="34" charset="0"/>
              </a:rPr>
              <a:t>, a conservationist and an Indian Forest Service officer. </a:t>
            </a:r>
            <a:r>
              <a:rPr lang="en-US" b="0" i="0" dirty="0" err="1">
                <a:solidFill>
                  <a:srgbClr val="333333"/>
                </a:solidFill>
                <a:effectLst/>
                <a:latin typeface="Open Sans" panose="020B0606030504020204" pitchFamily="34" charset="0"/>
              </a:rPr>
              <a:t>Kaswan</a:t>
            </a:r>
            <a:r>
              <a:rPr lang="en-US" b="0" i="0" dirty="0">
                <a:solidFill>
                  <a:srgbClr val="333333"/>
                </a:solidFill>
                <a:effectLst/>
                <a:latin typeface="Open Sans" panose="020B0606030504020204" pitchFamily="34" charset="0"/>
              </a:rPr>
              <a:t> mentioned in the tweet that wild elephants have a taste for booze, quipping that these particular pachyderms had turned to alcohol "to sanitize [their] trunks," and were sleeping off the aftermath.</a:t>
            </a:r>
          </a:p>
          <a:p>
            <a:endParaRPr lang="en-US" b="0" i="0" dirty="0">
              <a:solidFill>
                <a:srgbClr val="333333"/>
              </a:solidFill>
              <a:effectLst/>
              <a:latin typeface="Open Sans" panose="020B0606030504020204" pitchFamily="34" charset="0"/>
            </a:endParaRPr>
          </a:p>
          <a:p>
            <a:r>
              <a:rPr lang="en-US" b="0" i="0" dirty="0">
                <a:solidFill>
                  <a:srgbClr val="333333"/>
                </a:solidFill>
                <a:effectLst/>
                <a:latin typeface="Open Sans" panose="020B0606030504020204" pitchFamily="34" charset="0"/>
              </a:rPr>
              <a:t>Have you ever seen information like these articles on your feeds? Do they incite any sort of emotion? Keep that in mind as we go through this presentation. </a:t>
            </a:r>
          </a:p>
        </p:txBody>
      </p:sp>
      <p:sp>
        <p:nvSpPr>
          <p:cNvPr id="4" name="Slide Number Placeholder 3"/>
          <p:cNvSpPr>
            <a:spLocks noGrp="1"/>
          </p:cNvSpPr>
          <p:nvPr>
            <p:ph type="sldNum" sz="quarter" idx="5"/>
          </p:nvPr>
        </p:nvSpPr>
        <p:spPr/>
        <p:txBody>
          <a:bodyPr/>
          <a:lstStyle/>
          <a:p>
            <a:fld id="{5487CE12-A450-427F-9271-80BDD07E4649}" type="slidenum">
              <a:rPr lang="en-CA" smtClean="0"/>
              <a:t>8</a:t>
            </a:fld>
            <a:endParaRPr lang="en-CA"/>
          </a:p>
        </p:txBody>
      </p:sp>
    </p:spTree>
    <p:extLst>
      <p:ext uri="{BB962C8B-B14F-4D97-AF65-F5344CB8AC3E}">
        <p14:creationId xmlns:p14="http://schemas.microsoft.com/office/powerpoint/2010/main" val="134825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We’ve already looked at a few examples of the issue at hand. </a:t>
            </a:r>
          </a:p>
        </p:txBody>
      </p:sp>
      <p:sp>
        <p:nvSpPr>
          <p:cNvPr id="4" name="Slide Number Placeholder 3"/>
          <p:cNvSpPr>
            <a:spLocks noGrp="1"/>
          </p:cNvSpPr>
          <p:nvPr>
            <p:ph type="sldNum" sz="quarter" idx="5"/>
          </p:nvPr>
        </p:nvSpPr>
        <p:spPr/>
        <p:txBody>
          <a:bodyPr/>
          <a:lstStyle/>
          <a:p>
            <a:fld id="{5487CE12-A450-427F-9271-80BDD07E4649}" type="slidenum">
              <a:rPr lang="en-CA" smtClean="0"/>
              <a:t>9</a:t>
            </a:fld>
            <a:endParaRPr lang="en-CA"/>
          </a:p>
        </p:txBody>
      </p:sp>
    </p:spTree>
    <p:extLst>
      <p:ext uri="{BB962C8B-B14F-4D97-AF65-F5344CB8AC3E}">
        <p14:creationId xmlns:p14="http://schemas.microsoft.com/office/powerpoint/2010/main" val="909343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D3A8E-B982-4FA6-9D5F-5706126EE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C0D38A8-9A17-442E-96FC-21031E95E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E021754-6056-4780-9044-C45DC47E3389}"/>
              </a:ext>
            </a:extLst>
          </p:cNvPr>
          <p:cNvSpPr>
            <a:spLocks noGrp="1"/>
          </p:cNvSpPr>
          <p:nvPr>
            <p:ph type="dt" sz="half" idx="10"/>
          </p:nvPr>
        </p:nvSpPr>
        <p:spPr/>
        <p:txBody>
          <a:bodyPr/>
          <a:lstStyle/>
          <a:p>
            <a:fld id="{FB5C1DA1-BA27-4C78-B2D8-1DC2EC9390B6}" type="datetimeFigureOut">
              <a:rPr lang="en-CA" smtClean="0"/>
              <a:t>2022-05-12</a:t>
            </a:fld>
            <a:endParaRPr lang="en-CA"/>
          </a:p>
        </p:txBody>
      </p:sp>
      <p:sp>
        <p:nvSpPr>
          <p:cNvPr id="5" name="Footer Placeholder 4">
            <a:extLst>
              <a:ext uri="{FF2B5EF4-FFF2-40B4-BE49-F238E27FC236}">
                <a16:creationId xmlns:a16="http://schemas.microsoft.com/office/drawing/2014/main" id="{61C0923C-AFA5-4C13-96D3-05EC3412366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4374B1-4DE6-4E9B-82AF-563BC0CE5C94}"/>
              </a:ext>
            </a:extLst>
          </p:cNvPr>
          <p:cNvSpPr>
            <a:spLocks noGrp="1"/>
          </p:cNvSpPr>
          <p:nvPr>
            <p:ph type="sldNum" sz="quarter" idx="12"/>
          </p:nvPr>
        </p:nvSpPr>
        <p:spPr/>
        <p:txBody>
          <a:bodyPr/>
          <a:lstStyle/>
          <a:p>
            <a:fld id="{ADDAC992-5CFA-4E4D-A017-DD287105D7FC}" type="slidenum">
              <a:rPr lang="en-CA" smtClean="0"/>
              <a:t>‹#›</a:t>
            </a:fld>
            <a:endParaRPr lang="en-CA"/>
          </a:p>
        </p:txBody>
      </p:sp>
    </p:spTree>
    <p:extLst>
      <p:ext uri="{BB962C8B-B14F-4D97-AF65-F5344CB8AC3E}">
        <p14:creationId xmlns:p14="http://schemas.microsoft.com/office/powerpoint/2010/main" val="321025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94F6-343B-4FFB-91E1-0FE1BB0E9ED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693636-8C2A-47EC-A13C-644CEEF1B9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D6D6B3-EC10-4341-B516-BC1F5948DABF}"/>
              </a:ext>
            </a:extLst>
          </p:cNvPr>
          <p:cNvSpPr>
            <a:spLocks noGrp="1"/>
          </p:cNvSpPr>
          <p:nvPr>
            <p:ph type="dt" sz="half" idx="10"/>
          </p:nvPr>
        </p:nvSpPr>
        <p:spPr/>
        <p:txBody>
          <a:bodyPr/>
          <a:lstStyle/>
          <a:p>
            <a:fld id="{FB5C1DA1-BA27-4C78-B2D8-1DC2EC9390B6}" type="datetimeFigureOut">
              <a:rPr lang="en-CA" smtClean="0"/>
              <a:t>2022-05-12</a:t>
            </a:fld>
            <a:endParaRPr lang="en-CA"/>
          </a:p>
        </p:txBody>
      </p:sp>
      <p:sp>
        <p:nvSpPr>
          <p:cNvPr id="5" name="Footer Placeholder 4">
            <a:extLst>
              <a:ext uri="{FF2B5EF4-FFF2-40B4-BE49-F238E27FC236}">
                <a16:creationId xmlns:a16="http://schemas.microsoft.com/office/drawing/2014/main" id="{579F52B6-5074-42A2-9CB8-06908F89F5D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6B90AAF-167D-4A37-A45E-C85E0174C131}"/>
              </a:ext>
            </a:extLst>
          </p:cNvPr>
          <p:cNvSpPr>
            <a:spLocks noGrp="1"/>
          </p:cNvSpPr>
          <p:nvPr>
            <p:ph type="sldNum" sz="quarter" idx="12"/>
          </p:nvPr>
        </p:nvSpPr>
        <p:spPr/>
        <p:txBody>
          <a:bodyPr/>
          <a:lstStyle/>
          <a:p>
            <a:fld id="{ADDAC992-5CFA-4E4D-A017-DD287105D7FC}" type="slidenum">
              <a:rPr lang="en-CA" smtClean="0"/>
              <a:t>‹#›</a:t>
            </a:fld>
            <a:endParaRPr lang="en-CA"/>
          </a:p>
        </p:txBody>
      </p:sp>
    </p:spTree>
    <p:extLst>
      <p:ext uri="{BB962C8B-B14F-4D97-AF65-F5344CB8AC3E}">
        <p14:creationId xmlns:p14="http://schemas.microsoft.com/office/powerpoint/2010/main" val="192044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6B3C4-9FBF-4641-8066-DB5C937A28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33046FA-14E9-454E-ACE5-63E93B18ED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D685C02-422E-4D1F-973E-896E28B77217}"/>
              </a:ext>
            </a:extLst>
          </p:cNvPr>
          <p:cNvSpPr>
            <a:spLocks noGrp="1"/>
          </p:cNvSpPr>
          <p:nvPr>
            <p:ph type="dt" sz="half" idx="10"/>
          </p:nvPr>
        </p:nvSpPr>
        <p:spPr/>
        <p:txBody>
          <a:bodyPr/>
          <a:lstStyle/>
          <a:p>
            <a:fld id="{FB5C1DA1-BA27-4C78-B2D8-1DC2EC9390B6}" type="datetimeFigureOut">
              <a:rPr lang="en-CA" smtClean="0"/>
              <a:t>2022-05-12</a:t>
            </a:fld>
            <a:endParaRPr lang="en-CA"/>
          </a:p>
        </p:txBody>
      </p:sp>
      <p:sp>
        <p:nvSpPr>
          <p:cNvPr id="5" name="Footer Placeholder 4">
            <a:extLst>
              <a:ext uri="{FF2B5EF4-FFF2-40B4-BE49-F238E27FC236}">
                <a16:creationId xmlns:a16="http://schemas.microsoft.com/office/drawing/2014/main" id="{6EE4CD49-6C06-4F05-B586-E62EDD65A61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477B04C-411F-45E3-9540-A9BF3B757AD3}"/>
              </a:ext>
            </a:extLst>
          </p:cNvPr>
          <p:cNvSpPr>
            <a:spLocks noGrp="1"/>
          </p:cNvSpPr>
          <p:nvPr>
            <p:ph type="sldNum" sz="quarter" idx="12"/>
          </p:nvPr>
        </p:nvSpPr>
        <p:spPr/>
        <p:txBody>
          <a:bodyPr/>
          <a:lstStyle/>
          <a:p>
            <a:fld id="{ADDAC992-5CFA-4E4D-A017-DD287105D7FC}" type="slidenum">
              <a:rPr lang="en-CA" smtClean="0"/>
              <a:t>‹#›</a:t>
            </a:fld>
            <a:endParaRPr lang="en-CA"/>
          </a:p>
        </p:txBody>
      </p:sp>
    </p:spTree>
    <p:extLst>
      <p:ext uri="{BB962C8B-B14F-4D97-AF65-F5344CB8AC3E}">
        <p14:creationId xmlns:p14="http://schemas.microsoft.com/office/powerpoint/2010/main" val="359017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39D1-955D-4088-9CF2-A803F72AF24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7788C0B-C078-4483-B4EB-A1C76D8044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D4DA0D7-B3D4-41AE-803D-671B4E0DEFAC}"/>
              </a:ext>
            </a:extLst>
          </p:cNvPr>
          <p:cNvSpPr>
            <a:spLocks noGrp="1"/>
          </p:cNvSpPr>
          <p:nvPr>
            <p:ph type="dt" sz="half" idx="10"/>
          </p:nvPr>
        </p:nvSpPr>
        <p:spPr/>
        <p:txBody>
          <a:bodyPr/>
          <a:lstStyle/>
          <a:p>
            <a:fld id="{FB5C1DA1-BA27-4C78-B2D8-1DC2EC9390B6}" type="datetimeFigureOut">
              <a:rPr lang="en-CA" smtClean="0"/>
              <a:t>2022-05-12</a:t>
            </a:fld>
            <a:endParaRPr lang="en-CA"/>
          </a:p>
        </p:txBody>
      </p:sp>
      <p:sp>
        <p:nvSpPr>
          <p:cNvPr id="5" name="Footer Placeholder 4">
            <a:extLst>
              <a:ext uri="{FF2B5EF4-FFF2-40B4-BE49-F238E27FC236}">
                <a16:creationId xmlns:a16="http://schemas.microsoft.com/office/drawing/2014/main" id="{5A7CF80C-E258-4D30-8653-DD24AEBBD3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36ABD3-5D6F-409D-9544-4099F85E5C55}"/>
              </a:ext>
            </a:extLst>
          </p:cNvPr>
          <p:cNvSpPr>
            <a:spLocks noGrp="1"/>
          </p:cNvSpPr>
          <p:nvPr>
            <p:ph type="sldNum" sz="quarter" idx="12"/>
          </p:nvPr>
        </p:nvSpPr>
        <p:spPr/>
        <p:txBody>
          <a:bodyPr/>
          <a:lstStyle/>
          <a:p>
            <a:fld id="{ADDAC992-5CFA-4E4D-A017-DD287105D7FC}" type="slidenum">
              <a:rPr lang="en-CA" smtClean="0"/>
              <a:t>‹#›</a:t>
            </a:fld>
            <a:endParaRPr lang="en-CA"/>
          </a:p>
        </p:txBody>
      </p:sp>
    </p:spTree>
    <p:extLst>
      <p:ext uri="{BB962C8B-B14F-4D97-AF65-F5344CB8AC3E}">
        <p14:creationId xmlns:p14="http://schemas.microsoft.com/office/powerpoint/2010/main" val="312423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4990-7033-42F2-ABE1-42E7923DDE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FAB27EB-4359-483B-A8B0-5EE322BE9B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883C80-3BC7-44A1-BEEC-1B38BD105321}"/>
              </a:ext>
            </a:extLst>
          </p:cNvPr>
          <p:cNvSpPr>
            <a:spLocks noGrp="1"/>
          </p:cNvSpPr>
          <p:nvPr>
            <p:ph type="dt" sz="half" idx="10"/>
          </p:nvPr>
        </p:nvSpPr>
        <p:spPr/>
        <p:txBody>
          <a:bodyPr/>
          <a:lstStyle/>
          <a:p>
            <a:fld id="{FB5C1DA1-BA27-4C78-B2D8-1DC2EC9390B6}" type="datetimeFigureOut">
              <a:rPr lang="en-CA" smtClean="0"/>
              <a:t>2022-05-12</a:t>
            </a:fld>
            <a:endParaRPr lang="en-CA"/>
          </a:p>
        </p:txBody>
      </p:sp>
      <p:sp>
        <p:nvSpPr>
          <p:cNvPr id="5" name="Footer Placeholder 4">
            <a:extLst>
              <a:ext uri="{FF2B5EF4-FFF2-40B4-BE49-F238E27FC236}">
                <a16:creationId xmlns:a16="http://schemas.microsoft.com/office/drawing/2014/main" id="{7BD56780-109D-4604-B0C1-A89378ABF82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B29C47B-EA9A-4E4D-ACC2-8D14E188E58F}"/>
              </a:ext>
            </a:extLst>
          </p:cNvPr>
          <p:cNvSpPr>
            <a:spLocks noGrp="1"/>
          </p:cNvSpPr>
          <p:nvPr>
            <p:ph type="sldNum" sz="quarter" idx="12"/>
          </p:nvPr>
        </p:nvSpPr>
        <p:spPr/>
        <p:txBody>
          <a:bodyPr/>
          <a:lstStyle/>
          <a:p>
            <a:fld id="{ADDAC992-5CFA-4E4D-A017-DD287105D7FC}" type="slidenum">
              <a:rPr lang="en-CA" smtClean="0"/>
              <a:t>‹#›</a:t>
            </a:fld>
            <a:endParaRPr lang="en-CA"/>
          </a:p>
        </p:txBody>
      </p:sp>
    </p:spTree>
    <p:extLst>
      <p:ext uri="{BB962C8B-B14F-4D97-AF65-F5344CB8AC3E}">
        <p14:creationId xmlns:p14="http://schemas.microsoft.com/office/powerpoint/2010/main" val="225413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FB535-A87E-4103-B62B-157052C160A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FC872C1-B392-4274-B0F7-BED1DBEBE3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F1D5A2A-B183-418A-A0E0-4984F24061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86D8E72-B51F-4004-BCC0-F9E32377DBDF}"/>
              </a:ext>
            </a:extLst>
          </p:cNvPr>
          <p:cNvSpPr>
            <a:spLocks noGrp="1"/>
          </p:cNvSpPr>
          <p:nvPr>
            <p:ph type="dt" sz="half" idx="10"/>
          </p:nvPr>
        </p:nvSpPr>
        <p:spPr/>
        <p:txBody>
          <a:bodyPr/>
          <a:lstStyle/>
          <a:p>
            <a:fld id="{FB5C1DA1-BA27-4C78-B2D8-1DC2EC9390B6}" type="datetimeFigureOut">
              <a:rPr lang="en-CA" smtClean="0"/>
              <a:t>2022-05-12</a:t>
            </a:fld>
            <a:endParaRPr lang="en-CA"/>
          </a:p>
        </p:txBody>
      </p:sp>
      <p:sp>
        <p:nvSpPr>
          <p:cNvPr id="6" name="Footer Placeholder 5">
            <a:extLst>
              <a:ext uri="{FF2B5EF4-FFF2-40B4-BE49-F238E27FC236}">
                <a16:creationId xmlns:a16="http://schemas.microsoft.com/office/drawing/2014/main" id="{F01088B5-6C23-44DB-9835-ABCC90FEF3A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4EC224E-9389-478E-99BE-CAF0F7AC1E60}"/>
              </a:ext>
            </a:extLst>
          </p:cNvPr>
          <p:cNvSpPr>
            <a:spLocks noGrp="1"/>
          </p:cNvSpPr>
          <p:nvPr>
            <p:ph type="sldNum" sz="quarter" idx="12"/>
          </p:nvPr>
        </p:nvSpPr>
        <p:spPr/>
        <p:txBody>
          <a:bodyPr/>
          <a:lstStyle/>
          <a:p>
            <a:fld id="{ADDAC992-5CFA-4E4D-A017-DD287105D7FC}" type="slidenum">
              <a:rPr lang="en-CA" smtClean="0"/>
              <a:t>‹#›</a:t>
            </a:fld>
            <a:endParaRPr lang="en-CA"/>
          </a:p>
        </p:txBody>
      </p:sp>
    </p:spTree>
    <p:extLst>
      <p:ext uri="{BB962C8B-B14F-4D97-AF65-F5344CB8AC3E}">
        <p14:creationId xmlns:p14="http://schemas.microsoft.com/office/powerpoint/2010/main" val="3153668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CCEC-45D9-41B4-BCE0-1927AFEB389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95FF789-5164-4150-B465-27F5CC0215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93FF2C-4D19-499B-9572-CA2156A94D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B62634E-147D-499A-9981-02E229FAE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0EE8C9-B990-4024-AA48-BFA5D02D8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4203E88-4660-449A-B0B5-6351FA55EB18}"/>
              </a:ext>
            </a:extLst>
          </p:cNvPr>
          <p:cNvSpPr>
            <a:spLocks noGrp="1"/>
          </p:cNvSpPr>
          <p:nvPr>
            <p:ph type="dt" sz="half" idx="10"/>
          </p:nvPr>
        </p:nvSpPr>
        <p:spPr/>
        <p:txBody>
          <a:bodyPr/>
          <a:lstStyle/>
          <a:p>
            <a:fld id="{FB5C1DA1-BA27-4C78-B2D8-1DC2EC9390B6}" type="datetimeFigureOut">
              <a:rPr lang="en-CA" smtClean="0"/>
              <a:t>2022-05-12</a:t>
            </a:fld>
            <a:endParaRPr lang="en-CA"/>
          </a:p>
        </p:txBody>
      </p:sp>
      <p:sp>
        <p:nvSpPr>
          <p:cNvPr id="8" name="Footer Placeholder 7">
            <a:extLst>
              <a:ext uri="{FF2B5EF4-FFF2-40B4-BE49-F238E27FC236}">
                <a16:creationId xmlns:a16="http://schemas.microsoft.com/office/drawing/2014/main" id="{DABECAD9-C948-4339-A9C2-F26E50EF05A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C86BE62-1684-4D32-886E-50B700CF81DE}"/>
              </a:ext>
            </a:extLst>
          </p:cNvPr>
          <p:cNvSpPr>
            <a:spLocks noGrp="1"/>
          </p:cNvSpPr>
          <p:nvPr>
            <p:ph type="sldNum" sz="quarter" idx="12"/>
          </p:nvPr>
        </p:nvSpPr>
        <p:spPr/>
        <p:txBody>
          <a:bodyPr/>
          <a:lstStyle/>
          <a:p>
            <a:fld id="{ADDAC992-5CFA-4E4D-A017-DD287105D7FC}" type="slidenum">
              <a:rPr lang="en-CA" smtClean="0"/>
              <a:t>‹#›</a:t>
            </a:fld>
            <a:endParaRPr lang="en-CA"/>
          </a:p>
        </p:txBody>
      </p:sp>
    </p:spTree>
    <p:extLst>
      <p:ext uri="{BB962C8B-B14F-4D97-AF65-F5344CB8AC3E}">
        <p14:creationId xmlns:p14="http://schemas.microsoft.com/office/powerpoint/2010/main" val="210460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40E2-B5A3-41C4-9D0B-CB4DAE07B5B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F8593EA-5F8B-4006-8D0E-9400220A62CB}"/>
              </a:ext>
            </a:extLst>
          </p:cNvPr>
          <p:cNvSpPr>
            <a:spLocks noGrp="1"/>
          </p:cNvSpPr>
          <p:nvPr>
            <p:ph type="dt" sz="half" idx="10"/>
          </p:nvPr>
        </p:nvSpPr>
        <p:spPr/>
        <p:txBody>
          <a:bodyPr/>
          <a:lstStyle/>
          <a:p>
            <a:fld id="{FB5C1DA1-BA27-4C78-B2D8-1DC2EC9390B6}" type="datetimeFigureOut">
              <a:rPr lang="en-CA" smtClean="0"/>
              <a:t>2022-05-12</a:t>
            </a:fld>
            <a:endParaRPr lang="en-CA"/>
          </a:p>
        </p:txBody>
      </p:sp>
      <p:sp>
        <p:nvSpPr>
          <p:cNvPr id="4" name="Footer Placeholder 3">
            <a:extLst>
              <a:ext uri="{FF2B5EF4-FFF2-40B4-BE49-F238E27FC236}">
                <a16:creationId xmlns:a16="http://schemas.microsoft.com/office/drawing/2014/main" id="{00F8B0FC-F35B-478A-9DF0-028C0BCF236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0368EDD-B5F3-4E50-859C-CE9F92AA3F34}"/>
              </a:ext>
            </a:extLst>
          </p:cNvPr>
          <p:cNvSpPr>
            <a:spLocks noGrp="1"/>
          </p:cNvSpPr>
          <p:nvPr>
            <p:ph type="sldNum" sz="quarter" idx="12"/>
          </p:nvPr>
        </p:nvSpPr>
        <p:spPr/>
        <p:txBody>
          <a:bodyPr/>
          <a:lstStyle/>
          <a:p>
            <a:fld id="{ADDAC992-5CFA-4E4D-A017-DD287105D7FC}" type="slidenum">
              <a:rPr lang="en-CA" smtClean="0"/>
              <a:t>‹#›</a:t>
            </a:fld>
            <a:endParaRPr lang="en-CA"/>
          </a:p>
        </p:txBody>
      </p:sp>
    </p:spTree>
    <p:extLst>
      <p:ext uri="{BB962C8B-B14F-4D97-AF65-F5344CB8AC3E}">
        <p14:creationId xmlns:p14="http://schemas.microsoft.com/office/powerpoint/2010/main" val="125424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C047E-0A77-498D-89F4-E028EBE47143}"/>
              </a:ext>
            </a:extLst>
          </p:cNvPr>
          <p:cNvSpPr>
            <a:spLocks noGrp="1"/>
          </p:cNvSpPr>
          <p:nvPr>
            <p:ph type="dt" sz="half" idx="10"/>
          </p:nvPr>
        </p:nvSpPr>
        <p:spPr/>
        <p:txBody>
          <a:bodyPr/>
          <a:lstStyle/>
          <a:p>
            <a:fld id="{FB5C1DA1-BA27-4C78-B2D8-1DC2EC9390B6}" type="datetimeFigureOut">
              <a:rPr lang="en-CA" smtClean="0"/>
              <a:t>2022-05-12</a:t>
            </a:fld>
            <a:endParaRPr lang="en-CA"/>
          </a:p>
        </p:txBody>
      </p:sp>
      <p:sp>
        <p:nvSpPr>
          <p:cNvPr id="3" name="Footer Placeholder 2">
            <a:extLst>
              <a:ext uri="{FF2B5EF4-FFF2-40B4-BE49-F238E27FC236}">
                <a16:creationId xmlns:a16="http://schemas.microsoft.com/office/drawing/2014/main" id="{48BE7C8E-FF51-4F46-B92B-CA3A3388A95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BA8B5A0-F707-4D8E-8A3C-8FBDEC968920}"/>
              </a:ext>
            </a:extLst>
          </p:cNvPr>
          <p:cNvSpPr>
            <a:spLocks noGrp="1"/>
          </p:cNvSpPr>
          <p:nvPr>
            <p:ph type="sldNum" sz="quarter" idx="12"/>
          </p:nvPr>
        </p:nvSpPr>
        <p:spPr/>
        <p:txBody>
          <a:bodyPr/>
          <a:lstStyle/>
          <a:p>
            <a:fld id="{ADDAC992-5CFA-4E4D-A017-DD287105D7FC}" type="slidenum">
              <a:rPr lang="en-CA" smtClean="0"/>
              <a:t>‹#›</a:t>
            </a:fld>
            <a:endParaRPr lang="en-CA"/>
          </a:p>
        </p:txBody>
      </p:sp>
    </p:spTree>
    <p:extLst>
      <p:ext uri="{BB962C8B-B14F-4D97-AF65-F5344CB8AC3E}">
        <p14:creationId xmlns:p14="http://schemas.microsoft.com/office/powerpoint/2010/main" val="55354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AABB-FE6A-4AA2-9242-73A3A620D4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694F310-0F83-435A-8E4B-23A7E42120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061D37D-F393-4CF2-9FB4-E272B9B46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62CDA-DD71-4F0F-9F51-CEE6CB3197E5}"/>
              </a:ext>
            </a:extLst>
          </p:cNvPr>
          <p:cNvSpPr>
            <a:spLocks noGrp="1"/>
          </p:cNvSpPr>
          <p:nvPr>
            <p:ph type="dt" sz="half" idx="10"/>
          </p:nvPr>
        </p:nvSpPr>
        <p:spPr/>
        <p:txBody>
          <a:bodyPr/>
          <a:lstStyle/>
          <a:p>
            <a:fld id="{FB5C1DA1-BA27-4C78-B2D8-1DC2EC9390B6}" type="datetimeFigureOut">
              <a:rPr lang="en-CA" smtClean="0"/>
              <a:t>2022-05-12</a:t>
            </a:fld>
            <a:endParaRPr lang="en-CA"/>
          </a:p>
        </p:txBody>
      </p:sp>
      <p:sp>
        <p:nvSpPr>
          <p:cNvPr id="6" name="Footer Placeholder 5">
            <a:extLst>
              <a:ext uri="{FF2B5EF4-FFF2-40B4-BE49-F238E27FC236}">
                <a16:creationId xmlns:a16="http://schemas.microsoft.com/office/drawing/2014/main" id="{62438B7E-BD46-4848-AB64-71C9A842E11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C8CF22A-26E0-44F3-BED3-B04EAFAB6023}"/>
              </a:ext>
            </a:extLst>
          </p:cNvPr>
          <p:cNvSpPr>
            <a:spLocks noGrp="1"/>
          </p:cNvSpPr>
          <p:nvPr>
            <p:ph type="sldNum" sz="quarter" idx="12"/>
          </p:nvPr>
        </p:nvSpPr>
        <p:spPr/>
        <p:txBody>
          <a:bodyPr/>
          <a:lstStyle/>
          <a:p>
            <a:fld id="{ADDAC992-5CFA-4E4D-A017-DD287105D7FC}" type="slidenum">
              <a:rPr lang="en-CA" smtClean="0"/>
              <a:t>‹#›</a:t>
            </a:fld>
            <a:endParaRPr lang="en-CA"/>
          </a:p>
        </p:txBody>
      </p:sp>
    </p:spTree>
    <p:extLst>
      <p:ext uri="{BB962C8B-B14F-4D97-AF65-F5344CB8AC3E}">
        <p14:creationId xmlns:p14="http://schemas.microsoft.com/office/powerpoint/2010/main" val="366805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98E2-CDBF-4FAD-88B8-B2C437BDB4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DE890D5-0C2C-4838-B4F8-ACBF6181EE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8071CD9-FA95-49FB-9458-FA1041864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6631-CA68-4957-B546-48414A9E728B}"/>
              </a:ext>
            </a:extLst>
          </p:cNvPr>
          <p:cNvSpPr>
            <a:spLocks noGrp="1"/>
          </p:cNvSpPr>
          <p:nvPr>
            <p:ph type="dt" sz="half" idx="10"/>
          </p:nvPr>
        </p:nvSpPr>
        <p:spPr/>
        <p:txBody>
          <a:bodyPr/>
          <a:lstStyle/>
          <a:p>
            <a:fld id="{FB5C1DA1-BA27-4C78-B2D8-1DC2EC9390B6}" type="datetimeFigureOut">
              <a:rPr lang="en-CA" smtClean="0"/>
              <a:t>2022-05-12</a:t>
            </a:fld>
            <a:endParaRPr lang="en-CA"/>
          </a:p>
        </p:txBody>
      </p:sp>
      <p:sp>
        <p:nvSpPr>
          <p:cNvPr id="6" name="Footer Placeholder 5">
            <a:extLst>
              <a:ext uri="{FF2B5EF4-FFF2-40B4-BE49-F238E27FC236}">
                <a16:creationId xmlns:a16="http://schemas.microsoft.com/office/drawing/2014/main" id="{1312E84A-3C46-43F0-9C7E-BA192CF87B4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EA72838-FFF0-496E-B523-343431CE8192}"/>
              </a:ext>
            </a:extLst>
          </p:cNvPr>
          <p:cNvSpPr>
            <a:spLocks noGrp="1"/>
          </p:cNvSpPr>
          <p:nvPr>
            <p:ph type="sldNum" sz="quarter" idx="12"/>
          </p:nvPr>
        </p:nvSpPr>
        <p:spPr/>
        <p:txBody>
          <a:bodyPr/>
          <a:lstStyle/>
          <a:p>
            <a:fld id="{ADDAC992-5CFA-4E4D-A017-DD287105D7FC}" type="slidenum">
              <a:rPr lang="en-CA" smtClean="0"/>
              <a:t>‹#›</a:t>
            </a:fld>
            <a:endParaRPr lang="en-CA"/>
          </a:p>
        </p:txBody>
      </p:sp>
    </p:spTree>
    <p:extLst>
      <p:ext uri="{BB962C8B-B14F-4D97-AF65-F5344CB8AC3E}">
        <p14:creationId xmlns:p14="http://schemas.microsoft.com/office/powerpoint/2010/main" val="268588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6E09E8-0D9F-4AC2-A5C2-F57AC1FD2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D4B313D-CE65-4392-854E-0C3DDEB71A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3D3437E-1435-4685-A64E-4EFC42AFF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C1DA1-BA27-4C78-B2D8-1DC2EC9390B6}" type="datetimeFigureOut">
              <a:rPr lang="en-CA" smtClean="0"/>
              <a:t>2022-05-12</a:t>
            </a:fld>
            <a:endParaRPr lang="en-CA"/>
          </a:p>
        </p:txBody>
      </p:sp>
      <p:sp>
        <p:nvSpPr>
          <p:cNvPr id="5" name="Footer Placeholder 4">
            <a:extLst>
              <a:ext uri="{FF2B5EF4-FFF2-40B4-BE49-F238E27FC236}">
                <a16:creationId xmlns:a16="http://schemas.microsoft.com/office/drawing/2014/main" id="{0907BC3F-3FCA-42C7-96A7-FE40561825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B39FDE0-A4CD-4D5F-8FFE-D38B61644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AC992-5CFA-4E4D-A017-DD287105D7FC}" type="slidenum">
              <a:rPr lang="en-CA" smtClean="0"/>
              <a:t>‹#›</a:t>
            </a:fld>
            <a:endParaRPr lang="en-CA"/>
          </a:p>
        </p:txBody>
      </p:sp>
    </p:spTree>
    <p:extLst>
      <p:ext uri="{BB962C8B-B14F-4D97-AF65-F5344CB8AC3E}">
        <p14:creationId xmlns:p14="http://schemas.microsoft.com/office/powerpoint/2010/main" val="680573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atista.com/chart/17518/data-created-in-an-internet-minut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unsplash.com/photos/KZcWygxZ_J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guardian.com/world/2018/sep/06/donald-trump-inauguration-crowd-size-photos-edited"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www.theguardian.com/world/2018/sep/06/donald-trump-inauguration-crowd-size-photos-edited"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uides.lib.umich.edu/c.php?g=637508&amp;p=446235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la.org/news/member-news/2021/08/new-acrl-teaching-about-fake-news-lesson-plans-different-disciplines-an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journals.ala.org/index.php/rusq/article/view/6599/8813" TargetMode="Externa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unsplash.com/s/photos/chaos?utm_source=unsplash&amp;utm_medium=referral&amp;utm_content=creditCopyText" TargetMode="External"/><Relationship Id="rId4" Type="http://schemas.openxmlformats.org/officeDocument/2006/relationships/hyperlink" Target="https://unsplash.com/@nate_dumlao?utm_source=unsplash&amp;utm_medium=referral&amp;utm_content=creditCopyTex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online.saskpolytech.ca/d2l/home/23118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nina-s-school-866d.thinkific.com/courses/disinformatio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isinformation-s-school.thinkific.com/courses/disinformatio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https://videos.saskpolytech.ca/media/Disinformation%3A%20Dealing%20with%20the%20Disaster/1_e4t7z6x7"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ivescience.com/drunk-elephants-china.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ivescience.com/drunk-elephants-china.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85B12-F638-45FC-B8ED-592FD7FA493F}"/>
              </a:ext>
            </a:extLst>
          </p:cNvPr>
          <p:cNvSpPr>
            <a:spLocks noGrp="1"/>
          </p:cNvSpPr>
          <p:nvPr>
            <p:ph type="ctrTitle"/>
          </p:nvPr>
        </p:nvSpPr>
        <p:spPr>
          <a:xfrm>
            <a:off x="5297762" y="640080"/>
            <a:ext cx="6251110" cy="3566160"/>
          </a:xfrm>
        </p:spPr>
        <p:txBody>
          <a:bodyPr anchor="b">
            <a:normAutofit/>
          </a:bodyPr>
          <a:lstStyle/>
          <a:p>
            <a:pPr algn="l"/>
            <a:r>
              <a:rPr lang="en-US" sz="4800" dirty="0">
                <a:latin typeface="Aldhabi" panose="01000000000000000000" pitchFamily="2" charset="-78"/>
                <a:cs typeface="Aldhabi" panose="01000000000000000000" pitchFamily="2" charset="-78"/>
              </a:rPr>
              <a:t>The Road to Digital Citizenship: Providing a Foundation of Critical Thinking through an Information Evaluation Mini Course </a:t>
            </a:r>
            <a:endParaRPr lang="en-CA" sz="4800" dirty="0">
              <a:latin typeface="Aldhabi" panose="01000000000000000000" pitchFamily="2" charset="-78"/>
              <a:cs typeface="Aldhabi" panose="01000000000000000000" pitchFamily="2" charset="-78"/>
            </a:endParaRPr>
          </a:p>
        </p:txBody>
      </p:sp>
      <p:sp>
        <p:nvSpPr>
          <p:cNvPr id="3" name="Subtitle 2">
            <a:extLst>
              <a:ext uri="{FF2B5EF4-FFF2-40B4-BE49-F238E27FC236}">
                <a16:creationId xmlns:a16="http://schemas.microsoft.com/office/drawing/2014/main" id="{2BB02469-E318-46E4-93C3-5BC4533B3D39}"/>
              </a:ext>
            </a:extLst>
          </p:cNvPr>
          <p:cNvSpPr>
            <a:spLocks noGrp="1"/>
          </p:cNvSpPr>
          <p:nvPr>
            <p:ph type="subTitle" idx="1"/>
          </p:nvPr>
        </p:nvSpPr>
        <p:spPr>
          <a:xfrm>
            <a:off x="5297760" y="4636008"/>
            <a:ext cx="6251111" cy="1572768"/>
          </a:xfrm>
        </p:spPr>
        <p:txBody>
          <a:bodyPr>
            <a:normAutofit/>
          </a:bodyPr>
          <a:lstStyle/>
          <a:p>
            <a:pPr algn="l"/>
            <a:r>
              <a:rPr lang="en-US" sz="2800" b="1" dirty="0">
                <a:latin typeface="Abadi" panose="020B0604020104020204" pitchFamily="34" charset="0"/>
                <a:cs typeface="Aharoni" panose="02010803020104030203" pitchFamily="2" charset="-79"/>
              </a:rPr>
              <a:t>Nina Verishagen</a:t>
            </a:r>
          </a:p>
          <a:p>
            <a:pPr algn="l"/>
            <a:r>
              <a:rPr lang="en-US" sz="2800" b="1" dirty="0">
                <a:latin typeface="Abadi" panose="020B0604020104020204" pitchFamily="34" charset="0"/>
                <a:cs typeface="Aharoni" panose="02010803020104030203" pitchFamily="2" charset="-79"/>
              </a:rPr>
              <a:t>Saskatchewan Polytechnic Library </a:t>
            </a:r>
            <a:endParaRPr lang="en-CA" sz="2800" b="1" dirty="0">
              <a:latin typeface="Abadi" panose="020B0604020104020204" pitchFamily="34" charset="0"/>
              <a:cs typeface="Aharoni" panose="02010803020104030203" pitchFamily="2" charset="-79"/>
            </a:endParaRPr>
          </a:p>
        </p:txBody>
      </p:sp>
      <p:pic>
        <p:nvPicPr>
          <p:cNvPr id="19" name="Picture 3" descr="Worn concrete wall texture background with paint partly faded  in blackwhite">
            <a:extLst>
              <a:ext uri="{FF2B5EF4-FFF2-40B4-BE49-F238E27FC236}">
                <a16:creationId xmlns:a16="http://schemas.microsoft.com/office/drawing/2014/main" id="{04FEECDA-1D9B-1FC5-0621-0A1493A09286}"/>
              </a:ext>
            </a:extLst>
          </p:cNvPr>
          <p:cNvPicPr>
            <a:picLocks noChangeAspect="1"/>
          </p:cNvPicPr>
          <p:nvPr/>
        </p:nvPicPr>
        <p:blipFill rotWithShape="1">
          <a:blip r:embed="rId3"/>
          <a:srcRect r="5466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03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E439BB-3F05-462B-B021-AEF994F51DC5}"/>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a:solidFill>
                  <a:schemeClr val="tx1"/>
                </a:solidFill>
                <a:latin typeface="+mj-lt"/>
                <a:ea typeface="+mj-ea"/>
                <a:cs typeface="+mj-cs"/>
              </a:rPr>
              <a:t>All the information </a:t>
            </a:r>
          </a:p>
        </p:txBody>
      </p:sp>
      <p:sp>
        <p:nvSpPr>
          <p:cNvPr id="2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C27126-01A0-45B9-A88E-6FA7F66FD4E8}"/>
              </a:ext>
            </a:extLst>
          </p:cNvPr>
          <p:cNvSpPr txBox="1"/>
          <p:nvPr/>
        </p:nvSpPr>
        <p:spPr>
          <a:xfrm>
            <a:off x="365760" y="6381255"/>
            <a:ext cx="12043129" cy="3340742"/>
          </a:xfrm>
          <a:prstGeom prst="rect">
            <a:avLst/>
          </a:prstGeom>
        </p:spPr>
        <p:txBody>
          <a:bodyPr vert="horz" lIns="91440" tIns="45720" rIns="91440" bIns="45720" rtlCol="0" anchor="t">
            <a:normAutofit/>
          </a:bodyPr>
          <a:lstStyle/>
          <a:p>
            <a:pPr marR="0" lvl="0" fontAlgn="auto">
              <a:lnSpc>
                <a:spcPct val="90000"/>
              </a:lnSpc>
              <a:spcBef>
                <a:spcPts val="0"/>
              </a:spcBef>
              <a:spcAft>
                <a:spcPts val="600"/>
              </a:spcAft>
              <a:buClrTx/>
              <a:buSzTx/>
              <a:tabLst/>
              <a:defRPr/>
            </a:pPr>
            <a:r>
              <a:rPr lang="en-US" sz="1100" b="0" i="0" dirty="0" err="1">
                <a:effectLst/>
              </a:rPr>
              <a:t>Jenik</a:t>
            </a:r>
            <a:r>
              <a:rPr lang="en-US" sz="1100" b="0" i="0" dirty="0">
                <a:effectLst/>
              </a:rPr>
              <a:t>, C. (2020). </a:t>
            </a:r>
            <a:r>
              <a:rPr lang="en-US" sz="1100" b="0" i="1" dirty="0">
                <a:effectLst/>
              </a:rPr>
              <a:t>A minute on the Internet in 2020</a:t>
            </a:r>
            <a:r>
              <a:rPr lang="en-US" sz="1100" b="0" i="0" dirty="0">
                <a:effectLst/>
              </a:rPr>
              <a:t>. </a:t>
            </a:r>
            <a:r>
              <a:rPr lang="en-US" sz="1100" b="0" i="0" dirty="0" err="1">
                <a:effectLst/>
              </a:rPr>
              <a:t>Statisa</a:t>
            </a:r>
            <a:r>
              <a:rPr lang="en-US" sz="1100" b="0" i="0" dirty="0">
                <a:effectLst/>
              </a:rPr>
              <a:t>. </a:t>
            </a:r>
            <a:r>
              <a:rPr lang="en-US" sz="1100" b="0" i="0" u="sng" dirty="0">
                <a:effectLst/>
                <a:hlinkClick r:id="rId3"/>
              </a:rPr>
              <a:t>https://www.statista.com/chart/17518/data-created-in-an-internet-minute/</a:t>
            </a:r>
            <a:r>
              <a:rPr lang="en-US" sz="1100" b="0" i="0" dirty="0">
                <a:effectLst/>
              </a:rPr>
              <a:t> [CC BY-ND].</a:t>
            </a:r>
          </a:p>
        </p:txBody>
      </p:sp>
      <p:pic>
        <p:nvPicPr>
          <p:cNvPr id="4" name="Picture 2" descr="A Minute on the Internet in 2020">
            <a:extLst>
              <a:ext uri="{FF2B5EF4-FFF2-40B4-BE49-F238E27FC236}">
                <a16:creationId xmlns:a16="http://schemas.microsoft.com/office/drawing/2014/main" id="{CB0ED1F1-6AB8-4F01-BCE2-08B2603E5D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3065"/>
          <a:stretch/>
        </p:blipFill>
        <p:spPr bwMode="auto">
          <a:xfrm>
            <a:off x="4655258" y="640080"/>
            <a:ext cx="5458968" cy="529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1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4F7230-F70B-4C7C-A718-1D3DB1997B9F}"/>
              </a:ext>
            </a:extLst>
          </p:cNvPr>
          <p:cNvSpPr>
            <a:spLocks noGrp="1"/>
          </p:cNvSpPr>
          <p:nvPr>
            <p:ph type="title"/>
          </p:nvPr>
        </p:nvSpPr>
        <p:spPr>
          <a:xfrm>
            <a:off x="686834" y="1153572"/>
            <a:ext cx="3200400" cy="4461163"/>
          </a:xfrm>
        </p:spPr>
        <p:txBody>
          <a:bodyPr>
            <a:normAutofit/>
          </a:bodyPr>
          <a:lstStyle/>
          <a:p>
            <a:r>
              <a:rPr lang="en-US">
                <a:solidFill>
                  <a:srgbClr val="FFFFFF"/>
                </a:solidFill>
              </a:rPr>
              <a:t>Information Overload </a:t>
            </a:r>
            <a:endParaRPr lang="en-C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2945F6C-99A2-4533-A280-28164A2080EB}"/>
              </a:ext>
            </a:extLst>
          </p:cNvPr>
          <p:cNvSpPr>
            <a:spLocks noGrp="1"/>
          </p:cNvSpPr>
          <p:nvPr>
            <p:ph idx="1"/>
          </p:nvPr>
        </p:nvSpPr>
        <p:spPr>
          <a:xfrm>
            <a:off x="4345708" y="953293"/>
            <a:ext cx="6906491" cy="5585619"/>
          </a:xfrm>
        </p:spPr>
        <p:txBody>
          <a:bodyPr anchor="ctr">
            <a:normAutofit/>
          </a:bodyPr>
          <a:lstStyle/>
          <a:p>
            <a:r>
              <a:rPr lang="en-US" b="0" i="0" dirty="0">
                <a:effectLst/>
                <a:latin typeface="Geneva"/>
              </a:rPr>
              <a:t>The resulting stress from being exposed to more information than one can process or handle. </a:t>
            </a:r>
          </a:p>
          <a:p>
            <a:r>
              <a:rPr lang="en-US" b="0" i="0" dirty="0">
                <a:effectLst/>
                <a:latin typeface="Geneva"/>
              </a:rPr>
              <a:t>A Statista survey found that 41% of surveyed Canadians </a:t>
            </a:r>
            <a:r>
              <a:rPr lang="en-US" dirty="0">
                <a:latin typeface="Geneva"/>
              </a:rPr>
              <a:t>get </a:t>
            </a:r>
            <a:r>
              <a:rPr lang="en-US" b="0" i="0" dirty="0">
                <a:effectLst/>
                <a:latin typeface="Geneva"/>
              </a:rPr>
              <a:t>their news from Facebook.</a:t>
            </a:r>
          </a:p>
          <a:p>
            <a:r>
              <a:rPr lang="en-US" dirty="0">
                <a:latin typeface="Geneva"/>
              </a:rPr>
              <a:t>The average person reads an article for 15 seconds. </a:t>
            </a:r>
          </a:p>
          <a:p>
            <a:pPr marL="0" indent="0">
              <a:buNone/>
            </a:pPr>
            <a:endParaRPr lang="en-CA" dirty="0"/>
          </a:p>
        </p:txBody>
      </p:sp>
    </p:spTree>
    <p:extLst>
      <p:ext uri="{BB962C8B-B14F-4D97-AF65-F5344CB8AC3E}">
        <p14:creationId xmlns:p14="http://schemas.microsoft.com/office/powerpoint/2010/main" val="341925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white board with writing on it&#10;&#10;Description automatically generated with medium confidence">
            <a:extLst>
              <a:ext uri="{FF2B5EF4-FFF2-40B4-BE49-F238E27FC236}">
                <a16:creationId xmlns:a16="http://schemas.microsoft.com/office/drawing/2014/main" id="{4C12CD9C-AC1B-4D27-8621-78F802583B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882"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6617B6-DDF5-417A-A5D1-342611F871B3}"/>
              </a:ext>
            </a:extLst>
          </p:cNvPr>
          <p:cNvSpPr>
            <a:spLocks noGrp="1"/>
          </p:cNvSpPr>
          <p:nvPr>
            <p:ph type="title"/>
          </p:nvPr>
        </p:nvSpPr>
        <p:spPr>
          <a:xfrm>
            <a:off x="838200" y="365125"/>
            <a:ext cx="3822189" cy="1899912"/>
          </a:xfrm>
        </p:spPr>
        <p:txBody>
          <a:bodyPr>
            <a:normAutofit/>
          </a:bodyPr>
          <a:lstStyle/>
          <a:p>
            <a:r>
              <a:rPr lang="en-US" sz="4000"/>
              <a:t>So many players… </a:t>
            </a:r>
            <a:endParaRPr lang="en-CA" sz="4000"/>
          </a:p>
        </p:txBody>
      </p:sp>
      <p:sp>
        <p:nvSpPr>
          <p:cNvPr id="3" name="Content Placeholder 2">
            <a:extLst>
              <a:ext uri="{FF2B5EF4-FFF2-40B4-BE49-F238E27FC236}">
                <a16:creationId xmlns:a16="http://schemas.microsoft.com/office/drawing/2014/main" id="{893397CC-440F-4845-BD7B-F7F8779FA374}"/>
              </a:ext>
            </a:extLst>
          </p:cNvPr>
          <p:cNvSpPr>
            <a:spLocks noGrp="1"/>
          </p:cNvSpPr>
          <p:nvPr>
            <p:ph idx="1"/>
          </p:nvPr>
        </p:nvSpPr>
        <p:spPr>
          <a:xfrm>
            <a:off x="1327973" y="1844921"/>
            <a:ext cx="3822189" cy="3742762"/>
          </a:xfrm>
        </p:spPr>
        <p:txBody>
          <a:bodyPr>
            <a:normAutofit lnSpcReduction="10000"/>
          </a:bodyPr>
          <a:lstStyle/>
          <a:p>
            <a:r>
              <a:rPr lang="en-US" dirty="0"/>
              <a:t>Spoofers</a:t>
            </a:r>
          </a:p>
          <a:p>
            <a:r>
              <a:rPr lang="en-US" dirty="0"/>
              <a:t>Trolls</a:t>
            </a:r>
          </a:p>
          <a:p>
            <a:r>
              <a:rPr lang="en-US" dirty="0"/>
              <a:t>Troll armies</a:t>
            </a:r>
          </a:p>
          <a:p>
            <a:r>
              <a:rPr lang="en-US" dirty="0"/>
              <a:t>Influencers</a:t>
            </a:r>
          </a:p>
          <a:p>
            <a:r>
              <a:rPr lang="en-US" dirty="0"/>
              <a:t>Sock Puppets</a:t>
            </a:r>
          </a:p>
          <a:p>
            <a:r>
              <a:rPr lang="en-US" dirty="0"/>
              <a:t>Bots </a:t>
            </a:r>
          </a:p>
          <a:p>
            <a:r>
              <a:rPr lang="en-US" dirty="0"/>
              <a:t>Regular human beings…</a:t>
            </a:r>
          </a:p>
        </p:txBody>
      </p:sp>
      <p:sp>
        <p:nvSpPr>
          <p:cNvPr id="10" name="TextBox 9">
            <a:extLst>
              <a:ext uri="{FF2B5EF4-FFF2-40B4-BE49-F238E27FC236}">
                <a16:creationId xmlns:a16="http://schemas.microsoft.com/office/drawing/2014/main" id="{54975CA7-5C9D-468C-8A55-C23AFDFD3472}"/>
              </a:ext>
            </a:extLst>
          </p:cNvPr>
          <p:cNvSpPr txBox="1"/>
          <p:nvPr/>
        </p:nvSpPr>
        <p:spPr>
          <a:xfrm>
            <a:off x="259645" y="6346127"/>
            <a:ext cx="6096000" cy="1061829"/>
          </a:xfrm>
          <a:prstGeom prst="rect">
            <a:avLst/>
          </a:prstGeom>
          <a:noFill/>
        </p:spPr>
        <p:txBody>
          <a:bodyPr wrap="square">
            <a:spAutoFit/>
          </a:bodyPr>
          <a:lstStyle/>
          <a:p>
            <a:pPr algn="l" fontAlgn="base">
              <a:spcAft>
                <a:spcPts val="600"/>
              </a:spcAft>
            </a:pPr>
            <a:r>
              <a:rPr lang="en-US" sz="1100" b="0" i="0" dirty="0" err="1">
                <a:solidFill>
                  <a:srgbClr val="000000"/>
                </a:solidFill>
                <a:effectLst/>
                <a:latin typeface="Geneva"/>
              </a:rPr>
              <a:t>Mossholder</a:t>
            </a:r>
            <a:r>
              <a:rPr lang="en-US" sz="1100" b="0" i="0" dirty="0">
                <a:solidFill>
                  <a:srgbClr val="000000"/>
                </a:solidFill>
                <a:effectLst/>
                <a:latin typeface="Geneva"/>
              </a:rPr>
              <a:t>, T. (2020, May 5). What now? </a:t>
            </a:r>
            <a:r>
              <a:rPr lang="en-US" sz="1100" b="0" i="0" dirty="0" err="1">
                <a:solidFill>
                  <a:srgbClr val="000000"/>
                </a:solidFill>
                <a:effectLst/>
                <a:latin typeface="Geneva"/>
              </a:rPr>
              <a:t>Unsplash</a:t>
            </a:r>
            <a:r>
              <a:rPr lang="en-US" sz="1100" b="0" i="0" dirty="0">
                <a:solidFill>
                  <a:srgbClr val="000000"/>
                </a:solidFill>
                <a:effectLst/>
                <a:latin typeface="Geneva"/>
              </a:rPr>
              <a:t>. </a:t>
            </a:r>
            <a:r>
              <a:rPr lang="en-US" sz="1100" b="0" i="0" u="sng" dirty="0">
                <a:solidFill>
                  <a:srgbClr val="117C8F"/>
                </a:solidFill>
                <a:effectLst/>
                <a:latin typeface="Geneva"/>
                <a:hlinkClick r:id="rId4"/>
              </a:rPr>
              <a:t>https://unsplash.com/photos/KZcWygxZ_J4</a:t>
            </a:r>
            <a:r>
              <a:rPr lang="en-US" sz="1100" b="0" i="0" dirty="0">
                <a:solidFill>
                  <a:srgbClr val="000000"/>
                </a:solidFill>
                <a:effectLst/>
                <a:latin typeface="Geneva"/>
              </a:rPr>
              <a:t> [</a:t>
            </a:r>
            <a:r>
              <a:rPr lang="en-US" sz="1100" b="0" i="0" dirty="0" err="1">
                <a:solidFill>
                  <a:srgbClr val="000000"/>
                </a:solidFill>
                <a:effectLst/>
                <a:latin typeface="Geneva"/>
              </a:rPr>
              <a:t>Unsplash</a:t>
            </a:r>
            <a:r>
              <a:rPr lang="en-US" sz="1100" b="0" i="0" dirty="0">
                <a:solidFill>
                  <a:srgbClr val="000000"/>
                </a:solidFill>
                <a:effectLst/>
                <a:latin typeface="Geneva"/>
              </a:rPr>
              <a:t> license].</a:t>
            </a:r>
            <a:endParaRPr lang="en-US" sz="1100" b="0" i="0">
              <a:solidFill>
                <a:srgbClr val="000000"/>
              </a:solidFill>
              <a:effectLst/>
              <a:latin typeface="Geneva"/>
            </a:endParaRPr>
          </a:p>
          <a:p>
            <a:pPr>
              <a:spcAft>
                <a:spcPts val="600"/>
              </a:spcAft>
            </a:pPr>
            <a:br>
              <a:rPr lang="en-US" b="0" i="0" dirty="0">
                <a:solidFill>
                  <a:srgbClr val="000000"/>
                </a:solidFill>
                <a:effectLst/>
                <a:latin typeface="Geneva"/>
              </a:rPr>
            </a:br>
            <a:endParaRPr lang="en-CA"/>
          </a:p>
        </p:txBody>
      </p:sp>
    </p:spTree>
    <p:extLst>
      <p:ext uri="{BB962C8B-B14F-4D97-AF65-F5344CB8AC3E}">
        <p14:creationId xmlns:p14="http://schemas.microsoft.com/office/powerpoint/2010/main" val="410668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6F07-B206-4351-9574-A209F41BF8E5}"/>
              </a:ext>
            </a:extLst>
          </p:cNvPr>
          <p:cNvSpPr>
            <a:spLocks noGrp="1"/>
          </p:cNvSpPr>
          <p:nvPr>
            <p:ph type="title"/>
          </p:nvPr>
        </p:nvSpPr>
        <p:spPr/>
        <p:txBody>
          <a:bodyPr/>
          <a:lstStyle/>
          <a:p>
            <a:r>
              <a:rPr lang="en-US" dirty="0"/>
              <a:t>Information Disorder</a:t>
            </a:r>
            <a:endParaRPr lang="en-CA" dirty="0"/>
          </a:p>
        </p:txBody>
      </p:sp>
      <p:pic>
        <p:nvPicPr>
          <p:cNvPr id="1026" name="Picture 2" descr="Venn diagram. misinformation, disinformation, malinformation.">
            <a:extLst>
              <a:ext uri="{FF2B5EF4-FFF2-40B4-BE49-F238E27FC236}">
                <a16:creationId xmlns:a16="http://schemas.microsoft.com/office/drawing/2014/main" id="{3993F835-7B6E-4182-8776-507050CB6A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57120" y="1690688"/>
            <a:ext cx="6942440" cy="44248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48B7DB6-F445-40D1-9427-704C6BE035C0}"/>
              </a:ext>
            </a:extLst>
          </p:cNvPr>
          <p:cNvSpPr/>
          <p:nvPr/>
        </p:nvSpPr>
        <p:spPr>
          <a:xfrm>
            <a:off x="4927600" y="2854960"/>
            <a:ext cx="1778000" cy="18084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2097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6D3F1C0-07D3-BE52-274F-E1A52618FD45}"/>
              </a:ext>
            </a:extLst>
          </p:cNvPr>
          <p:cNvSpPr>
            <a:spLocks noGrp="1"/>
          </p:cNvSpPr>
          <p:nvPr>
            <p:ph idx="1"/>
          </p:nvPr>
        </p:nvSpPr>
        <p:spPr>
          <a:xfrm>
            <a:off x="4447308" y="591344"/>
            <a:ext cx="6906491" cy="5585619"/>
          </a:xfrm>
        </p:spPr>
        <p:txBody>
          <a:bodyPr anchor="ctr">
            <a:normAutofit/>
          </a:bodyPr>
          <a:lstStyle/>
          <a:p>
            <a:pPr marL="0" indent="0">
              <a:buNone/>
            </a:pPr>
            <a:r>
              <a:rPr lang="en-US" sz="3600" b="1" dirty="0"/>
              <a:t>Many are disengaging with news and information as a result. </a:t>
            </a:r>
            <a:endParaRPr lang="en-CA" sz="3600" b="1" dirty="0"/>
          </a:p>
        </p:txBody>
      </p:sp>
    </p:spTree>
    <p:extLst>
      <p:ext uri="{BB962C8B-B14F-4D97-AF65-F5344CB8AC3E}">
        <p14:creationId xmlns:p14="http://schemas.microsoft.com/office/powerpoint/2010/main" val="127194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C42EB-B017-42F8-945E-FC5F9462C0EC}"/>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Disinformation</a:t>
            </a:r>
            <a:endParaRPr lang="en-CA"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7E2AB77-9B52-4AEB-AB40-41157E8D94E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a:latin typeface="Geneva"/>
                <a:cs typeface="Arial"/>
              </a:rPr>
              <a:t>I</a:t>
            </a:r>
            <a:r>
              <a:rPr lang="en-US" b="0" i="0">
                <a:effectLst/>
                <a:latin typeface="Geneva"/>
                <a:cs typeface="Arial"/>
              </a:rPr>
              <a:t>nformation that is false, the person who is disseminating (spreading) it knows it is false. It is a deliberate (done on purpose</a:t>
            </a:r>
            <a:r>
              <a:rPr lang="en-US">
                <a:latin typeface="Geneva"/>
                <a:cs typeface="Arial"/>
              </a:rPr>
              <a:t>)</a:t>
            </a:r>
            <a:r>
              <a:rPr lang="en-US" b="0" i="0">
                <a:effectLst/>
                <a:latin typeface="Geneva"/>
                <a:cs typeface="Arial"/>
              </a:rPr>
              <a:t> lie, and involves people being actively disinformed by malicious (bad) people.</a:t>
            </a:r>
          </a:p>
          <a:p>
            <a:pPr lvl="1"/>
            <a:r>
              <a:rPr lang="en-US" dirty="0">
                <a:latin typeface="Geneva"/>
              </a:rPr>
              <a:t>Fake news is a form of disinformation</a:t>
            </a:r>
          </a:p>
          <a:p>
            <a:pPr marL="0" indent="0">
              <a:buNone/>
            </a:pPr>
            <a:endParaRPr lang="en-CA"/>
          </a:p>
        </p:txBody>
      </p:sp>
    </p:spTree>
    <p:extLst>
      <p:ext uri="{BB962C8B-B14F-4D97-AF65-F5344CB8AC3E}">
        <p14:creationId xmlns:p14="http://schemas.microsoft.com/office/powerpoint/2010/main" val="302280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F4C318-E2F1-4163-B1ED-BDE023B9338D}"/>
              </a:ext>
            </a:extLst>
          </p:cNvPr>
          <p:cNvPicPr>
            <a:picLocks noChangeAspect="1"/>
          </p:cNvPicPr>
          <p:nvPr/>
        </p:nvPicPr>
        <p:blipFill rotWithShape="1">
          <a:blip r:embed="rId3"/>
          <a:srcRect t="14337"/>
          <a:stretch/>
        </p:blipFill>
        <p:spPr>
          <a:xfrm>
            <a:off x="992312" y="708998"/>
            <a:ext cx="10628376" cy="5440003"/>
          </a:xfrm>
          <a:prstGeom prst="rect">
            <a:avLst/>
          </a:prstGeom>
        </p:spPr>
      </p:pic>
      <p:sp>
        <p:nvSpPr>
          <p:cNvPr id="2" name="TextBox 1">
            <a:extLst>
              <a:ext uri="{FF2B5EF4-FFF2-40B4-BE49-F238E27FC236}">
                <a16:creationId xmlns:a16="http://schemas.microsoft.com/office/drawing/2014/main" id="{93A6A475-9B0B-4F60-BBFC-E8C89DDC2BE1}"/>
              </a:ext>
            </a:extLst>
          </p:cNvPr>
          <p:cNvSpPr txBox="1"/>
          <p:nvPr/>
        </p:nvSpPr>
        <p:spPr>
          <a:xfrm>
            <a:off x="7675412" y="2866490"/>
            <a:ext cx="3945276" cy="1754326"/>
          </a:xfrm>
          <a:prstGeom prst="rect">
            <a:avLst/>
          </a:prstGeom>
          <a:noFill/>
        </p:spPr>
        <p:txBody>
          <a:bodyPr wrap="square" rtlCol="0">
            <a:spAutoFit/>
          </a:bodyPr>
          <a:lstStyle/>
          <a:p>
            <a:r>
              <a:rPr lang="en-US" dirty="0"/>
              <a:t>January 22, 2017</a:t>
            </a:r>
          </a:p>
          <a:p>
            <a:endParaRPr lang="en-US" dirty="0"/>
          </a:p>
          <a:p>
            <a:r>
              <a:rPr lang="en-US" dirty="0"/>
              <a:t>Trump calls the National Park Service, requesting that they edit the photos to make the crowd appear denser.</a:t>
            </a:r>
          </a:p>
          <a:p>
            <a:endParaRPr lang="en-US" dirty="0"/>
          </a:p>
        </p:txBody>
      </p:sp>
      <p:sp>
        <p:nvSpPr>
          <p:cNvPr id="3" name="Rectangle 2">
            <a:extLst>
              <a:ext uri="{FF2B5EF4-FFF2-40B4-BE49-F238E27FC236}">
                <a16:creationId xmlns:a16="http://schemas.microsoft.com/office/drawing/2014/main" id="{770CE656-C165-408C-A074-E37024EB5A85}"/>
              </a:ext>
            </a:extLst>
          </p:cNvPr>
          <p:cNvSpPr/>
          <p:nvPr/>
        </p:nvSpPr>
        <p:spPr>
          <a:xfrm>
            <a:off x="1345912" y="4253499"/>
            <a:ext cx="2948685" cy="17568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5FC08FC5-4876-4F45-B3B9-44E09FE2B85E}"/>
              </a:ext>
            </a:extLst>
          </p:cNvPr>
          <p:cNvSpPr txBox="1"/>
          <p:nvPr/>
        </p:nvSpPr>
        <p:spPr>
          <a:xfrm rot="20276074">
            <a:off x="1910991" y="4806998"/>
            <a:ext cx="2003461" cy="461665"/>
          </a:xfrm>
          <a:prstGeom prst="rect">
            <a:avLst/>
          </a:prstGeom>
          <a:noFill/>
        </p:spPr>
        <p:txBody>
          <a:bodyPr wrap="square" rtlCol="0">
            <a:spAutoFit/>
          </a:bodyPr>
          <a:lstStyle/>
          <a:p>
            <a:r>
              <a:rPr lang="en-US" sz="2400" dirty="0">
                <a:solidFill>
                  <a:schemeClr val="bg1"/>
                </a:solidFill>
              </a:rPr>
              <a:t>---crop here---</a:t>
            </a:r>
            <a:endParaRPr lang="en-CA" sz="2400" dirty="0">
              <a:solidFill>
                <a:schemeClr val="bg1"/>
              </a:solidFill>
            </a:endParaRPr>
          </a:p>
        </p:txBody>
      </p:sp>
    </p:spTree>
    <p:extLst>
      <p:ext uri="{BB962C8B-B14F-4D97-AF65-F5344CB8AC3E}">
        <p14:creationId xmlns:p14="http://schemas.microsoft.com/office/powerpoint/2010/main" val="393967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1E13D4-3BC4-4E4E-BA52-C90AABB93412}"/>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r>
              <a:rPr lang="en-US" sz="2200" dirty="0"/>
              <a:t>At a press conference Sean Spicer falsely states “This was the largest audience to ever witness an inauguration – period.” </a:t>
            </a:r>
          </a:p>
        </p:txBody>
      </p:sp>
      <p:sp>
        <p:nvSpPr>
          <p:cNvPr id="12" name="TextBox 11">
            <a:extLst>
              <a:ext uri="{FF2B5EF4-FFF2-40B4-BE49-F238E27FC236}">
                <a16:creationId xmlns:a16="http://schemas.microsoft.com/office/drawing/2014/main" id="{AFFE7016-A8A6-4940-98B7-36B03CFCAAC1}"/>
              </a:ext>
            </a:extLst>
          </p:cNvPr>
          <p:cNvSpPr txBox="1"/>
          <p:nvPr/>
        </p:nvSpPr>
        <p:spPr>
          <a:xfrm>
            <a:off x="643278" y="1954762"/>
            <a:ext cx="6097712" cy="424732"/>
          </a:xfrm>
          <a:prstGeom prst="rect">
            <a:avLst/>
          </a:prstGeom>
          <a:noFill/>
        </p:spPr>
        <p:txBody>
          <a:bodyPr wrap="square">
            <a:spAutoFit/>
          </a:bodyPr>
          <a:lstStyle/>
          <a:p>
            <a:pPr>
              <a:lnSpc>
                <a:spcPct val="90000"/>
              </a:lnSpc>
              <a:spcAft>
                <a:spcPts val="600"/>
              </a:spcAft>
            </a:pPr>
            <a:r>
              <a:rPr lang="en-US" sz="2400" dirty="0"/>
              <a:t>January 22, 2017</a:t>
            </a:r>
          </a:p>
        </p:txBody>
      </p:sp>
      <p:sp>
        <p:nvSpPr>
          <p:cNvPr id="7" name="TextBox 6">
            <a:extLst>
              <a:ext uri="{FF2B5EF4-FFF2-40B4-BE49-F238E27FC236}">
                <a16:creationId xmlns:a16="http://schemas.microsoft.com/office/drawing/2014/main" id="{2853F8DB-8DA7-4141-B940-8DFA06AD306A}"/>
              </a:ext>
            </a:extLst>
          </p:cNvPr>
          <p:cNvSpPr txBox="1"/>
          <p:nvPr/>
        </p:nvSpPr>
        <p:spPr>
          <a:xfrm>
            <a:off x="4291584" y="6114921"/>
            <a:ext cx="9729216" cy="523220"/>
          </a:xfrm>
          <a:prstGeom prst="rect">
            <a:avLst/>
          </a:prstGeom>
          <a:noFill/>
        </p:spPr>
        <p:txBody>
          <a:bodyPr wrap="square" rtlCol="0">
            <a:spAutoFit/>
          </a:bodyPr>
          <a:lstStyle/>
          <a:p>
            <a:r>
              <a:rPr lang="en-US" sz="1400" dirty="0"/>
              <a:t>Swaine, J. (2018). Trump Inauguration crowd photos were edited after he intervened. </a:t>
            </a:r>
            <a:r>
              <a:rPr lang="en-US" sz="1400" i="1" dirty="0"/>
              <a:t>The Guardian</a:t>
            </a:r>
            <a:r>
              <a:rPr lang="en-US" sz="1400" dirty="0"/>
              <a:t>. </a:t>
            </a:r>
            <a:r>
              <a:rPr lang="en-US" sz="1400" dirty="0">
                <a:hlinkClick r:id="rId3"/>
              </a:rPr>
              <a:t>https://www.theguardian.com/world/2018/sep/06/donald-trump-inauguration-crowd-size-photos-edited</a:t>
            </a:r>
            <a:r>
              <a:rPr lang="en-US" sz="1400" dirty="0"/>
              <a:t>  </a:t>
            </a:r>
            <a:endParaRPr lang="en-CA" sz="1400" dirty="0"/>
          </a:p>
        </p:txBody>
      </p:sp>
      <p:pic>
        <p:nvPicPr>
          <p:cNvPr id="16" name="Picture 15">
            <a:extLst>
              <a:ext uri="{FF2B5EF4-FFF2-40B4-BE49-F238E27FC236}">
                <a16:creationId xmlns:a16="http://schemas.microsoft.com/office/drawing/2014/main" id="{F1882BFD-AFD9-4734-AFAB-310ECCC38EF2}"/>
              </a:ext>
            </a:extLst>
          </p:cNvPr>
          <p:cNvPicPr>
            <a:picLocks noChangeAspect="1"/>
          </p:cNvPicPr>
          <p:nvPr/>
        </p:nvPicPr>
        <p:blipFill>
          <a:blip r:embed="rId4"/>
          <a:stretch>
            <a:fillRect/>
          </a:stretch>
        </p:blipFill>
        <p:spPr>
          <a:xfrm>
            <a:off x="4732705" y="1282446"/>
            <a:ext cx="5858222" cy="3306732"/>
          </a:xfrm>
          <a:prstGeom prst="rect">
            <a:avLst/>
          </a:prstGeom>
        </p:spPr>
      </p:pic>
      <p:pic>
        <p:nvPicPr>
          <p:cNvPr id="3" name="Picture 2">
            <a:extLst>
              <a:ext uri="{FF2B5EF4-FFF2-40B4-BE49-F238E27FC236}">
                <a16:creationId xmlns:a16="http://schemas.microsoft.com/office/drawing/2014/main" id="{5BF2C47B-5335-4AFF-8A06-0D8FF17407B0}"/>
              </a:ext>
            </a:extLst>
          </p:cNvPr>
          <p:cNvPicPr>
            <a:picLocks noChangeAspect="1"/>
          </p:cNvPicPr>
          <p:nvPr/>
        </p:nvPicPr>
        <p:blipFill>
          <a:blip r:embed="rId5"/>
          <a:stretch>
            <a:fillRect/>
          </a:stretch>
        </p:blipFill>
        <p:spPr>
          <a:xfrm>
            <a:off x="4203530" y="1232568"/>
            <a:ext cx="6903720" cy="3900601"/>
          </a:xfrm>
          <a:prstGeom prst="rect">
            <a:avLst/>
          </a:prstGeom>
        </p:spPr>
      </p:pic>
    </p:spTree>
    <p:extLst>
      <p:ext uri="{BB962C8B-B14F-4D97-AF65-F5344CB8AC3E}">
        <p14:creationId xmlns:p14="http://schemas.microsoft.com/office/powerpoint/2010/main" val="421767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1E13D4-3BC4-4E4E-BA52-C90AABB93412}"/>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r>
              <a:rPr lang="en-US" sz="2200" dirty="0"/>
              <a:t>The administration begins to circulate this edited photo to prove this point. </a:t>
            </a:r>
          </a:p>
        </p:txBody>
      </p:sp>
      <p:sp>
        <p:nvSpPr>
          <p:cNvPr id="12" name="TextBox 11">
            <a:extLst>
              <a:ext uri="{FF2B5EF4-FFF2-40B4-BE49-F238E27FC236}">
                <a16:creationId xmlns:a16="http://schemas.microsoft.com/office/drawing/2014/main" id="{AFFE7016-A8A6-4940-98B7-36B03CFCAAC1}"/>
              </a:ext>
            </a:extLst>
          </p:cNvPr>
          <p:cNvSpPr txBox="1"/>
          <p:nvPr/>
        </p:nvSpPr>
        <p:spPr>
          <a:xfrm>
            <a:off x="643278" y="1954762"/>
            <a:ext cx="6097712" cy="424732"/>
          </a:xfrm>
          <a:prstGeom prst="rect">
            <a:avLst/>
          </a:prstGeom>
          <a:noFill/>
        </p:spPr>
        <p:txBody>
          <a:bodyPr wrap="square">
            <a:spAutoFit/>
          </a:bodyPr>
          <a:lstStyle/>
          <a:p>
            <a:pPr>
              <a:lnSpc>
                <a:spcPct val="90000"/>
              </a:lnSpc>
              <a:spcAft>
                <a:spcPts val="600"/>
              </a:spcAft>
            </a:pPr>
            <a:r>
              <a:rPr lang="en-US" sz="2400" dirty="0"/>
              <a:t>January 22, 2017</a:t>
            </a:r>
          </a:p>
        </p:txBody>
      </p:sp>
      <p:sp>
        <p:nvSpPr>
          <p:cNvPr id="7" name="TextBox 6">
            <a:extLst>
              <a:ext uri="{FF2B5EF4-FFF2-40B4-BE49-F238E27FC236}">
                <a16:creationId xmlns:a16="http://schemas.microsoft.com/office/drawing/2014/main" id="{2853F8DB-8DA7-4141-B940-8DFA06AD306A}"/>
              </a:ext>
            </a:extLst>
          </p:cNvPr>
          <p:cNvSpPr txBox="1"/>
          <p:nvPr/>
        </p:nvSpPr>
        <p:spPr>
          <a:xfrm>
            <a:off x="4291584" y="6114921"/>
            <a:ext cx="9729216" cy="523220"/>
          </a:xfrm>
          <a:prstGeom prst="rect">
            <a:avLst/>
          </a:prstGeom>
          <a:noFill/>
        </p:spPr>
        <p:txBody>
          <a:bodyPr wrap="square" rtlCol="0">
            <a:spAutoFit/>
          </a:bodyPr>
          <a:lstStyle/>
          <a:p>
            <a:r>
              <a:rPr lang="en-US" sz="1400" dirty="0"/>
              <a:t>Swaine, J. (2018). Trump Inauguration crowd photos were edited after he intervened. </a:t>
            </a:r>
            <a:r>
              <a:rPr lang="en-US" sz="1400" i="1" dirty="0"/>
              <a:t>The Guardian</a:t>
            </a:r>
            <a:r>
              <a:rPr lang="en-US" sz="1400" dirty="0"/>
              <a:t>. </a:t>
            </a:r>
            <a:r>
              <a:rPr lang="en-US" sz="1400" dirty="0">
                <a:hlinkClick r:id="rId3"/>
              </a:rPr>
              <a:t>https://www.theguardian.com/world/2018/sep/06/donald-trump-inauguration-crowd-size-photos-edited</a:t>
            </a:r>
            <a:r>
              <a:rPr lang="en-US" sz="1400" dirty="0"/>
              <a:t>  </a:t>
            </a:r>
            <a:endParaRPr lang="en-CA" sz="1400" dirty="0"/>
          </a:p>
        </p:txBody>
      </p:sp>
      <p:pic>
        <p:nvPicPr>
          <p:cNvPr id="16" name="Picture 15">
            <a:extLst>
              <a:ext uri="{FF2B5EF4-FFF2-40B4-BE49-F238E27FC236}">
                <a16:creationId xmlns:a16="http://schemas.microsoft.com/office/drawing/2014/main" id="{F1882BFD-AFD9-4734-AFAB-310ECCC38EF2}"/>
              </a:ext>
            </a:extLst>
          </p:cNvPr>
          <p:cNvPicPr>
            <a:picLocks noChangeAspect="1"/>
          </p:cNvPicPr>
          <p:nvPr/>
        </p:nvPicPr>
        <p:blipFill>
          <a:blip r:embed="rId4"/>
          <a:stretch>
            <a:fillRect/>
          </a:stretch>
        </p:blipFill>
        <p:spPr>
          <a:xfrm>
            <a:off x="4732705" y="1282446"/>
            <a:ext cx="5858222" cy="3306732"/>
          </a:xfrm>
          <a:prstGeom prst="rect">
            <a:avLst/>
          </a:prstGeom>
        </p:spPr>
      </p:pic>
    </p:spTree>
    <p:extLst>
      <p:ext uri="{BB962C8B-B14F-4D97-AF65-F5344CB8AC3E}">
        <p14:creationId xmlns:p14="http://schemas.microsoft.com/office/powerpoint/2010/main" val="3150287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E03EF7D-8A59-4C66-B3C2-8010C88E7F21}"/>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Review </a:t>
            </a:r>
            <a:endParaRPr lang="en-CA" dirty="0">
              <a:solidFill>
                <a:srgbClr val="FFFFFF"/>
              </a:solidFill>
            </a:endParaRP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2CCC5999-5699-4495-AE69-ADBC9C17463D}"/>
              </a:ext>
            </a:extLst>
          </p:cNvPr>
          <p:cNvSpPr>
            <a:spLocks noGrp="1"/>
          </p:cNvSpPr>
          <p:nvPr>
            <p:ph idx="1"/>
          </p:nvPr>
        </p:nvSpPr>
        <p:spPr>
          <a:xfrm>
            <a:off x="4447308" y="591344"/>
            <a:ext cx="6906491" cy="5585619"/>
          </a:xfrm>
        </p:spPr>
        <p:txBody>
          <a:bodyPr anchor="ctr">
            <a:normAutofit/>
          </a:bodyPr>
          <a:lstStyle/>
          <a:p>
            <a:r>
              <a:rPr lang="en-US" dirty="0"/>
              <a:t>People are experiencing information overload. </a:t>
            </a:r>
          </a:p>
          <a:p>
            <a:r>
              <a:rPr lang="en-US" dirty="0"/>
              <a:t>People are becoming overwhelmed and disengaged.  </a:t>
            </a:r>
          </a:p>
          <a:p>
            <a:r>
              <a:rPr lang="en-US" dirty="0"/>
              <a:t>Disinformation campaigns serve various financial and political purposes with countless perpetrators. </a:t>
            </a:r>
          </a:p>
          <a:p>
            <a:r>
              <a:rPr lang="en-US" dirty="0"/>
              <a:t>Many don’t recognize disinformation. </a:t>
            </a:r>
          </a:p>
        </p:txBody>
      </p:sp>
    </p:spTree>
    <p:extLst>
      <p:ext uri="{BB962C8B-B14F-4D97-AF65-F5344CB8AC3E}">
        <p14:creationId xmlns:p14="http://schemas.microsoft.com/office/powerpoint/2010/main" val="25128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range grass at dusk">
            <a:extLst>
              <a:ext uri="{FF2B5EF4-FFF2-40B4-BE49-F238E27FC236}">
                <a16:creationId xmlns:a16="http://schemas.microsoft.com/office/drawing/2014/main" id="{7173FAD8-C43A-4E31-97F1-77518F86F2D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233" r="1" b="1"/>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3117781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70BDED07-5D9C-4E38-8262-2F0FBCAF8A7F}"/>
              </a:ext>
            </a:extLst>
          </p:cNvPr>
          <p:cNvSpPr>
            <a:spLocks noGrp="1"/>
          </p:cNvSpPr>
          <p:nvPr>
            <p:ph type="ctrTitle"/>
          </p:nvPr>
        </p:nvSpPr>
        <p:spPr>
          <a:xfrm>
            <a:off x="1524000" y="929452"/>
            <a:ext cx="9144000" cy="2526738"/>
          </a:xfrm>
        </p:spPr>
        <p:txBody>
          <a:bodyPr>
            <a:normAutofit/>
          </a:bodyPr>
          <a:lstStyle/>
          <a:p>
            <a:r>
              <a:rPr lang="en-US" sz="6600" dirty="0">
                <a:solidFill>
                  <a:srgbClr val="FFFFFF"/>
                </a:solidFill>
              </a:rPr>
              <a:t>The Library</a:t>
            </a:r>
            <a:endParaRPr lang="en-CA" sz="6600" dirty="0">
              <a:solidFill>
                <a:srgbClr val="FFFFFF"/>
              </a:solidFill>
            </a:endParaRPr>
          </a:p>
        </p:txBody>
      </p:sp>
      <p:sp>
        <p:nvSpPr>
          <p:cNvPr id="32"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A543691-277D-9DF9-B51A-0A97189A1411}"/>
              </a:ext>
            </a:extLst>
          </p:cNvPr>
          <p:cNvSpPr txBox="1"/>
          <p:nvPr/>
        </p:nvSpPr>
        <p:spPr>
          <a:xfrm>
            <a:off x="4708186" y="3777464"/>
            <a:ext cx="3229583" cy="584775"/>
          </a:xfrm>
          <a:prstGeom prst="rect">
            <a:avLst/>
          </a:prstGeom>
          <a:noFill/>
        </p:spPr>
        <p:txBody>
          <a:bodyPr wrap="square" rtlCol="0">
            <a:spAutoFit/>
          </a:bodyPr>
          <a:lstStyle/>
          <a:p>
            <a:r>
              <a:rPr lang="en-CA" sz="3200" dirty="0">
                <a:solidFill>
                  <a:schemeClr val="bg1"/>
                </a:solidFill>
              </a:rPr>
              <a:t>What is our role?</a:t>
            </a:r>
          </a:p>
        </p:txBody>
      </p:sp>
    </p:spTree>
    <p:extLst>
      <p:ext uri="{BB962C8B-B14F-4D97-AF65-F5344CB8AC3E}">
        <p14:creationId xmlns:p14="http://schemas.microsoft.com/office/powerpoint/2010/main" val="911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611DF6-EB61-4857-B7E4-E773681A812C}"/>
              </a:ext>
            </a:extLst>
          </p:cNvPr>
          <p:cNvSpPr>
            <a:spLocks noGrp="1"/>
          </p:cNvSpPr>
          <p:nvPr>
            <p:ph idx="1"/>
          </p:nvPr>
        </p:nvSpPr>
        <p:spPr>
          <a:xfrm>
            <a:off x="4447308" y="591344"/>
            <a:ext cx="6906491" cy="5585619"/>
          </a:xfrm>
        </p:spPr>
        <p:txBody>
          <a:bodyPr anchor="ctr">
            <a:normAutofit/>
          </a:bodyPr>
          <a:lstStyle/>
          <a:p>
            <a:pPr marL="0" indent="0">
              <a:buNone/>
            </a:pPr>
            <a:r>
              <a:rPr lang="en-US">
                <a:latin typeface="Abadi" panose="020B0604020104020204" pitchFamily="34" charset="0"/>
                <a:cs typeface="Aharoni" panose="02010803020104030203" pitchFamily="2" charset="-79"/>
              </a:rPr>
              <a:t>“Information professionals and librarians have positioned themselves at the front lines of the information war.” </a:t>
            </a:r>
          </a:p>
        </p:txBody>
      </p:sp>
      <p:sp>
        <p:nvSpPr>
          <p:cNvPr id="9" name="TextBox 8">
            <a:extLst>
              <a:ext uri="{FF2B5EF4-FFF2-40B4-BE49-F238E27FC236}">
                <a16:creationId xmlns:a16="http://schemas.microsoft.com/office/drawing/2014/main" id="{EFEA5790-EE29-428C-8A47-C27C533408E1}"/>
              </a:ext>
            </a:extLst>
          </p:cNvPr>
          <p:cNvSpPr txBox="1"/>
          <p:nvPr/>
        </p:nvSpPr>
        <p:spPr>
          <a:xfrm>
            <a:off x="7129959" y="4497195"/>
            <a:ext cx="6097772" cy="369332"/>
          </a:xfrm>
          <a:prstGeom prst="rect">
            <a:avLst/>
          </a:prstGeom>
          <a:noFill/>
        </p:spPr>
        <p:txBody>
          <a:bodyPr wrap="square">
            <a:spAutoFit/>
          </a:bodyPr>
          <a:lstStyle/>
          <a:p>
            <a:pPr marL="457200" lvl="1" indent="0">
              <a:buNone/>
            </a:pPr>
            <a:r>
              <a:rPr lang="en-US">
                <a:latin typeface="Abadi" panose="020B0604020104020204" pitchFamily="34" charset="0"/>
                <a:cs typeface="Aharoni" panose="02010803020104030203" pitchFamily="2" charset="-79"/>
              </a:rPr>
              <a:t>(De </a:t>
            </a:r>
            <a:r>
              <a:rPr lang="en-US" err="1">
                <a:latin typeface="Abadi" panose="020B0604020104020204" pitchFamily="34" charset="0"/>
                <a:cs typeface="Aharoni" panose="02010803020104030203" pitchFamily="2" charset="-79"/>
              </a:rPr>
              <a:t>Paor</a:t>
            </a:r>
            <a:r>
              <a:rPr lang="en-US">
                <a:latin typeface="Abadi" panose="020B0604020104020204" pitchFamily="34" charset="0"/>
                <a:cs typeface="Aharoni" panose="02010803020104030203" pitchFamily="2" charset="-79"/>
              </a:rPr>
              <a:t> &amp; </a:t>
            </a:r>
            <a:r>
              <a:rPr lang="en-US" err="1">
                <a:latin typeface="Abadi" panose="020B0604020104020204" pitchFamily="34" charset="0"/>
                <a:cs typeface="Aharoni" panose="02010803020104030203" pitchFamily="2" charset="-79"/>
              </a:rPr>
              <a:t>Heravi</a:t>
            </a:r>
            <a:r>
              <a:rPr lang="en-US">
                <a:latin typeface="Abadi" panose="020B0604020104020204" pitchFamily="34" charset="0"/>
                <a:cs typeface="Aharoni" panose="02010803020104030203" pitchFamily="2" charset="-79"/>
              </a:rPr>
              <a:t>, 2020, p. 5)</a:t>
            </a:r>
            <a:endParaRPr lang="en-CA">
              <a:latin typeface="Abadi" panose="020B0604020104020204" pitchFamily="34" charset="0"/>
              <a:cs typeface="Aharoni" panose="02010803020104030203" pitchFamily="2" charset="-79"/>
            </a:endParaRPr>
          </a:p>
        </p:txBody>
      </p:sp>
    </p:spTree>
    <p:extLst>
      <p:ext uri="{BB962C8B-B14F-4D97-AF65-F5344CB8AC3E}">
        <p14:creationId xmlns:p14="http://schemas.microsoft.com/office/powerpoint/2010/main" val="182781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68AD-2E11-4C07-8ADD-A447AE9A7BDD}"/>
              </a:ext>
            </a:extLst>
          </p:cNvPr>
          <p:cNvSpPr>
            <a:spLocks noGrp="1"/>
          </p:cNvSpPr>
          <p:nvPr>
            <p:ph type="title"/>
          </p:nvPr>
        </p:nvSpPr>
        <p:spPr>
          <a:xfrm>
            <a:off x="641820" y="568210"/>
            <a:ext cx="4692178" cy="1155434"/>
          </a:xfrm>
        </p:spPr>
        <p:txBody>
          <a:bodyPr anchor="b">
            <a:normAutofit fontScale="90000"/>
          </a:bodyPr>
          <a:lstStyle/>
          <a:p>
            <a:pPr>
              <a:lnSpc>
                <a:spcPct val="90000"/>
              </a:lnSpc>
            </a:pPr>
            <a:r>
              <a:rPr lang="en-US" sz="8000">
                <a:latin typeface="Aldhabi" panose="01000000000000000000" pitchFamily="2" charset="-78"/>
                <a:cs typeface="Aldhabi" panose="01000000000000000000" pitchFamily="2" charset="-78"/>
              </a:rPr>
              <a:t>The library’s role</a:t>
            </a:r>
            <a:endParaRPr lang="en-CA" sz="8000">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BE8EE7C3-01F2-4A96-B32D-1CF42F8913A4}"/>
              </a:ext>
            </a:extLst>
          </p:cNvPr>
          <p:cNvSpPr>
            <a:spLocks noGrp="1"/>
          </p:cNvSpPr>
          <p:nvPr>
            <p:ph idx="1"/>
          </p:nvPr>
        </p:nvSpPr>
        <p:spPr>
          <a:xfrm>
            <a:off x="641820" y="1723644"/>
            <a:ext cx="10733750" cy="3410712"/>
          </a:xfrm>
        </p:spPr>
        <p:txBody>
          <a:bodyPr anchor="t">
            <a:normAutofit/>
          </a:bodyPr>
          <a:lstStyle/>
          <a:p>
            <a:pPr>
              <a:lnSpc>
                <a:spcPct val="100000"/>
              </a:lnSpc>
            </a:pPr>
            <a:r>
              <a:rPr lang="en-US" sz="2400">
                <a:latin typeface="Abadi" panose="020B0604020104020204" pitchFamily="34" charset="0"/>
                <a:cs typeface="Aldhabi" panose="01000000000000000000" pitchFamily="2" charset="-78"/>
              </a:rPr>
              <a:t>LIT professionals have long been considered traditional gatekeepers and fact-checkers of information.</a:t>
            </a:r>
          </a:p>
          <a:p>
            <a:pPr>
              <a:lnSpc>
                <a:spcPct val="100000"/>
              </a:lnSpc>
            </a:pPr>
            <a:r>
              <a:rPr lang="en-US" sz="2400">
                <a:latin typeface="Abadi" panose="020B0604020104020204" pitchFamily="34" charset="0"/>
                <a:cs typeface="Aldhabi" panose="01000000000000000000" pitchFamily="2" charset="-78"/>
              </a:rPr>
              <a:t>Today they are shifting from fact checkers to educators. </a:t>
            </a:r>
          </a:p>
          <a:p>
            <a:r>
              <a:rPr lang="en-US" sz="2400">
                <a:latin typeface="Abadi" panose="020B0604020104020204" pitchFamily="34" charset="0"/>
              </a:rPr>
              <a:t>Checklists and simple frameworks are no longer enough.</a:t>
            </a:r>
          </a:p>
          <a:p>
            <a:r>
              <a:rPr lang="en-US" sz="2400">
                <a:latin typeface="Abadi" panose="020B0604020104020204" pitchFamily="34" charset="0"/>
              </a:rPr>
              <a:t>The issue cannot be stopped, but we can fight it with widespread literacy. </a:t>
            </a:r>
          </a:p>
          <a:p>
            <a:pPr>
              <a:lnSpc>
                <a:spcPct val="100000"/>
              </a:lnSpc>
            </a:pPr>
            <a:endParaRPr lang="en-CA" sz="2400">
              <a:latin typeface="Abadi" panose="020B0604020104020204" pitchFamily="34" charset="0"/>
              <a:cs typeface="Aldhabi" panose="01000000000000000000" pitchFamily="2" charset="-78"/>
            </a:endParaRPr>
          </a:p>
        </p:txBody>
      </p:sp>
      <p:pic>
        <p:nvPicPr>
          <p:cNvPr id="7" name="Picture 6">
            <a:extLst>
              <a:ext uri="{FF2B5EF4-FFF2-40B4-BE49-F238E27FC236}">
                <a16:creationId xmlns:a16="http://schemas.microsoft.com/office/drawing/2014/main" id="{839F192B-DBF1-429B-B199-4E848DA0126D}"/>
              </a:ext>
            </a:extLst>
          </p:cNvPr>
          <p:cNvPicPr>
            <a:picLocks noChangeAspect="1"/>
          </p:cNvPicPr>
          <p:nvPr/>
        </p:nvPicPr>
        <p:blipFill>
          <a:blip r:embed="rId3"/>
          <a:stretch>
            <a:fillRect/>
          </a:stretch>
        </p:blipFill>
        <p:spPr>
          <a:xfrm>
            <a:off x="8097463" y="4093452"/>
            <a:ext cx="4011184" cy="2668919"/>
          </a:xfrm>
          <a:prstGeom prst="rect">
            <a:avLst/>
          </a:prstGeom>
        </p:spPr>
      </p:pic>
      <p:sp>
        <p:nvSpPr>
          <p:cNvPr id="8" name="TextBox 7">
            <a:extLst>
              <a:ext uri="{FF2B5EF4-FFF2-40B4-BE49-F238E27FC236}">
                <a16:creationId xmlns:a16="http://schemas.microsoft.com/office/drawing/2014/main" id="{3F9EE0F2-674E-4358-83E0-2A7934404D73}"/>
              </a:ext>
            </a:extLst>
          </p:cNvPr>
          <p:cNvSpPr txBox="1"/>
          <p:nvPr/>
        </p:nvSpPr>
        <p:spPr>
          <a:xfrm>
            <a:off x="-217715" y="6253432"/>
            <a:ext cx="6096000" cy="369332"/>
          </a:xfrm>
          <a:prstGeom prst="rect">
            <a:avLst/>
          </a:prstGeom>
          <a:noFill/>
        </p:spPr>
        <p:txBody>
          <a:bodyPr wrap="square">
            <a:spAutoFit/>
          </a:bodyPr>
          <a:lstStyle/>
          <a:p>
            <a:pPr marL="457200" lvl="1" indent="0">
              <a:buNone/>
            </a:pPr>
            <a:r>
              <a:rPr lang="en-US">
                <a:latin typeface="Abadi" panose="020B0604020104020204" pitchFamily="34" charset="0"/>
                <a:cs typeface="Aharoni" panose="02010803020104030203" pitchFamily="2" charset="-79"/>
              </a:rPr>
              <a:t>(De </a:t>
            </a:r>
            <a:r>
              <a:rPr lang="en-US" err="1">
                <a:latin typeface="Abadi" panose="020B0604020104020204" pitchFamily="34" charset="0"/>
                <a:cs typeface="Aharoni" panose="02010803020104030203" pitchFamily="2" charset="-79"/>
              </a:rPr>
              <a:t>Paor</a:t>
            </a:r>
            <a:r>
              <a:rPr lang="en-US">
                <a:latin typeface="Abadi" panose="020B0604020104020204" pitchFamily="34" charset="0"/>
                <a:cs typeface="Aharoni" panose="02010803020104030203" pitchFamily="2" charset="-79"/>
              </a:rPr>
              <a:t> &amp; </a:t>
            </a:r>
            <a:r>
              <a:rPr lang="en-US" err="1">
                <a:latin typeface="Abadi" panose="020B0604020104020204" pitchFamily="34" charset="0"/>
                <a:cs typeface="Aharoni" panose="02010803020104030203" pitchFamily="2" charset="-79"/>
              </a:rPr>
              <a:t>Heravi</a:t>
            </a:r>
            <a:r>
              <a:rPr lang="en-US">
                <a:latin typeface="Abadi" panose="020B0604020104020204" pitchFamily="34" charset="0"/>
                <a:cs typeface="Aharoni" panose="02010803020104030203" pitchFamily="2" charset="-79"/>
              </a:rPr>
              <a:t>, 2020)</a:t>
            </a:r>
            <a:endParaRPr lang="en-CA">
              <a:latin typeface="Abadi" panose="020B0604020104020204" pitchFamily="34" charset="0"/>
              <a:cs typeface="Aharoni" panose="02010803020104030203" pitchFamily="2" charset="-79"/>
            </a:endParaRPr>
          </a:p>
        </p:txBody>
      </p:sp>
    </p:spTree>
    <p:extLst>
      <p:ext uri="{BB962C8B-B14F-4D97-AF65-F5344CB8AC3E}">
        <p14:creationId xmlns:p14="http://schemas.microsoft.com/office/powerpoint/2010/main" val="62466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91FB-BA08-4078-9148-75205B589F50}"/>
              </a:ext>
            </a:extLst>
          </p:cNvPr>
          <p:cNvSpPr>
            <a:spLocks noGrp="1"/>
          </p:cNvSpPr>
          <p:nvPr>
            <p:ph type="title"/>
          </p:nvPr>
        </p:nvSpPr>
        <p:spPr/>
        <p:txBody>
          <a:bodyPr>
            <a:normAutofit/>
          </a:bodyPr>
          <a:lstStyle/>
          <a:p>
            <a:r>
              <a:rPr lang="en-US" sz="7200">
                <a:latin typeface="Aldhabi" panose="01000000000000000000" pitchFamily="2" charset="-78"/>
                <a:cs typeface="Aldhabi" panose="01000000000000000000" pitchFamily="2" charset="-78"/>
              </a:rPr>
              <a:t>Information Literacy</a:t>
            </a:r>
            <a:endParaRPr lang="en-CA" sz="7200">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53A4417C-456F-446E-87F5-7C51128F6374}"/>
              </a:ext>
            </a:extLst>
          </p:cNvPr>
          <p:cNvSpPr>
            <a:spLocks noGrp="1"/>
          </p:cNvSpPr>
          <p:nvPr>
            <p:ph idx="1"/>
          </p:nvPr>
        </p:nvSpPr>
        <p:spPr/>
        <p:txBody>
          <a:bodyPr>
            <a:normAutofit/>
          </a:bodyPr>
          <a:lstStyle/>
          <a:p>
            <a:r>
              <a:rPr lang="en-US" dirty="0">
                <a:latin typeface="Abadi" panose="020B0604020104020204" pitchFamily="34" charset="0"/>
              </a:rPr>
              <a:t>Information Literacy:</a:t>
            </a:r>
          </a:p>
          <a:p>
            <a:pPr lvl="1"/>
            <a:r>
              <a:rPr lang="en-US" dirty="0">
                <a:latin typeface="Abadi" panose="020B0604020104020204" pitchFamily="34" charset="0"/>
              </a:rPr>
              <a:t>“…an information literate individual should recognize when information is needed and have the ability to locate, evaluate and use effectively the needed information.”</a:t>
            </a:r>
          </a:p>
          <a:p>
            <a:pPr marL="914400" lvl="2" indent="0">
              <a:buNone/>
            </a:pPr>
            <a:r>
              <a:rPr lang="en-US" dirty="0">
                <a:latin typeface="Abadi" panose="020B0604020104020204" pitchFamily="34" charset="0"/>
              </a:rPr>
              <a:t>								 (ALA, 1989). </a:t>
            </a:r>
          </a:p>
          <a:p>
            <a:r>
              <a:rPr lang="en-US" dirty="0">
                <a:latin typeface="Abadi" panose="020B0604020104020204" pitchFamily="34" charset="0"/>
              </a:rPr>
              <a:t>Further:</a:t>
            </a:r>
          </a:p>
          <a:p>
            <a:pPr lvl="1"/>
            <a:r>
              <a:rPr lang="en-US" dirty="0">
                <a:latin typeface="Abadi" panose="020B0604020104020204" pitchFamily="34" charset="0"/>
              </a:rPr>
              <a:t>“Information literacy is the ability to think critically and make balanced judgements about any information we find and use. It empowers us as citizens to reach and express informed views and to engage fully with society.” </a:t>
            </a:r>
          </a:p>
          <a:p>
            <a:pPr marL="3657600" lvl="8" indent="0">
              <a:buNone/>
            </a:pPr>
            <a:r>
              <a:rPr lang="en-US" dirty="0">
                <a:latin typeface="Abadi" panose="020B0604020104020204" pitchFamily="34" charset="0"/>
              </a:rPr>
              <a:t>					(CILIP, 2018)</a:t>
            </a:r>
            <a:endParaRPr lang="en-CA" dirty="0">
              <a:latin typeface="Abadi" panose="020B0604020104020204" pitchFamily="34" charset="0"/>
            </a:endParaRPr>
          </a:p>
        </p:txBody>
      </p:sp>
      <p:sp>
        <p:nvSpPr>
          <p:cNvPr id="4" name="TextBox 3">
            <a:extLst>
              <a:ext uri="{FF2B5EF4-FFF2-40B4-BE49-F238E27FC236}">
                <a16:creationId xmlns:a16="http://schemas.microsoft.com/office/drawing/2014/main" id="{B29C4EEE-6D9C-44D2-A516-ADDCDD0B7684}"/>
              </a:ext>
            </a:extLst>
          </p:cNvPr>
          <p:cNvSpPr txBox="1"/>
          <p:nvPr/>
        </p:nvSpPr>
        <p:spPr>
          <a:xfrm>
            <a:off x="7645738" y="6181344"/>
            <a:ext cx="6097772" cy="369332"/>
          </a:xfrm>
          <a:prstGeom prst="rect">
            <a:avLst/>
          </a:prstGeom>
          <a:noFill/>
        </p:spPr>
        <p:txBody>
          <a:bodyPr wrap="square">
            <a:spAutoFit/>
          </a:bodyPr>
          <a:lstStyle/>
          <a:p>
            <a:pPr marL="457200" lvl="1" indent="0">
              <a:buNone/>
            </a:pPr>
            <a:r>
              <a:rPr lang="en-US">
                <a:latin typeface="Abadi" panose="020B0604020104020204" pitchFamily="34" charset="0"/>
                <a:cs typeface="Aharoni" panose="02010803020104030203" pitchFamily="2" charset="-79"/>
              </a:rPr>
              <a:t>(De </a:t>
            </a:r>
            <a:r>
              <a:rPr lang="en-US" err="1">
                <a:latin typeface="Abadi" panose="020B0604020104020204" pitchFamily="34" charset="0"/>
                <a:cs typeface="Aharoni" panose="02010803020104030203" pitchFamily="2" charset="-79"/>
              </a:rPr>
              <a:t>Paor</a:t>
            </a:r>
            <a:r>
              <a:rPr lang="en-US">
                <a:latin typeface="Abadi" panose="020B0604020104020204" pitchFamily="34" charset="0"/>
                <a:cs typeface="Aharoni" panose="02010803020104030203" pitchFamily="2" charset="-79"/>
              </a:rPr>
              <a:t> &amp; </a:t>
            </a:r>
            <a:r>
              <a:rPr lang="en-US" err="1">
                <a:latin typeface="Abadi" panose="020B0604020104020204" pitchFamily="34" charset="0"/>
                <a:cs typeface="Aharoni" panose="02010803020104030203" pitchFamily="2" charset="-79"/>
              </a:rPr>
              <a:t>Heravi</a:t>
            </a:r>
            <a:r>
              <a:rPr lang="en-US">
                <a:latin typeface="Abadi" panose="020B0604020104020204" pitchFamily="34" charset="0"/>
                <a:cs typeface="Aharoni" panose="02010803020104030203" pitchFamily="2" charset="-79"/>
              </a:rPr>
              <a:t>, 2020, p. 4)</a:t>
            </a:r>
            <a:endParaRPr lang="en-CA">
              <a:latin typeface="Abadi" panose="020B0604020104020204" pitchFamily="34" charset="0"/>
              <a:cs typeface="Aharoni" panose="02010803020104030203" pitchFamily="2" charset="-79"/>
            </a:endParaRPr>
          </a:p>
        </p:txBody>
      </p:sp>
    </p:spTree>
    <p:extLst>
      <p:ext uri="{BB962C8B-B14F-4D97-AF65-F5344CB8AC3E}">
        <p14:creationId xmlns:p14="http://schemas.microsoft.com/office/powerpoint/2010/main" val="2057875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F0563-ED82-4AE9-9E4D-A348D62AF190}"/>
              </a:ext>
            </a:extLst>
          </p:cNvPr>
          <p:cNvSpPr>
            <a:spLocks noGrp="1"/>
          </p:cNvSpPr>
          <p:nvPr>
            <p:ph type="title"/>
          </p:nvPr>
        </p:nvSpPr>
        <p:spPr/>
        <p:txBody>
          <a:bodyPr>
            <a:normAutofit/>
          </a:bodyPr>
          <a:lstStyle/>
          <a:p>
            <a:r>
              <a:rPr lang="en-US" sz="7200" dirty="0">
                <a:latin typeface="Aldhabi" panose="01000000000000000000" pitchFamily="2" charset="-78"/>
                <a:cs typeface="Aldhabi" panose="01000000000000000000" pitchFamily="2" charset="-78"/>
              </a:rPr>
              <a:t>Academic Libraries</a:t>
            </a:r>
            <a:endParaRPr lang="en-CA" sz="7200" dirty="0">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45589CE8-C607-48F6-A22D-865F4F7C9A44}"/>
              </a:ext>
            </a:extLst>
          </p:cNvPr>
          <p:cNvSpPr>
            <a:spLocks noGrp="1"/>
          </p:cNvSpPr>
          <p:nvPr>
            <p:ph idx="1"/>
          </p:nvPr>
        </p:nvSpPr>
        <p:spPr>
          <a:xfrm>
            <a:off x="838200" y="1825625"/>
            <a:ext cx="10515600" cy="4351338"/>
          </a:xfrm>
        </p:spPr>
        <p:txBody>
          <a:bodyPr>
            <a:normAutofit/>
          </a:bodyPr>
          <a:lstStyle/>
          <a:p>
            <a:r>
              <a:rPr lang="en-US" b="1" dirty="0">
                <a:latin typeface="Abadi" panose="020B0604020104020204" pitchFamily="34" charset="0"/>
              </a:rPr>
              <a:t>Evaluation Framework, Fake News, and Fact Checking </a:t>
            </a:r>
            <a:r>
              <a:rPr lang="en-US" b="1" dirty="0" err="1">
                <a:latin typeface="Abadi" panose="020B0604020104020204" pitchFamily="34" charset="0"/>
              </a:rPr>
              <a:t>libguides</a:t>
            </a:r>
            <a:endParaRPr lang="en-US" b="1" dirty="0">
              <a:latin typeface="Abadi" panose="020B0604020104020204" pitchFamily="34" charset="0"/>
            </a:endParaRPr>
          </a:p>
          <a:p>
            <a:pPr lvl="1"/>
            <a:r>
              <a:rPr lang="en-US" dirty="0">
                <a:latin typeface="Abadi" panose="020B0604020104020204" pitchFamily="34" charset="0"/>
              </a:rPr>
              <a:t>Harvard, Cornell, Penn State, Portland University, University College Dublin, Maynooth University Ireland.</a:t>
            </a:r>
          </a:p>
          <a:p>
            <a:pPr lvl="1"/>
            <a:r>
              <a:rPr lang="en-US" dirty="0">
                <a:latin typeface="Abadi" panose="020B0604020104020204" pitchFamily="34" charset="0"/>
              </a:rPr>
              <a:t>“Fake News, Lies and Propaganda: How to Sort Fact from Fiction” – 2017 – University of Michigan (</a:t>
            </a:r>
            <a:r>
              <a:rPr lang="en-US" dirty="0">
                <a:latin typeface="Abadi" panose="020B0604020104020204" pitchFamily="34" charset="0"/>
                <a:hlinkClick r:id="rId3"/>
              </a:rPr>
              <a:t>LibGuide</a:t>
            </a:r>
            <a:r>
              <a:rPr lang="en-US" dirty="0">
                <a:latin typeface="Abadi" panose="020B0604020104020204" pitchFamily="34" charset="0"/>
              </a:rPr>
              <a:t>)</a:t>
            </a:r>
          </a:p>
          <a:p>
            <a:r>
              <a:rPr lang="en-US" b="1" dirty="0">
                <a:latin typeface="Abadi" panose="020B0604020104020204" pitchFamily="34" charset="0"/>
              </a:rPr>
              <a:t>Instructional Programs</a:t>
            </a:r>
          </a:p>
          <a:p>
            <a:pPr lvl="1"/>
            <a:r>
              <a:rPr lang="en-US" dirty="0">
                <a:latin typeface="Abadi" panose="020B0604020104020204" pitchFamily="34" charset="0"/>
              </a:rPr>
              <a:t>“Calling Bullshit: Data Reasoning in a Digital World” – 2018 – University of Washington – originally 1 credit course, now a 3-credit course</a:t>
            </a:r>
          </a:p>
          <a:p>
            <a:r>
              <a:rPr lang="en-US" b="1" dirty="0">
                <a:latin typeface="Abadi" panose="020B0604020104020204" pitchFamily="34" charset="0"/>
              </a:rPr>
              <a:t>Workshops</a:t>
            </a:r>
          </a:p>
          <a:p>
            <a:pPr lvl="1"/>
            <a:r>
              <a:rPr lang="en-US" dirty="0">
                <a:latin typeface="Abadi" panose="020B0604020104020204" pitchFamily="34" charset="0"/>
              </a:rPr>
              <a:t>Cornell University – students get extra credit for attending. </a:t>
            </a:r>
          </a:p>
          <a:p>
            <a:pPr marL="457200" lvl="1" indent="0">
              <a:buNone/>
            </a:pPr>
            <a:endParaRPr lang="en-US" dirty="0"/>
          </a:p>
        </p:txBody>
      </p:sp>
      <p:sp>
        <p:nvSpPr>
          <p:cNvPr id="5" name="TextBox 4">
            <a:extLst>
              <a:ext uri="{FF2B5EF4-FFF2-40B4-BE49-F238E27FC236}">
                <a16:creationId xmlns:a16="http://schemas.microsoft.com/office/drawing/2014/main" id="{F188650B-50D9-4914-88D5-0000DE2BCB8A}"/>
              </a:ext>
            </a:extLst>
          </p:cNvPr>
          <p:cNvSpPr txBox="1"/>
          <p:nvPr/>
        </p:nvSpPr>
        <p:spPr>
          <a:xfrm>
            <a:off x="8152514" y="6235374"/>
            <a:ext cx="6097772" cy="369332"/>
          </a:xfrm>
          <a:prstGeom prst="rect">
            <a:avLst/>
          </a:prstGeom>
          <a:noFill/>
        </p:spPr>
        <p:txBody>
          <a:bodyPr wrap="square">
            <a:spAutoFit/>
          </a:bodyPr>
          <a:lstStyle/>
          <a:p>
            <a:pPr marL="457200" lvl="1" indent="0">
              <a:buNone/>
            </a:pPr>
            <a:r>
              <a:rPr lang="en-US">
                <a:latin typeface="Abadi" panose="020B0604020104020204" pitchFamily="34" charset="0"/>
                <a:cs typeface="Aharoni" panose="02010803020104030203" pitchFamily="2" charset="-79"/>
              </a:rPr>
              <a:t>(De </a:t>
            </a:r>
            <a:r>
              <a:rPr lang="en-US" err="1">
                <a:latin typeface="Abadi" panose="020B0604020104020204" pitchFamily="34" charset="0"/>
                <a:cs typeface="Aharoni" panose="02010803020104030203" pitchFamily="2" charset="-79"/>
              </a:rPr>
              <a:t>Paor</a:t>
            </a:r>
            <a:r>
              <a:rPr lang="en-US">
                <a:latin typeface="Abadi" panose="020B0604020104020204" pitchFamily="34" charset="0"/>
                <a:cs typeface="Aharoni" panose="02010803020104030203" pitchFamily="2" charset="-79"/>
              </a:rPr>
              <a:t> &amp; </a:t>
            </a:r>
            <a:r>
              <a:rPr lang="en-US" err="1">
                <a:latin typeface="Abadi" panose="020B0604020104020204" pitchFamily="34" charset="0"/>
                <a:cs typeface="Aharoni" panose="02010803020104030203" pitchFamily="2" charset="-79"/>
              </a:rPr>
              <a:t>Heravi</a:t>
            </a:r>
            <a:r>
              <a:rPr lang="en-US">
                <a:latin typeface="Abadi" panose="020B0604020104020204" pitchFamily="34" charset="0"/>
                <a:cs typeface="Aharoni" panose="02010803020104030203" pitchFamily="2" charset="-79"/>
              </a:rPr>
              <a:t>, 2020, p. 5)</a:t>
            </a:r>
            <a:endParaRPr lang="en-CA">
              <a:latin typeface="Abadi" panose="020B0604020104020204" pitchFamily="34" charset="0"/>
              <a:cs typeface="Aharoni" panose="02010803020104030203" pitchFamily="2" charset="-79"/>
            </a:endParaRPr>
          </a:p>
        </p:txBody>
      </p:sp>
    </p:spTree>
    <p:extLst>
      <p:ext uri="{BB962C8B-B14F-4D97-AF65-F5344CB8AC3E}">
        <p14:creationId xmlns:p14="http://schemas.microsoft.com/office/powerpoint/2010/main" val="2317605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28C7-E87B-4072-9279-CDFF253E03D9}"/>
              </a:ext>
            </a:extLst>
          </p:cNvPr>
          <p:cNvSpPr>
            <a:spLocks noGrp="1"/>
          </p:cNvSpPr>
          <p:nvPr>
            <p:ph type="title"/>
          </p:nvPr>
        </p:nvSpPr>
        <p:spPr/>
        <p:txBody>
          <a:bodyPr/>
          <a:lstStyle/>
          <a:p>
            <a:r>
              <a:rPr lang="en-US">
                <a:latin typeface="Aharoni" panose="02010803020104030203" pitchFamily="2" charset="-79"/>
                <a:cs typeface="Aharoni" panose="02010803020104030203" pitchFamily="2" charset="-79"/>
              </a:rPr>
              <a:t>Public Libraries </a:t>
            </a:r>
            <a:endParaRPr lang="en-CA"/>
          </a:p>
        </p:txBody>
      </p:sp>
      <p:sp>
        <p:nvSpPr>
          <p:cNvPr id="3" name="Content Placeholder 2">
            <a:extLst>
              <a:ext uri="{FF2B5EF4-FFF2-40B4-BE49-F238E27FC236}">
                <a16:creationId xmlns:a16="http://schemas.microsoft.com/office/drawing/2014/main" id="{FE70075F-CA0F-467E-B85D-019DB8528861}"/>
              </a:ext>
            </a:extLst>
          </p:cNvPr>
          <p:cNvSpPr>
            <a:spLocks noGrp="1"/>
          </p:cNvSpPr>
          <p:nvPr>
            <p:ph idx="1"/>
          </p:nvPr>
        </p:nvSpPr>
        <p:spPr/>
        <p:txBody>
          <a:bodyPr>
            <a:normAutofit fontScale="92500" lnSpcReduction="10000"/>
          </a:bodyPr>
          <a:lstStyle/>
          <a:p>
            <a:r>
              <a:rPr lang="en-US" b="1" dirty="0">
                <a:latin typeface="Abadi" panose="020B0604020104020204" pitchFamily="34" charset="0"/>
              </a:rPr>
              <a:t>Training course (8-week) in community journalism for high-school students</a:t>
            </a:r>
          </a:p>
          <a:p>
            <a:pPr lvl="1"/>
            <a:r>
              <a:rPr lang="en-US" dirty="0">
                <a:latin typeface="Abadi" panose="020B0604020104020204" pitchFamily="34" charset="0"/>
              </a:rPr>
              <a:t>Dallas Public Library</a:t>
            </a:r>
          </a:p>
          <a:p>
            <a:pPr lvl="1"/>
            <a:r>
              <a:rPr lang="en-US" dirty="0">
                <a:latin typeface="Abadi" panose="020B0604020104020204" pitchFamily="34" charset="0"/>
              </a:rPr>
              <a:t>Collaboration with local journalists to inform on good and bad journalism “Storytellers with Boarders” </a:t>
            </a:r>
          </a:p>
          <a:p>
            <a:pPr lvl="1"/>
            <a:r>
              <a:rPr lang="en-US" dirty="0">
                <a:latin typeface="Abadi" panose="020B0604020104020204" pitchFamily="34" charset="0"/>
              </a:rPr>
              <a:t>Journalists explain how to ask focused questions; librarians show how to use databases to find reliable information.</a:t>
            </a:r>
          </a:p>
          <a:p>
            <a:r>
              <a:rPr lang="en-US" b="1" dirty="0">
                <a:latin typeface="Abadi" panose="020B0604020104020204" pitchFamily="34" charset="0"/>
              </a:rPr>
              <a:t>Interactive workshops in and out of library</a:t>
            </a:r>
          </a:p>
          <a:p>
            <a:pPr lvl="1"/>
            <a:r>
              <a:rPr lang="en-US" dirty="0">
                <a:latin typeface="Abadi" panose="020B0604020104020204" pitchFamily="34" charset="0"/>
              </a:rPr>
              <a:t>Staff travel to schools and organizations to help student discern real and fake news</a:t>
            </a:r>
          </a:p>
          <a:p>
            <a:pPr lvl="1"/>
            <a:r>
              <a:rPr lang="en-US" dirty="0">
                <a:latin typeface="Abadi" panose="020B0604020104020204" pitchFamily="34" charset="0"/>
              </a:rPr>
              <a:t>Oakland Public Library </a:t>
            </a:r>
          </a:p>
          <a:p>
            <a:r>
              <a:rPr lang="en-US" b="1" dirty="0">
                <a:latin typeface="Abadi" panose="020B0604020104020204" pitchFamily="34" charset="0"/>
              </a:rPr>
              <a:t>Use of the RADAR and CRAAP tests in sessions </a:t>
            </a:r>
          </a:p>
        </p:txBody>
      </p:sp>
      <p:sp>
        <p:nvSpPr>
          <p:cNvPr id="4" name="TextBox 3">
            <a:extLst>
              <a:ext uri="{FF2B5EF4-FFF2-40B4-BE49-F238E27FC236}">
                <a16:creationId xmlns:a16="http://schemas.microsoft.com/office/drawing/2014/main" id="{E05C572D-BBF5-45F8-8560-39EBD7626992}"/>
              </a:ext>
            </a:extLst>
          </p:cNvPr>
          <p:cNvSpPr txBox="1"/>
          <p:nvPr/>
        </p:nvSpPr>
        <p:spPr>
          <a:xfrm>
            <a:off x="7667772" y="6235374"/>
            <a:ext cx="6097772" cy="369332"/>
          </a:xfrm>
          <a:prstGeom prst="rect">
            <a:avLst/>
          </a:prstGeom>
          <a:noFill/>
        </p:spPr>
        <p:txBody>
          <a:bodyPr wrap="square">
            <a:spAutoFit/>
          </a:bodyPr>
          <a:lstStyle/>
          <a:p>
            <a:pPr marL="457200" lvl="1" indent="0">
              <a:buNone/>
            </a:pPr>
            <a:r>
              <a:rPr lang="en-US">
                <a:latin typeface="Abadi" panose="020B0604020104020204" pitchFamily="34" charset="0"/>
                <a:cs typeface="Aharoni" panose="02010803020104030203" pitchFamily="2" charset="-79"/>
              </a:rPr>
              <a:t>(De </a:t>
            </a:r>
            <a:r>
              <a:rPr lang="en-US" err="1">
                <a:latin typeface="Abadi" panose="020B0604020104020204" pitchFamily="34" charset="0"/>
                <a:cs typeface="Aharoni" panose="02010803020104030203" pitchFamily="2" charset="-79"/>
              </a:rPr>
              <a:t>Paor</a:t>
            </a:r>
            <a:r>
              <a:rPr lang="en-US">
                <a:latin typeface="Abadi" panose="020B0604020104020204" pitchFamily="34" charset="0"/>
                <a:cs typeface="Aharoni" panose="02010803020104030203" pitchFamily="2" charset="-79"/>
              </a:rPr>
              <a:t> &amp; </a:t>
            </a:r>
            <a:r>
              <a:rPr lang="en-US" err="1">
                <a:latin typeface="Abadi" panose="020B0604020104020204" pitchFamily="34" charset="0"/>
                <a:cs typeface="Aharoni" panose="02010803020104030203" pitchFamily="2" charset="-79"/>
              </a:rPr>
              <a:t>Heravi</a:t>
            </a:r>
            <a:r>
              <a:rPr lang="en-US">
                <a:latin typeface="Abadi" panose="020B0604020104020204" pitchFamily="34" charset="0"/>
                <a:cs typeface="Aharoni" panose="02010803020104030203" pitchFamily="2" charset="-79"/>
              </a:rPr>
              <a:t>, 2020, p. 5)</a:t>
            </a:r>
            <a:endParaRPr lang="en-CA">
              <a:latin typeface="Abadi" panose="020B0604020104020204" pitchFamily="34" charset="0"/>
              <a:cs typeface="Aharoni" panose="02010803020104030203" pitchFamily="2" charset="-79"/>
            </a:endParaRPr>
          </a:p>
        </p:txBody>
      </p:sp>
    </p:spTree>
    <p:extLst>
      <p:ext uri="{BB962C8B-B14F-4D97-AF65-F5344CB8AC3E}">
        <p14:creationId xmlns:p14="http://schemas.microsoft.com/office/powerpoint/2010/main" val="333151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7A5A-64EF-4EBF-88BB-38E70C2221C5}"/>
              </a:ext>
            </a:extLst>
          </p:cNvPr>
          <p:cNvSpPr>
            <a:spLocks noGrp="1"/>
          </p:cNvSpPr>
          <p:nvPr>
            <p:ph type="title"/>
          </p:nvPr>
        </p:nvSpPr>
        <p:spPr/>
        <p:txBody>
          <a:bodyPr/>
          <a:lstStyle/>
          <a:p>
            <a:r>
              <a:rPr lang="en-US">
                <a:latin typeface="Aharoni" panose="02010803020104030203" pitchFamily="2" charset="-79"/>
                <a:cs typeface="Aharoni" panose="02010803020104030203" pitchFamily="2" charset="-79"/>
              </a:rPr>
              <a:t>What about </a:t>
            </a:r>
            <a:endParaRPr lang="en-CA">
              <a:latin typeface="Aharoni" panose="02010803020104030203" pitchFamily="2" charset="-79"/>
              <a:cs typeface="Aharoni" panose="02010803020104030203" pitchFamily="2" charset="-79"/>
            </a:endParaRPr>
          </a:p>
        </p:txBody>
      </p:sp>
      <p:graphicFrame>
        <p:nvGraphicFramePr>
          <p:cNvPr id="6" name="Content Placeholder 2">
            <a:extLst>
              <a:ext uri="{FF2B5EF4-FFF2-40B4-BE49-F238E27FC236}">
                <a16:creationId xmlns:a16="http://schemas.microsoft.com/office/drawing/2014/main" id="{721DD747-090E-520A-590C-3447CF03BAD4}"/>
              </a:ext>
            </a:extLst>
          </p:cNvPr>
          <p:cNvGraphicFramePr>
            <a:graphicFrameLocks noGrp="1"/>
          </p:cNvGraphicFramePr>
          <p:nvPr>
            <p:ph idx="1"/>
            <p:extLst>
              <p:ext uri="{D42A27DB-BD31-4B8C-83A1-F6EECF244321}">
                <p14:modId xmlns:p14="http://schemas.microsoft.com/office/powerpoint/2010/main" val="3201338226"/>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2794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62C7-8D7E-4989-ABEE-FD53A3E370E9}"/>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Libraries must advocate</a:t>
            </a:r>
            <a:endParaRPr lang="en-CA" dirty="0">
              <a:latin typeface="Aharoni" panose="02010803020104030203" pitchFamily="2" charset="-79"/>
              <a:cs typeface="Aharoni" panose="02010803020104030203" pitchFamily="2" charset="-79"/>
            </a:endParaRPr>
          </a:p>
        </p:txBody>
      </p:sp>
      <p:pic>
        <p:nvPicPr>
          <p:cNvPr id="5" name="Content Placeholder 4">
            <a:hlinkClick r:id="rId3"/>
            <a:extLst>
              <a:ext uri="{FF2B5EF4-FFF2-40B4-BE49-F238E27FC236}">
                <a16:creationId xmlns:a16="http://schemas.microsoft.com/office/drawing/2014/main" id="{12FB8ED7-F4FA-441A-8A48-5BD9F04FDA93}"/>
              </a:ext>
            </a:extLst>
          </p:cNvPr>
          <p:cNvPicPr>
            <a:picLocks noGrp="1" noChangeAspect="1"/>
          </p:cNvPicPr>
          <p:nvPr>
            <p:ph idx="1"/>
          </p:nvPr>
        </p:nvPicPr>
        <p:blipFill>
          <a:blip r:embed="rId4"/>
          <a:stretch>
            <a:fillRect/>
          </a:stretch>
        </p:blipFill>
        <p:spPr>
          <a:xfrm>
            <a:off x="1815010" y="2006220"/>
            <a:ext cx="2780707" cy="3962090"/>
          </a:xfrm>
        </p:spPr>
      </p:pic>
      <p:sp>
        <p:nvSpPr>
          <p:cNvPr id="6" name="TextBox 5">
            <a:extLst>
              <a:ext uri="{FF2B5EF4-FFF2-40B4-BE49-F238E27FC236}">
                <a16:creationId xmlns:a16="http://schemas.microsoft.com/office/drawing/2014/main" id="{1B8E2A5B-6CFE-45E9-AD98-26BE9BE97CDA}"/>
              </a:ext>
            </a:extLst>
          </p:cNvPr>
          <p:cNvSpPr txBox="1"/>
          <p:nvPr/>
        </p:nvSpPr>
        <p:spPr>
          <a:xfrm>
            <a:off x="1921676" y="5968310"/>
            <a:ext cx="2780707" cy="646331"/>
          </a:xfrm>
          <a:prstGeom prst="rect">
            <a:avLst/>
          </a:prstGeom>
          <a:noFill/>
        </p:spPr>
        <p:txBody>
          <a:bodyPr wrap="square" rtlCol="0">
            <a:spAutoFit/>
          </a:bodyPr>
          <a:lstStyle/>
          <a:p>
            <a:r>
              <a:rPr lang="en-US">
                <a:latin typeface="Abadi" panose="020B0604020104020204" pitchFamily="34" charset="0"/>
              </a:rPr>
              <a:t>American College &amp; Research Libraries  </a:t>
            </a:r>
            <a:endParaRPr lang="en-CA">
              <a:latin typeface="Abadi" panose="020B0604020104020204" pitchFamily="34" charset="0"/>
            </a:endParaRPr>
          </a:p>
        </p:txBody>
      </p:sp>
      <p:pic>
        <p:nvPicPr>
          <p:cNvPr id="8" name="Picture 7">
            <a:hlinkClick r:id="rId5"/>
            <a:extLst>
              <a:ext uri="{FF2B5EF4-FFF2-40B4-BE49-F238E27FC236}">
                <a16:creationId xmlns:a16="http://schemas.microsoft.com/office/drawing/2014/main" id="{03EE189C-4DC3-49EB-ADFD-3EA5930FB69B}"/>
              </a:ext>
            </a:extLst>
          </p:cNvPr>
          <p:cNvPicPr>
            <a:picLocks noChangeAspect="1"/>
          </p:cNvPicPr>
          <p:nvPr/>
        </p:nvPicPr>
        <p:blipFill>
          <a:blip r:embed="rId6"/>
          <a:stretch>
            <a:fillRect/>
          </a:stretch>
        </p:blipFill>
        <p:spPr>
          <a:xfrm>
            <a:off x="6368902" y="2006220"/>
            <a:ext cx="2984814" cy="3962090"/>
          </a:xfrm>
          <a:prstGeom prst="rect">
            <a:avLst/>
          </a:prstGeom>
        </p:spPr>
      </p:pic>
      <p:sp>
        <p:nvSpPr>
          <p:cNvPr id="9" name="TextBox 8">
            <a:extLst>
              <a:ext uri="{FF2B5EF4-FFF2-40B4-BE49-F238E27FC236}">
                <a16:creationId xmlns:a16="http://schemas.microsoft.com/office/drawing/2014/main" id="{C7B02CE8-3A98-4B38-9865-7B6DD1CB04CD}"/>
              </a:ext>
            </a:extLst>
          </p:cNvPr>
          <p:cNvSpPr txBox="1"/>
          <p:nvPr/>
        </p:nvSpPr>
        <p:spPr>
          <a:xfrm>
            <a:off x="6262236" y="5982387"/>
            <a:ext cx="4008088" cy="646331"/>
          </a:xfrm>
          <a:prstGeom prst="rect">
            <a:avLst/>
          </a:prstGeom>
          <a:noFill/>
        </p:spPr>
        <p:txBody>
          <a:bodyPr wrap="square" rtlCol="0">
            <a:spAutoFit/>
          </a:bodyPr>
          <a:lstStyle/>
          <a:p>
            <a:r>
              <a:rPr lang="en-US">
                <a:latin typeface="Abadi" panose="020B0604020104020204" pitchFamily="34" charset="0"/>
              </a:rPr>
              <a:t>International Federation of Library Associations and Institutions  </a:t>
            </a:r>
            <a:endParaRPr lang="en-CA">
              <a:latin typeface="Abadi" panose="020B0604020104020204" pitchFamily="34" charset="0"/>
            </a:endParaRPr>
          </a:p>
        </p:txBody>
      </p:sp>
    </p:spTree>
    <p:extLst>
      <p:ext uri="{BB962C8B-B14F-4D97-AF65-F5344CB8AC3E}">
        <p14:creationId xmlns:p14="http://schemas.microsoft.com/office/powerpoint/2010/main" val="113017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66D3-8207-401E-A281-21BF9A52238F}"/>
              </a:ext>
            </a:extLst>
          </p:cNvPr>
          <p:cNvSpPr>
            <a:spLocks noGrp="1"/>
          </p:cNvSpPr>
          <p:nvPr>
            <p:ph type="title"/>
          </p:nvPr>
        </p:nvSpPr>
        <p:spPr/>
        <p:txBody>
          <a:bodyPr/>
          <a:lstStyle/>
          <a:p>
            <a:r>
              <a:rPr lang="en-US">
                <a:latin typeface="Aharoni" panose="02010803020104030203" pitchFamily="2" charset="-79"/>
                <a:cs typeface="Aharoni" panose="02010803020104030203" pitchFamily="2" charset="-79"/>
              </a:rPr>
              <a:t>Real Librarianship </a:t>
            </a:r>
            <a:endParaRPr lang="en-CA">
              <a:latin typeface="Aharoni" panose="02010803020104030203" pitchFamily="2" charset="-79"/>
              <a:cs typeface="Aharoni" panose="02010803020104030203" pitchFamily="2" charset="-79"/>
            </a:endParaRPr>
          </a:p>
        </p:txBody>
      </p:sp>
      <p:graphicFrame>
        <p:nvGraphicFramePr>
          <p:cNvPr id="6" name="Content Placeholder 2">
            <a:extLst>
              <a:ext uri="{FF2B5EF4-FFF2-40B4-BE49-F238E27FC236}">
                <a16:creationId xmlns:a16="http://schemas.microsoft.com/office/drawing/2014/main" id="{97105182-B8C6-014E-2061-5955D64DEC96}"/>
              </a:ext>
            </a:extLst>
          </p:cNvPr>
          <p:cNvGraphicFramePr>
            <a:graphicFrameLocks noGrp="1"/>
          </p:cNvGraphicFramePr>
          <p:nvPr>
            <p:ph idx="1"/>
            <p:extLst>
              <p:ext uri="{D42A27DB-BD31-4B8C-83A1-F6EECF244321}">
                <p14:modId xmlns:p14="http://schemas.microsoft.com/office/powerpoint/2010/main" val="1123145981"/>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9DF33EE-BFB3-4639-A330-0E0B5D26224E}"/>
              </a:ext>
            </a:extLst>
          </p:cNvPr>
          <p:cNvSpPr txBox="1"/>
          <p:nvPr/>
        </p:nvSpPr>
        <p:spPr>
          <a:xfrm>
            <a:off x="8304914" y="6391970"/>
            <a:ext cx="6097772" cy="369332"/>
          </a:xfrm>
          <a:prstGeom prst="rect">
            <a:avLst/>
          </a:prstGeom>
          <a:noFill/>
        </p:spPr>
        <p:txBody>
          <a:bodyPr wrap="square">
            <a:spAutoFit/>
          </a:bodyPr>
          <a:lstStyle/>
          <a:p>
            <a:pPr marL="457200" lvl="1" indent="0">
              <a:buNone/>
            </a:pPr>
            <a:r>
              <a:rPr lang="en-US">
                <a:latin typeface="Abadi" panose="020B0604020104020204" pitchFamily="34" charset="0"/>
                <a:cs typeface="Aharoni" panose="02010803020104030203" pitchFamily="2" charset="-79"/>
              </a:rPr>
              <a:t>(De </a:t>
            </a:r>
            <a:r>
              <a:rPr lang="en-US" err="1">
                <a:latin typeface="Abadi" panose="020B0604020104020204" pitchFamily="34" charset="0"/>
                <a:cs typeface="Aharoni" panose="02010803020104030203" pitchFamily="2" charset="-79"/>
              </a:rPr>
              <a:t>Paor</a:t>
            </a:r>
            <a:r>
              <a:rPr lang="en-US">
                <a:latin typeface="Abadi" panose="020B0604020104020204" pitchFamily="34" charset="0"/>
                <a:cs typeface="Aharoni" panose="02010803020104030203" pitchFamily="2" charset="-79"/>
              </a:rPr>
              <a:t> &amp; </a:t>
            </a:r>
            <a:r>
              <a:rPr lang="en-US" err="1">
                <a:latin typeface="Abadi" panose="020B0604020104020204" pitchFamily="34" charset="0"/>
                <a:cs typeface="Aharoni" panose="02010803020104030203" pitchFamily="2" charset="-79"/>
              </a:rPr>
              <a:t>Heravi</a:t>
            </a:r>
            <a:r>
              <a:rPr lang="en-US">
                <a:latin typeface="Abadi" panose="020B0604020104020204" pitchFamily="34" charset="0"/>
                <a:cs typeface="Aharoni" panose="02010803020104030203" pitchFamily="2" charset="-79"/>
              </a:rPr>
              <a:t>, 2020, p. 6)</a:t>
            </a:r>
            <a:endParaRPr lang="en-CA">
              <a:latin typeface="Abadi" panose="020B0604020104020204" pitchFamily="34" charset="0"/>
              <a:cs typeface="Aharoni" panose="02010803020104030203" pitchFamily="2" charset="-79"/>
            </a:endParaRPr>
          </a:p>
        </p:txBody>
      </p:sp>
    </p:spTree>
    <p:extLst>
      <p:ext uri="{BB962C8B-B14F-4D97-AF65-F5344CB8AC3E}">
        <p14:creationId xmlns:p14="http://schemas.microsoft.com/office/powerpoint/2010/main" val="534158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354D62-53B0-45CA-A43D-FBFE3E9894A9}"/>
              </a:ext>
            </a:extLst>
          </p:cNvPr>
          <p:cNvSpPr>
            <a:spLocks noGrp="1"/>
          </p:cNvSpPr>
          <p:nvPr>
            <p:ph type="title"/>
          </p:nvPr>
        </p:nvSpPr>
        <p:spPr>
          <a:xfrm>
            <a:off x="1524000" y="929452"/>
            <a:ext cx="9144000" cy="2526738"/>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The Project</a:t>
            </a:r>
          </a:p>
        </p:txBody>
      </p:sp>
      <p:sp>
        <p:nvSpPr>
          <p:cNvPr id="11"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09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3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lack and white abstract painting">
            <a:extLst>
              <a:ext uri="{FF2B5EF4-FFF2-40B4-BE49-F238E27FC236}">
                <a16:creationId xmlns:a16="http://schemas.microsoft.com/office/drawing/2014/main" id="{EA918C59-029F-4C3B-B96F-52787AB670D6}"/>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14302" b="4815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5085B12-F638-45FC-B8ED-592FD7FA493F}"/>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Aldhabi" panose="01000000000000000000" pitchFamily="2" charset="-78"/>
                <a:cs typeface="Aldhabi" panose="01000000000000000000" pitchFamily="2" charset="-78"/>
              </a:rPr>
              <a:t>Disinformation: Dealing with the Disaster </a:t>
            </a:r>
            <a:endParaRPr lang="en-CA">
              <a:solidFill>
                <a:srgbClr val="FFFFFF"/>
              </a:solidFill>
              <a:latin typeface="Aldhabi" panose="01000000000000000000" pitchFamily="2" charset="-78"/>
              <a:cs typeface="Aldhabi" panose="01000000000000000000" pitchFamily="2" charset="-78"/>
            </a:endParaRPr>
          </a:p>
        </p:txBody>
      </p:sp>
      <p:sp>
        <p:nvSpPr>
          <p:cNvPr id="24" name="TextBox 23">
            <a:extLst>
              <a:ext uri="{FF2B5EF4-FFF2-40B4-BE49-F238E27FC236}">
                <a16:creationId xmlns:a16="http://schemas.microsoft.com/office/drawing/2014/main" id="{7DEA5857-4D9C-423B-9EBF-230F2F70C23D}"/>
              </a:ext>
            </a:extLst>
          </p:cNvPr>
          <p:cNvSpPr txBox="1"/>
          <p:nvPr/>
        </p:nvSpPr>
        <p:spPr>
          <a:xfrm>
            <a:off x="8091559" y="6394940"/>
            <a:ext cx="6097554" cy="369332"/>
          </a:xfrm>
          <a:prstGeom prst="rect">
            <a:avLst/>
          </a:prstGeom>
          <a:noFill/>
        </p:spPr>
        <p:txBody>
          <a:bodyPr wrap="square">
            <a:spAutoFit/>
          </a:bodyPr>
          <a:lstStyle/>
          <a:p>
            <a:r>
              <a:rPr lang="en-US" dirty="0"/>
              <a:t>Photo by </a:t>
            </a:r>
            <a:r>
              <a:rPr lang="en-US" dirty="0">
                <a:hlinkClick r:id="rId4"/>
              </a:rPr>
              <a:t>Nathan Dumlao</a:t>
            </a:r>
            <a:r>
              <a:rPr lang="en-US" dirty="0"/>
              <a:t> on </a:t>
            </a:r>
            <a:r>
              <a:rPr lang="en-US" dirty="0" err="1">
                <a:hlinkClick r:id="rId5"/>
              </a:rPr>
              <a:t>Unsplash</a:t>
            </a:r>
            <a:r>
              <a:rPr lang="en-US" dirty="0"/>
              <a:t> </a:t>
            </a:r>
            <a:endParaRPr lang="en-CA" dirty="0"/>
          </a:p>
        </p:txBody>
      </p:sp>
    </p:spTree>
    <p:extLst>
      <p:ext uri="{BB962C8B-B14F-4D97-AF65-F5344CB8AC3E}">
        <p14:creationId xmlns:p14="http://schemas.microsoft.com/office/powerpoint/2010/main" val="30478443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D5691BE-9566-44C4-A97E-CCD0B9405145}"/>
              </a:ext>
            </a:extLst>
          </p:cNvPr>
          <p:cNvSpPr>
            <a:spLocks noGrp="1"/>
          </p:cNvSpPr>
          <p:nvPr>
            <p:ph idx="1"/>
          </p:nvPr>
        </p:nvSpPr>
        <p:spPr>
          <a:xfrm>
            <a:off x="4447308" y="591344"/>
            <a:ext cx="6906491" cy="5585619"/>
          </a:xfrm>
        </p:spPr>
        <p:txBody>
          <a:bodyPr anchor="ctr">
            <a:normAutofit/>
          </a:bodyPr>
          <a:lstStyle/>
          <a:p>
            <a:pPr marL="0" lvl="0" indent="0">
              <a:buNone/>
            </a:pPr>
            <a:r>
              <a:rPr lang="en-US" dirty="0"/>
              <a:t>“I don’t like to read news articles, I only read the comments sections. This information seems truer to me.”</a:t>
            </a:r>
          </a:p>
          <a:p>
            <a:pPr marL="0" lvl="0" indent="0">
              <a:buNone/>
            </a:pPr>
            <a:endParaRPr lang="en-US" dirty="0"/>
          </a:p>
          <a:p>
            <a:pPr marL="0" lvl="0" indent="0">
              <a:buNone/>
            </a:pPr>
            <a:r>
              <a:rPr lang="en-US" dirty="0"/>
              <a:t>- Postsecondary student, 2020. </a:t>
            </a:r>
          </a:p>
          <a:p>
            <a:pPr marL="0" indent="0">
              <a:buNone/>
            </a:pPr>
            <a:endParaRPr lang="en-CA" dirty="0"/>
          </a:p>
        </p:txBody>
      </p:sp>
    </p:spTree>
    <p:extLst>
      <p:ext uri="{BB962C8B-B14F-4D97-AF65-F5344CB8AC3E}">
        <p14:creationId xmlns:p14="http://schemas.microsoft.com/office/powerpoint/2010/main" val="2891381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05E976-2695-C417-3BEC-58C3CE81388A}"/>
              </a:ext>
            </a:extLst>
          </p:cNvPr>
          <p:cNvSpPr>
            <a:spLocks noGrp="1"/>
          </p:cNvSpPr>
          <p:nvPr>
            <p:ph type="title"/>
          </p:nvPr>
        </p:nvSpPr>
        <p:spPr>
          <a:xfrm>
            <a:off x="838200" y="365125"/>
            <a:ext cx="10515600" cy="1325563"/>
          </a:xfrm>
        </p:spPr>
        <p:txBody>
          <a:bodyPr>
            <a:normAutofit/>
          </a:bodyPr>
          <a:lstStyle/>
          <a:p>
            <a:r>
              <a:rPr lang="en-CA" sz="4600"/>
              <a:t>Funding to create an open education course</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B1C4370-D32A-3B61-4CCC-D8815077434E}"/>
              </a:ext>
            </a:extLst>
          </p:cNvPr>
          <p:cNvGraphicFramePr>
            <a:graphicFrameLocks noGrp="1"/>
          </p:cNvGraphicFramePr>
          <p:nvPr>
            <p:ph idx="1"/>
            <p:extLst>
              <p:ext uri="{D42A27DB-BD31-4B8C-83A1-F6EECF244321}">
                <p14:modId xmlns:p14="http://schemas.microsoft.com/office/powerpoint/2010/main" val="174543247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827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000EA9-968C-49DB-B8B0-F779E667D022}"/>
              </a:ext>
            </a:extLst>
          </p:cNvPr>
          <p:cNvSpPr>
            <a:spLocks noGrp="1"/>
          </p:cNvSpPr>
          <p:nvPr>
            <p:ph type="title"/>
          </p:nvPr>
        </p:nvSpPr>
        <p:spPr>
          <a:xfrm>
            <a:off x="686834" y="591344"/>
            <a:ext cx="3200400" cy="5585619"/>
          </a:xfrm>
        </p:spPr>
        <p:txBody>
          <a:bodyPr>
            <a:normAutofit/>
          </a:bodyPr>
          <a:lstStyle/>
          <a:p>
            <a:r>
              <a:rPr lang="en-US">
                <a:solidFill>
                  <a:srgbClr val="FFFFFF"/>
                </a:solidFill>
                <a:latin typeface="Aldhabi" panose="01000000000000000000" pitchFamily="2" charset="-78"/>
                <a:cs typeface="Aldhabi" panose="01000000000000000000" pitchFamily="2" charset="-78"/>
              </a:rPr>
              <a:t>We have created</a:t>
            </a:r>
            <a:endParaRPr lang="en-CA">
              <a:solidFill>
                <a:srgbClr val="FFFFFF"/>
              </a:solidFill>
              <a:latin typeface="Aldhabi" panose="01000000000000000000" pitchFamily="2" charset="-78"/>
              <a:cs typeface="Aldhabi" panose="01000000000000000000" pitchFamily="2" charset="-78"/>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1BE98C-7E2A-4A30-94DE-82FEFD1CE7FB}"/>
              </a:ext>
            </a:extLst>
          </p:cNvPr>
          <p:cNvSpPr>
            <a:spLocks noGrp="1"/>
          </p:cNvSpPr>
          <p:nvPr>
            <p:ph idx="1"/>
          </p:nvPr>
        </p:nvSpPr>
        <p:spPr>
          <a:xfrm>
            <a:off x="4447308" y="591344"/>
            <a:ext cx="6906491" cy="5585619"/>
          </a:xfrm>
        </p:spPr>
        <p:txBody>
          <a:bodyPr anchor="ctr">
            <a:normAutofit/>
          </a:bodyPr>
          <a:lstStyle/>
          <a:p>
            <a:r>
              <a:rPr lang="en-US" dirty="0">
                <a:latin typeface="Abadi" panose="020B0604020104020204" pitchFamily="34" charset="0"/>
                <a:hlinkClick r:id="rId3"/>
              </a:rPr>
              <a:t>Mini course</a:t>
            </a:r>
            <a:r>
              <a:rPr lang="en-US" dirty="0">
                <a:latin typeface="Abadi" panose="020B0604020104020204" pitchFamily="34" charset="0"/>
              </a:rPr>
              <a:t> </a:t>
            </a:r>
            <a:r>
              <a:rPr lang="en-US" sz="2000" dirty="0">
                <a:latin typeface="Abadi" panose="020B0604020104020204" pitchFamily="34" charset="0"/>
              </a:rPr>
              <a:t>(in our LMS)</a:t>
            </a:r>
            <a:endParaRPr lang="en-US" dirty="0">
              <a:latin typeface="Abadi" panose="020B0604020104020204" pitchFamily="34" charset="0"/>
            </a:endParaRPr>
          </a:p>
          <a:p>
            <a:pPr lvl="1"/>
            <a:r>
              <a:rPr lang="en-US" dirty="0">
                <a:latin typeface="Abadi" panose="020B0604020104020204" pitchFamily="34" charset="0"/>
              </a:rPr>
              <a:t>Staff version</a:t>
            </a:r>
          </a:p>
          <a:p>
            <a:pPr lvl="1"/>
            <a:r>
              <a:rPr lang="en-US" dirty="0">
                <a:latin typeface="Abadi" panose="020B0604020104020204" pitchFamily="34" charset="0"/>
              </a:rPr>
              <a:t>Student version</a:t>
            </a:r>
          </a:p>
          <a:p>
            <a:r>
              <a:rPr lang="en-US" dirty="0">
                <a:latin typeface="Abadi" panose="020B0604020104020204" pitchFamily="34" charset="0"/>
                <a:hlinkClick r:id="rId4"/>
              </a:rPr>
              <a:t>Open Course</a:t>
            </a:r>
            <a:endParaRPr lang="en-US" dirty="0">
              <a:latin typeface="Abadi" panose="020B0604020104020204" pitchFamily="34" charset="0"/>
            </a:endParaRPr>
          </a:p>
          <a:p>
            <a:r>
              <a:rPr lang="en-US" dirty="0">
                <a:latin typeface="Abadi" panose="020B0604020104020204" pitchFamily="34" charset="0"/>
              </a:rPr>
              <a:t>Open Textbook </a:t>
            </a:r>
            <a:r>
              <a:rPr lang="en-US" sz="1800" dirty="0">
                <a:latin typeface="Abadi" panose="020B0604020104020204" pitchFamily="34" charset="0"/>
              </a:rPr>
              <a:t>(still to come…)</a:t>
            </a:r>
            <a:endParaRPr lang="en-US" dirty="0">
              <a:latin typeface="Abadi" panose="020B0604020104020204" pitchFamily="34" charset="0"/>
            </a:endParaRPr>
          </a:p>
        </p:txBody>
      </p:sp>
    </p:spTree>
    <p:extLst>
      <p:ext uri="{BB962C8B-B14F-4D97-AF65-F5344CB8AC3E}">
        <p14:creationId xmlns:p14="http://schemas.microsoft.com/office/powerpoint/2010/main" val="351596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971DE-BC68-47CD-8169-35D9ED925E8F}"/>
              </a:ext>
            </a:extLst>
          </p:cNvPr>
          <p:cNvSpPr>
            <a:spLocks noGrp="1"/>
          </p:cNvSpPr>
          <p:nvPr>
            <p:ph type="title"/>
          </p:nvPr>
        </p:nvSpPr>
        <p:spPr>
          <a:xfrm>
            <a:off x="686834" y="1153572"/>
            <a:ext cx="3200400" cy="4461163"/>
          </a:xfrm>
        </p:spPr>
        <p:txBody>
          <a:bodyPr>
            <a:normAutofit/>
          </a:bodyPr>
          <a:lstStyle/>
          <a:p>
            <a:r>
              <a:rPr lang="en-US">
                <a:solidFill>
                  <a:srgbClr val="FFFFFF"/>
                </a:solidFill>
              </a:rPr>
              <a:t>Goals of Creation</a:t>
            </a:r>
            <a:endParaRPr lang="en-C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13B797D-1B44-42FD-BA1A-8C74127F979D}"/>
              </a:ext>
            </a:extLst>
          </p:cNvPr>
          <p:cNvSpPr>
            <a:spLocks noGrp="1"/>
          </p:cNvSpPr>
          <p:nvPr>
            <p:ph idx="1"/>
          </p:nvPr>
        </p:nvSpPr>
        <p:spPr>
          <a:xfrm>
            <a:off x="4447308" y="591344"/>
            <a:ext cx="6906491" cy="5585619"/>
          </a:xfrm>
        </p:spPr>
        <p:txBody>
          <a:bodyPr anchor="ctr">
            <a:normAutofit/>
          </a:bodyPr>
          <a:lstStyle/>
          <a:p>
            <a:pPr marL="0" indent="0">
              <a:buNone/>
            </a:pPr>
            <a:r>
              <a:rPr lang="en-US" dirty="0"/>
              <a:t>Develop: </a:t>
            </a:r>
          </a:p>
          <a:p>
            <a:r>
              <a:rPr lang="en-US" dirty="0"/>
              <a:t>An instructional program that provides deeper learning related to:</a:t>
            </a:r>
          </a:p>
          <a:p>
            <a:pPr lvl="1"/>
            <a:r>
              <a:rPr lang="en-US" dirty="0"/>
              <a:t>information literacy, digital literacy, media literacy, critical thinking. </a:t>
            </a:r>
          </a:p>
          <a:p>
            <a:r>
              <a:rPr lang="en-US" dirty="0"/>
              <a:t>A course that can be used by faculty in various ways:</a:t>
            </a:r>
          </a:p>
          <a:p>
            <a:pPr lvl="1"/>
            <a:r>
              <a:rPr lang="en-US" dirty="0"/>
              <a:t>Retain, Revise, Remix, Reuse, Redistribute </a:t>
            </a:r>
          </a:p>
          <a:p>
            <a:r>
              <a:rPr lang="en-US" dirty="0"/>
              <a:t>A course learners can complete with or without library intervention/involvement. </a:t>
            </a:r>
          </a:p>
        </p:txBody>
      </p:sp>
    </p:spTree>
    <p:extLst>
      <p:ext uri="{BB962C8B-B14F-4D97-AF65-F5344CB8AC3E}">
        <p14:creationId xmlns:p14="http://schemas.microsoft.com/office/powerpoint/2010/main" val="2800540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F6C14-5DD8-37A7-4DF4-4233B981975E}"/>
              </a:ext>
            </a:extLst>
          </p:cNvPr>
          <p:cNvSpPr>
            <a:spLocks noGrp="1"/>
          </p:cNvSpPr>
          <p:nvPr>
            <p:ph type="title"/>
          </p:nvPr>
        </p:nvSpPr>
        <p:spPr>
          <a:xfrm>
            <a:off x="838200" y="365125"/>
            <a:ext cx="10515600" cy="1325563"/>
          </a:xfrm>
        </p:spPr>
        <p:txBody>
          <a:bodyPr>
            <a:normAutofit/>
          </a:bodyPr>
          <a:lstStyle/>
          <a:p>
            <a:r>
              <a:rPr lang="en-CA" sz="5400" dirty="0"/>
              <a:t>The course</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B95A6D-CBEB-D87D-BDF9-72D12646B34B}"/>
              </a:ext>
            </a:extLst>
          </p:cNvPr>
          <p:cNvSpPr>
            <a:spLocks noGrp="1"/>
          </p:cNvSpPr>
          <p:nvPr>
            <p:ph idx="1"/>
          </p:nvPr>
        </p:nvSpPr>
        <p:spPr>
          <a:xfrm>
            <a:off x="838200" y="1929384"/>
            <a:ext cx="10515600" cy="4251960"/>
          </a:xfrm>
        </p:spPr>
        <p:txBody>
          <a:bodyPr>
            <a:normAutofit lnSpcReduction="10000"/>
          </a:bodyPr>
          <a:lstStyle/>
          <a:p>
            <a:r>
              <a:rPr lang="en-CA" dirty="0"/>
              <a:t>Self-register.</a:t>
            </a:r>
          </a:p>
          <a:p>
            <a:r>
              <a:rPr lang="en-CA" dirty="0"/>
              <a:t>Self-paced, 2-4 hours long.</a:t>
            </a:r>
          </a:p>
          <a:p>
            <a:r>
              <a:rPr lang="en-CA" dirty="0"/>
              <a:t>Instructor options:</a:t>
            </a:r>
          </a:p>
          <a:p>
            <a:pPr lvl="1"/>
            <a:r>
              <a:rPr lang="en-CA" sz="2800" dirty="0"/>
              <a:t>Have student enroll and complete course independently.</a:t>
            </a:r>
          </a:p>
          <a:p>
            <a:pPr lvl="1"/>
            <a:r>
              <a:rPr lang="en-CA" sz="2800" dirty="0"/>
              <a:t>Have students enroll and complete course</a:t>
            </a:r>
          </a:p>
          <a:p>
            <a:pPr lvl="2"/>
            <a:r>
              <a:rPr lang="en-CA" sz="2800" dirty="0"/>
              <a:t>Invite a librarian to support learning (multiple options). </a:t>
            </a:r>
          </a:p>
          <a:p>
            <a:pPr lvl="1"/>
            <a:r>
              <a:rPr lang="en-CA" sz="2800" dirty="0"/>
              <a:t>Pull any learning materials from the course to utilize in their course.</a:t>
            </a:r>
          </a:p>
          <a:p>
            <a:pPr lvl="1"/>
            <a:r>
              <a:rPr lang="en-CA" sz="2800" dirty="0"/>
              <a:t>Pull modules from the LMS and insert them directly into their course. </a:t>
            </a:r>
          </a:p>
          <a:p>
            <a:endParaRPr lang="en-CA" sz="2200" dirty="0"/>
          </a:p>
          <a:p>
            <a:endParaRPr lang="en-CA" sz="2200" dirty="0"/>
          </a:p>
        </p:txBody>
      </p:sp>
    </p:spTree>
    <p:extLst>
      <p:ext uri="{BB962C8B-B14F-4D97-AF65-F5344CB8AC3E}">
        <p14:creationId xmlns:p14="http://schemas.microsoft.com/office/powerpoint/2010/main" val="211610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D23ECE-25F5-4B4A-8ED8-DAD7D10738B1}"/>
              </a:ext>
            </a:extLst>
          </p:cNvPr>
          <p:cNvSpPr txBox="1"/>
          <p:nvPr/>
        </p:nvSpPr>
        <p:spPr>
          <a:xfrm>
            <a:off x="638882" y="639193"/>
            <a:ext cx="3571810"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kern="1200" dirty="0">
                <a:solidFill>
                  <a:schemeClr val="tx1"/>
                </a:solidFill>
                <a:latin typeface="+mj-lt"/>
                <a:ea typeface="+mj-ea"/>
                <a:cs typeface="+mj-cs"/>
              </a:rPr>
              <a:t>Internal Version </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5A9896-4D44-42C8-B45F-1EB58E7468DE}"/>
              </a:ext>
            </a:extLst>
          </p:cNvPr>
          <p:cNvPicPr>
            <a:picLocks noChangeAspect="1"/>
          </p:cNvPicPr>
          <p:nvPr/>
        </p:nvPicPr>
        <p:blipFill>
          <a:blip r:embed="rId3"/>
          <a:stretch>
            <a:fillRect/>
          </a:stretch>
        </p:blipFill>
        <p:spPr>
          <a:xfrm>
            <a:off x="4657442" y="640080"/>
            <a:ext cx="7208323" cy="5550408"/>
          </a:xfrm>
          <a:prstGeom prst="rect">
            <a:avLst/>
          </a:prstGeom>
        </p:spPr>
      </p:pic>
    </p:spTree>
    <p:extLst>
      <p:ext uri="{BB962C8B-B14F-4D97-AF65-F5344CB8AC3E}">
        <p14:creationId xmlns:p14="http://schemas.microsoft.com/office/powerpoint/2010/main" val="342562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EFDFB8D-A86F-4E4C-9E71-4A04F3046E47}"/>
              </a:ext>
            </a:extLst>
          </p:cNvPr>
          <p:cNvSpPr txBox="1"/>
          <p:nvPr/>
        </p:nvSpPr>
        <p:spPr>
          <a:xfrm>
            <a:off x="638881" y="457200"/>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dirty="0">
                <a:latin typeface="+mj-lt"/>
                <a:ea typeface="+mj-ea"/>
                <a:cs typeface="+mj-cs"/>
                <a:hlinkClick r:id="rId3"/>
              </a:rPr>
              <a:t>Open version</a:t>
            </a:r>
            <a:endParaRPr lang="en-US" sz="5400" dirty="0">
              <a:latin typeface="+mj-lt"/>
              <a:ea typeface="+mj-ea"/>
              <a:cs typeface="+mj-cs"/>
            </a:endParaRPr>
          </a:p>
        </p:txBody>
      </p:sp>
      <p:sp>
        <p:nvSpPr>
          <p:cNvPr id="3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6E04DD-A47A-416E-A45C-2A74D6420D9A}"/>
              </a:ext>
            </a:extLst>
          </p:cNvPr>
          <p:cNvPicPr>
            <a:picLocks noChangeAspect="1"/>
          </p:cNvPicPr>
          <p:nvPr/>
        </p:nvPicPr>
        <p:blipFill>
          <a:blip r:embed="rId4"/>
          <a:stretch>
            <a:fillRect/>
          </a:stretch>
        </p:blipFill>
        <p:spPr>
          <a:xfrm>
            <a:off x="3091221" y="2140960"/>
            <a:ext cx="6469327" cy="4205063"/>
          </a:xfrm>
          <a:prstGeom prst="rect">
            <a:avLst/>
          </a:prstGeom>
        </p:spPr>
      </p:pic>
    </p:spTree>
    <p:extLst>
      <p:ext uri="{BB962C8B-B14F-4D97-AF65-F5344CB8AC3E}">
        <p14:creationId xmlns:p14="http://schemas.microsoft.com/office/powerpoint/2010/main" val="2033393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5DECAB-636F-ACA8-48D9-2B2C1D364ACF}"/>
              </a:ext>
            </a:extLst>
          </p:cNvPr>
          <p:cNvSpPr>
            <a:spLocks noGrp="1"/>
          </p:cNvSpPr>
          <p:nvPr>
            <p:ph type="title"/>
          </p:nvPr>
        </p:nvSpPr>
        <p:spPr>
          <a:xfrm>
            <a:off x="838200" y="365125"/>
            <a:ext cx="10515600" cy="1325563"/>
          </a:xfrm>
        </p:spPr>
        <p:txBody>
          <a:bodyPr>
            <a:normAutofit/>
          </a:bodyPr>
          <a:lstStyle/>
          <a:p>
            <a:r>
              <a:rPr lang="en-CA" sz="5400"/>
              <a:t>Deeper learning</a:t>
            </a:r>
          </a:p>
        </p:txBody>
      </p:sp>
      <p:sp>
        <p:nvSpPr>
          <p:cNvPr id="3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9D0197-2819-645C-5E39-CEB6EF7564C1}"/>
              </a:ext>
            </a:extLst>
          </p:cNvPr>
          <p:cNvSpPr>
            <a:spLocks noGrp="1"/>
          </p:cNvSpPr>
          <p:nvPr>
            <p:ph idx="1"/>
          </p:nvPr>
        </p:nvSpPr>
        <p:spPr>
          <a:xfrm>
            <a:off x="838200" y="1929384"/>
            <a:ext cx="10515600" cy="4251960"/>
          </a:xfrm>
        </p:spPr>
        <p:txBody>
          <a:bodyPr>
            <a:normAutofit/>
          </a:bodyPr>
          <a:lstStyle/>
          <a:p>
            <a:r>
              <a:rPr lang="en-CA" sz="2000" dirty="0"/>
              <a:t>Information Literacy</a:t>
            </a:r>
          </a:p>
          <a:p>
            <a:pPr lvl="1"/>
            <a:r>
              <a:rPr lang="en-US" sz="2000" dirty="0">
                <a:latin typeface="Abadi" panose="020B0604020104020204" pitchFamily="34" charset="0"/>
              </a:rPr>
              <a:t>“Information literacy is the ability to think critically and make balanced judgements about any information we find and use. It empowers us as citizens to reach and express informed views and to engage fully with society” (CILIP, 2018).  </a:t>
            </a:r>
          </a:p>
          <a:p>
            <a:pPr marL="3657600" lvl="8" indent="0">
              <a:buNone/>
            </a:pPr>
            <a:r>
              <a:rPr lang="en-US" sz="2000" dirty="0">
                <a:latin typeface="Abadi" panose="020B0604020104020204" pitchFamily="34" charset="0"/>
              </a:rPr>
              <a:t>					</a:t>
            </a:r>
            <a:endParaRPr lang="en-CA" sz="2000" dirty="0"/>
          </a:p>
          <a:p>
            <a:r>
              <a:rPr lang="en-CA" sz="2000" dirty="0"/>
              <a:t>Digital Literacy</a:t>
            </a:r>
          </a:p>
          <a:p>
            <a:pPr lvl="1"/>
            <a:r>
              <a:rPr lang="en-CA" sz="2000" dirty="0"/>
              <a:t>“the interest, attitude and ability of individuals to use digital technology and communication tools appropriately to </a:t>
            </a:r>
            <a:r>
              <a:rPr lang="en-CA" sz="2000" b="1" dirty="0">
                <a:solidFill>
                  <a:schemeClr val="accent2"/>
                </a:solidFill>
              </a:rPr>
              <a:t>access, manage, integrate, analyze, evaluate information</a:t>
            </a:r>
            <a:r>
              <a:rPr lang="en-CA" sz="2000" dirty="0"/>
              <a:t>, construct new knowledge, and to create and communicate with others” (Government of BC, n.d.).</a:t>
            </a:r>
          </a:p>
          <a:p>
            <a:r>
              <a:rPr lang="en-CA" sz="2000" dirty="0"/>
              <a:t>Media Literacy </a:t>
            </a:r>
          </a:p>
          <a:p>
            <a:pPr lvl="1"/>
            <a:r>
              <a:rPr lang="en-CA" sz="2000" dirty="0"/>
              <a:t>“Develop critical thinking skills around all types of media; </a:t>
            </a:r>
            <a:r>
              <a:rPr lang="en-CA" sz="2000" b="1" dirty="0">
                <a:solidFill>
                  <a:schemeClr val="accent2"/>
                </a:solidFill>
              </a:rPr>
              <a:t>build an understanding of how media messages shape our culture and society</a:t>
            </a:r>
            <a:r>
              <a:rPr lang="en-CA" sz="2000" dirty="0"/>
              <a:t>; give people tools to advocate for changed media systems” (Media Literacy Now, (n.d.). </a:t>
            </a:r>
          </a:p>
        </p:txBody>
      </p:sp>
    </p:spTree>
    <p:extLst>
      <p:ext uri="{BB962C8B-B14F-4D97-AF65-F5344CB8AC3E}">
        <p14:creationId xmlns:p14="http://schemas.microsoft.com/office/powerpoint/2010/main" val="3273561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DD13-4C4B-4CF2-8968-EAB8A7B69831}"/>
              </a:ext>
            </a:extLst>
          </p:cNvPr>
          <p:cNvSpPr>
            <a:spLocks noGrp="1"/>
          </p:cNvSpPr>
          <p:nvPr>
            <p:ph type="title"/>
          </p:nvPr>
        </p:nvSpPr>
        <p:spPr/>
        <p:txBody>
          <a:bodyPr>
            <a:normAutofit/>
          </a:bodyPr>
          <a:lstStyle/>
          <a:p>
            <a:r>
              <a:rPr lang="en-US" sz="8000" dirty="0">
                <a:latin typeface="Aldhabi" panose="01000000000000000000" pitchFamily="2" charset="-78"/>
                <a:cs typeface="Aldhabi" panose="01000000000000000000" pitchFamily="2" charset="-78"/>
              </a:rPr>
              <a:t>All versions cover</a:t>
            </a:r>
            <a:endParaRPr lang="en-CA" sz="8000" dirty="0">
              <a:latin typeface="Aldhabi" panose="01000000000000000000" pitchFamily="2" charset="-78"/>
              <a:cs typeface="Aldhabi" panose="01000000000000000000" pitchFamily="2" charset="-78"/>
            </a:endParaRPr>
          </a:p>
        </p:txBody>
      </p:sp>
      <p:graphicFrame>
        <p:nvGraphicFramePr>
          <p:cNvPr id="13" name="Content Placeholder 2">
            <a:extLst>
              <a:ext uri="{FF2B5EF4-FFF2-40B4-BE49-F238E27FC236}">
                <a16:creationId xmlns:a16="http://schemas.microsoft.com/office/drawing/2014/main" id="{03FF68B5-143F-BC73-4CCC-22C467F3C9B3}"/>
              </a:ext>
            </a:extLst>
          </p:cNvPr>
          <p:cNvGraphicFramePr>
            <a:graphicFrameLocks noGrp="1"/>
          </p:cNvGraphicFramePr>
          <p:nvPr>
            <p:ph idx="1"/>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8635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59D9-49CA-70F6-BEB4-8F8224C96EE4}"/>
              </a:ext>
            </a:extLst>
          </p:cNvPr>
          <p:cNvSpPr>
            <a:spLocks noGrp="1"/>
          </p:cNvSpPr>
          <p:nvPr>
            <p:ph type="title"/>
          </p:nvPr>
        </p:nvSpPr>
        <p:spPr/>
        <p:txBody>
          <a:bodyPr/>
          <a:lstStyle/>
          <a:p>
            <a:r>
              <a:rPr lang="en-CA" dirty="0"/>
              <a:t>Enrolled so far:</a:t>
            </a:r>
          </a:p>
        </p:txBody>
      </p:sp>
      <p:graphicFrame>
        <p:nvGraphicFramePr>
          <p:cNvPr id="7" name="Content Placeholder 2">
            <a:extLst>
              <a:ext uri="{FF2B5EF4-FFF2-40B4-BE49-F238E27FC236}">
                <a16:creationId xmlns:a16="http://schemas.microsoft.com/office/drawing/2014/main" id="{0D5CE882-9A02-6039-7AEC-28059E947121}"/>
              </a:ext>
            </a:extLst>
          </p:cNvPr>
          <p:cNvGraphicFramePr>
            <a:graphicFrameLocks noGrp="1"/>
          </p:cNvGraphicFramePr>
          <p:nvPr>
            <p:ph idx="1"/>
            <p:extLst>
              <p:ext uri="{D42A27DB-BD31-4B8C-83A1-F6EECF244321}">
                <p14:modId xmlns:p14="http://schemas.microsoft.com/office/powerpoint/2010/main" val="10380355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198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8BC15513-F937-45EE-AA8C-EAF67ECB54DB}"/>
              </a:ext>
            </a:extLst>
          </p:cNvPr>
          <p:cNvSpPr>
            <a:spLocks noGrp="1"/>
          </p:cNvSpPr>
          <p:nvPr>
            <p:ph type="title"/>
          </p:nvPr>
        </p:nvSpPr>
        <p:spPr>
          <a:xfrm>
            <a:off x="838200" y="643467"/>
            <a:ext cx="2951205" cy="5571066"/>
          </a:xfrm>
        </p:spPr>
        <p:txBody>
          <a:bodyPr>
            <a:normAutofit/>
          </a:bodyPr>
          <a:lstStyle/>
          <a:p>
            <a:r>
              <a:rPr lang="en-US">
                <a:solidFill>
                  <a:srgbClr val="FFFFFF"/>
                </a:solidFill>
                <a:latin typeface="Aldhabi" panose="01000000000000000000" pitchFamily="2" charset="-78"/>
                <a:cs typeface="Aldhabi" panose="01000000000000000000" pitchFamily="2" charset="-78"/>
              </a:rPr>
              <a:t>today</a:t>
            </a:r>
            <a:endParaRPr lang="en-CA">
              <a:solidFill>
                <a:srgbClr val="FFFFFF"/>
              </a:solidFill>
              <a:latin typeface="Aldhabi" panose="01000000000000000000" pitchFamily="2" charset="-78"/>
              <a:cs typeface="Aldhabi" panose="01000000000000000000" pitchFamily="2" charset="-78"/>
            </a:endParaRPr>
          </a:p>
        </p:txBody>
      </p:sp>
      <p:graphicFrame>
        <p:nvGraphicFramePr>
          <p:cNvPr id="5" name="Content Placeholder 2">
            <a:extLst>
              <a:ext uri="{FF2B5EF4-FFF2-40B4-BE49-F238E27FC236}">
                <a16:creationId xmlns:a16="http://schemas.microsoft.com/office/drawing/2014/main" id="{6741DC6C-51EE-8DA3-06CD-D8B178D33572}"/>
              </a:ext>
            </a:extLst>
          </p:cNvPr>
          <p:cNvGraphicFramePr>
            <a:graphicFrameLocks noGrp="1"/>
          </p:cNvGraphicFramePr>
          <p:nvPr>
            <p:ph idx="1"/>
            <p:extLst>
              <p:ext uri="{D42A27DB-BD31-4B8C-83A1-F6EECF244321}">
                <p14:modId xmlns:p14="http://schemas.microsoft.com/office/powerpoint/2010/main" val="88934037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8959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1132FA13-98A9-467D-BFA3-1DA66939C9B2}"/>
              </a:ext>
            </a:extLst>
          </p:cNvPr>
          <p:cNvSpPr>
            <a:spLocks noGrp="1"/>
          </p:cNvSpPr>
          <p:nvPr>
            <p:ph type="ctrTitle"/>
          </p:nvPr>
        </p:nvSpPr>
        <p:spPr>
          <a:xfrm>
            <a:off x="1524000" y="929452"/>
            <a:ext cx="9144000" cy="2526738"/>
          </a:xfrm>
        </p:spPr>
        <p:txBody>
          <a:bodyPr>
            <a:normAutofit/>
          </a:bodyPr>
          <a:lstStyle/>
          <a:p>
            <a:r>
              <a:rPr lang="en-US" sz="6600" dirty="0">
                <a:solidFill>
                  <a:srgbClr val="FFFFFF"/>
                </a:solidFill>
              </a:rPr>
              <a:t>The Response</a:t>
            </a:r>
            <a:endParaRPr lang="en-CA" sz="6600" dirty="0">
              <a:solidFill>
                <a:srgbClr val="FFFFFF"/>
              </a:solidFill>
            </a:endParaRPr>
          </a:p>
        </p:txBody>
      </p:sp>
      <p:sp>
        <p:nvSpPr>
          <p:cNvPr id="22"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85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5C2292-083A-44CF-B924-45B5851A7F4F}"/>
              </a:ext>
            </a:extLst>
          </p:cNvPr>
          <p:cNvPicPr>
            <a:picLocks noChangeAspect="1"/>
          </p:cNvPicPr>
          <p:nvPr/>
        </p:nvPicPr>
        <p:blipFill rotWithShape="1">
          <a:blip r:embed="rId3"/>
          <a:srcRect l="2121" t="-536" r="32208" b="21356"/>
          <a:stretch/>
        </p:blipFill>
        <p:spPr>
          <a:xfrm>
            <a:off x="478044" y="1708398"/>
            <a:ext cx="5020079" cy="461842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BD8CDE0-90F5-4DDB-A10C-02183792C16B}"/>
              </a:ext>
            </a:extLst>
          </p:cNvPr>
          <p:cNvSpPr txBox="1"/>
          <p:nvPr/>
        </p:nvSpPr>
        <p:spPr>
          <a:xfrm>
            <a:off x="6169826" y="1864090"/>
            <a:ext cx="5544130" cy="3785652"/>
          </a:xfrm>
          <a:prstGeom prst="rect">
            <a:avLst/>
          </a:prstGeom>
          <a:noFill/>
        </p:spPr>
        <p:txBody>
          <a:bodyPr wrap="square" lIns="91440" tIns="45720" rIns="91440" bIns="45720" rtlCol="0" anchor="t">
            <a:spAutoFit/>
          </a:bodyPr>
          <a:lstStyle/>
          <a:p>
            <a:r>
              <a:rPr lang="en-US" sz="2400" b="1" dirty="0">
                <a:latin typeface="Abadi" panose="020B0604020104020204" pitchFamily="34" charset="0"/>
              </a:rPr>
              <a:t>Faculty/Staff version </a:t>
            </a:r>
          </a:p>
          <a:p>
            <a:pPr marL="285750" indent="-285750">
              <a:buFont typeface="Arial" panose="020B0604020202020204" pitchFamily="34" charset="0"/>
              <a:buChar char="•"/>
            </a:pPr>
            <a:r>
              <a:rPr lang="en-US" sz="2400" dirty="0">
                <a:latin typeface="Abadi"/>
              </a:rPr>
              <a:t>51 enrolled; </a:t>
            </a:r>
            <a:endParaRPr lang="en-US" sz="2400" dirty="0">
              <a:latin typeface="Abadi" panose="020B0604020104020204" pitchFamily="34" charset="0"/>
            </a:endParaRPr>
          </a:p>
          <a:p>
            <a:pPr marL="285750" indent="-285750">
              <a:buFont typeface="Arial" panose="020B0604020202020204" pitchFamily="34" charset="0"/>
              <a:buChar char="•"/>
            </a:pPr>
            <a:r>
              <a:rPr lang="en-US" sz="2400" dirty="0">
                <a:latin typeface="Abadi"/>
              </a:rPr>
              <a:t>38 requested independently</a:t>
            </a:r>
          </a:p>
          <a:p>
            <a:pPr marL="285750" indent="-285750">
              <a:buFont typeface="Arial" panose="020B0604020202020204" pitchFamily="34" charset="0"/>
              <a:buChar char="•"/>
            </a:pPr>
            <a:r>
              <a:rPr lang="en-US" sz="2400" dirty="0">
                <a:latin typeface="Abadi"/>
              </a:rPr>
              <a:t>Instructors audit to incorporate materials or entire course into their class.</a:t>
            </a:r>
          </a:p>
          <a:p>
            <a:pPr marL="285750" indent="-285750">
              <a:buFont typeface="Arial" panose="020B0604020202020204" pitchFamily="34" charset="0"/>
              <a:buChar char="•"/>
            </a:pPr>
            <a:r>
              <a:rPr lang="en-US" sz="2400" dirty="0">
                <a:latin typeface="Abadi" panose="020B0604020104020204" pitchFamily="34" charset="0"/>
              </a:rPr>
              <a:t>3 instructors have requested student version for Fall 2022. </a:t>
            </a:r>
          </a:p>
          <a:p>
            <a:pPr marL="285750" indent="-285750">
              <a:buFontTx/>
              <a:buChar char="-"/>
            </a:pPr>
            <a:endParaRPr lang="en-US" sz="2400" dirty="0">
              <a:latin typeface="Abadi" panose="020B0604020104020204" pitchFamily="34" charset="0"/>
            </a:endParaRPr>
          </a:p>
          <a:p>
            <a:endParaRPr lang="en-CA" sz="2400" dirty="0">
              <a:latin typeface="Abadi" panose="020B0604020104020204" pitchFamily="34" charset="0"/>
            </a:endParaRPr>
          </a:p>
        </p:txBody>
      </p:sp>
      <p:sp>
        <p:nvSpPr>
          <p:cNvPr id="2" name="TextBox 1">
            <a:extLst>
              <a:ext uri="{FF2B5EF4-FFF2-40B4-BE49-F238E27FC236}">
                <a16:creationId xmlns:a16="http://schemas.microsoft.com/office/drawing/2014/main" id="{15D66F1E-D00F-42DA-83B0-B324A25926C1}"/>
              </a:ext>
            </a:extLst>
          </p:cNvPr>
          <p:cNvSpPr txBox="1"/>
          <p:nvPr/>
        </p:nvSpPr>
        <p:spPr>
          <a:xfrm>
            <a:off x="477537" y="352850"/>
            <a:ext cx="8603711" cy="923330"/>
          </a:xfrm>
          <a:prstGeom prst="rect">
            <a:avLst/>
          </a:prstGeom>
          <a:noFill/>
        </p:spPr>
        <p:txBody>
          <a:bodyPr wrap="square" rtlCol="0">
            <a:spAutoFit/>
          </a:bodyPr>
          <a:lstStyle/>
          <a:p>
            <a:r>
              <a:rPr lang="en-US" sz="5400" dirty="0">
                <a:latin typeface="Aldhabi" panose="01000000000000000000" pitchFamily="2" charset="-78"/>
                <a:cs typeface="Aldhabi" panose="01000000000000000000" pitchFamily="2" charset="-78"/>
              </a:rPr>
              <a:t>Response of INFO 100 (internal course)</a:t>
            </a:r>
          </a:p>
        </p:txBody>
      </p:sp>
    </p:spTree>
    <p:extLst>
      <p:ext uri="{BB962C8B-B14F-4D97-AF65-F5344CB8AC3E}">
        <p14:creationId xmlns:p14="http://schemas.microsoft.com/office/powerpoint/2010/main" val="47305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AFDF1-D7EA-41C8-B896-0C5081520E4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6000" kern="1200">
                <a:solidFill>
                  <a:srgbClr val="FFFFFF"/>
                </a:solidFill>
                <a:latin typeface="Aldhabi" panose="01000000000000000000" pitchFamily="2" charset="-78"/>
                <a:cs typeface="Aldhabi" panose="01000000000000000000" pitchFamily="2" charset="-78"/>
              </a:rPr>
              <a:t>Faculty PD Session </a:t>
            </a:r>
          </a:p>
        </p:txBody>
      </p:sp>
      <p:pic>
        <p:nvPicPr>
          <p:cNvPr id="5" name="Content Placeholder 4">
            <a:hlinkClick r:id="rId3"/>
            <a:extLst>
              <a:ext uri="{FF2B5EF4-FFF2-40B4-BE49-F238E27FC236}">
                <a16:creationId xmlns:a16="http://schemas.microsoft.com/office/drawing/2014/main" id="{3488329C-3057-4221-BB67-5BBD18E5A385}"/>
              </a:ext>
            </a:extLst>
          </p:cNvPr>
          <p:cNvPicPr>
            <a:picLocks noGrp="1" noChangeAspect="1"/>
          </p:cNvPicPr>
          <p:nvPr>
            <p:ph idx="1"/>
          </p:nvPr>
        </p:nvPicPr>
        <p:blipFill>
          <a:blip r:embed="rId4"/>
          <a:stretch>
            <a:fillRect/>
          </a:stretch>
        </p:blipFill>
        <p:spPr>
          <a:xfrm>
            <a:off x="4693878" y="1327456"/>
            <a:ext cx="6780700" cy="4051468"/>
          </a:xfrm>
          <a:prstGeom prst="rect">
            <a:avLst/>
          </a:prstGeom>
        </p:spPr>
      </p:pic>
      <p:sp>
        <p:nvSpPr>
          <p:cNvPr id="6" name="TextBox 5">
            <a:extLst>
              <a:ext uri="{FF2B5EF4-FFF2-40B4-BE49-F238E27FC236}">
                <a16:creationId xmlns:a16="http://schemas.microsoft.com/office/drawing/2014/main" id="{2A63C5A2-A21D-4FC3-A4FA-971608804348}"/>
              </a:ext>
            </a:extLst>
          </p:cNvPr>
          <p:cNvSpPr txBox="1"/>
          <p:nvPr/>
        </p:nvSpPr>
        <p:spPr>
          <a:xfrm>
            <a:off x="4693878" y="5587505"/>
            <a:ext cx="6459896"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badi" panose="020B0604020104020204" pitchFamily="34" charset="0"/>
              </a:rPr>
              <a:t>19 live attendees; </a:t>
            </a:r>
            <a:r>
              <a:rPr lang="en-US" dirty="0">
                <a:solidFill>
                  <a:srgbClr val="FF0000"/>
                </a:solidFill>
                <a:latin typeface="Abadi" panose="020B0604020104020204" pitchFamily="34" charset="0"/>
              </a:rPr>
              <a:t>62 views </a:t>
            </a:r>
            <a:r>
              <a:rPr lang="en-US" dirty="0">
                <a:latin typeface="Abadi" panose="020B0604020104020204" pitchFamily="34" charset="0"/>
              </a:rPr>
              <a:t>(as of </a:t>
            </a:r>
            <a:r>
              <a:rPr lang="en-US" dirty="0">
                <a:solidFill>
                  <a:srgbClr val="FF0000"/>
                </a:solidFill>
                <a:latin typeface="Abadi" panose="020B0604020104020204" pitchFamily="34" charset="0"/>
              </a:rPr>
              <a:t>TODAYS DATE</a:t>
            </a:r>
            <a:r>
              <a:rPr lang="en-US" dirty="0">
                <a:latin typeface="Abadi" panose="020B0604020104020204" pitchFamily="34" charset="0"/>
              </a:rPr>
              <a:t>)</a:t>
            </a:r>
          </a:p>
          <a:p>
            <a:pPr marL="285750" indent="-285750">
              <a:buFont typeface="Arial" panose="020B0604020202020204" pitchFamily="34" charset="0"/>
              <a:buChar char="•"/>
            </a:pPr>
            <a:r>
              <a:rPr lang="en-US" dirty="0">
                <a:latin typeface="Abadi" panose="020B0604020104020204" pitchFamily="34" charset="0"/>
              </a:rPr>
              <a:t>Tons of conversation</a:t>
            </a:r>
          </a:p>
          <a:p>
            <a:pPr marL="285750" indent="-285750">
              <a:buFont typeface="Arial" panose="020B0604020202020204" pitchFamily="34" charset="0"/>
              <a:buChar char="•"/>
            </a:pPr>
            <a:r>
              <a:rPr lang="en-US" dirty="0">
                <a:latin typeface="Abadi" panose="020B0604020104020204" pitchFamily="34" charset="0"/>
              </a:rPr>
              <a:t>A surprising amount of interest</a:t>
            </a:r>
            <a:endParaRPr lang="en-CA" dirty="0">
              <a:latin typeface="Abadi" panose="020B0604020104020204" pitchFamily="34" charset="0"/>
            </a:endParaRPr>
          </a:p>
        </p:txBody>
      </p:sp>
    </p:spTree>
    <p:extLst>
      <p:ext uri="{BB962C8B-B14F-4D97-AF65-F5344CB8AC3E}">
        <p14:creationId xmlns:p14="http://schemas.microsoft.com/office/powerpoint/2010/main" val="2968292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A995CE3-31B5-4DC1-572A-30451579AE62}"/>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600" dirty="0">
                <a:solidFill>
                  <a:srgbClr val="FFFFFF"/>
                </a:solidFill>
                <a:latin typeface="Aldhabi" panose="01000000000000000000" pitchFamily="2" charset="-78"/>
                <a:ea typeface="+mj-ea"/>
                <a:cs typeface="Aldhabi" panose="01000000000000000000" pitchFamily="2" charset="-78"/>
              </a:rPr>
              <a:t>Student Response </a:t>
            </a:r>
            <a:endParaRPr lang="en-US" sz="6600" kern="1200" dirty="0">
              <a:solidFill>
                <a:srgbClr val="FFFFFF"/>
              </a:solidFill>
              <a:latin typeface="Aldhabi" panose="01000000000000000000" pitchFamily="2" charset="-78"/>
              <a:ea typeface="+mj-ea"/>
              <a:cs typeface="Aldhabi" panose="01000000000000000000" pitchFamily="2" charset="-78"/>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E47E0A-A84E-83F8-08EC-61BFBA5058A6}"/>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285750">
              <a:spcBef>
                <a:spcPts val="0"/>
              </a:spcBef>
              <a:spcAft>
                <a:spcPts val="600"/>
              </a:spcAft>
            </a:pPr>
            <a:r>
              <a:rPr lang="en-US" dirty="0">
                <a:latin typeface="Abadi" panose="020B0604020104020204" pitchFamily="34" charset="0"/>
              </a:rPr>
              <a:t>Pilot in April with Library and Information Diploma Students.</a:t>
            </a:r>
          </a:p>
          <a:p>
            <a:pPr marL="285750">
              <a:spcBef>
                <a:spcPts val="0"/>
              </a:spcBef>
              <a:spcAft>
                <a:spcPts val="600"/>
              </a:spcAft>
            </a:pPr>
            <a:r>
              <a:rPr lang="en-US" dirty="0">
                <a:latin typeface="Abadi" panose="020B0604020104020204" pitchFamily="34" charset="0"/>
              </a:rPr>
              <a:t>19 students completed entire course.</a:t>
            </a:r>
          </a:p>
          <a:p>
            <a:pPr marL="285750">
              <a:spcBef>
                <a:spcPts val="0"/>
              </a:spcBef>
              <a:spcAft>
                <a:spcPts val="600"/>
              </a:spcAft>
            </a:pPr>
            <a:r>
              <a:rPr lang="en-US" dirty="0">
                <a:latin typeface="Abadi" panose="020B0604020104020204" pitchFamily="34" charset="0"/>
              </a:rPr>
              <a:t>The course was used for a credit component of Lib 193: Current Trends in Libraries - fulfilled a learning outcome (20-mark assignment). </a:t>
            </a:r>
          </a:p>
          <a:p>
            <a:pPr marL="285750">
              <a:spcBef>
                <a:spcPts val="0"/>
              </a:spcBef>
              <a:spcAft>
                <a:spcPts val="600"/>
              </a:spcAft>
            </a:pPr>
            <a:r>
              <a:rPr lang="en-US" dirty="0">
                <a:latin typeface="Abadi" panose="020B0604020104020204" pitchFamily="34" charset="0"/>
              </a:rPr>
              <a:t>Extremely positive experience. </a:t>
            </a:r>
          </a:p>
        </p:txBody>
      </p:sp>
    </p:spTree>
    <p:extLst>
      <p:ext uri="{BB962C8B-B14F-4D97-AF65-F5344CB8AC3E}">
        <p14:creationId xmlns:p14="http://schemas.microsoft.com/office/powerpoint/2010/main" val="852213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27D129-62DD-4AF1-A27C-D1F1A3BBBB9A}"/>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Aldhabi" panose="01000000000000000000" pitchFamily="2" charset="-78"/>
                <a:cs typeface="Aldhabi" panose="01000000000000000000" pitchFamily="2" charset="-78"/>
              </a:rPr>
              <a:t>Student Quotes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472872-D78F-4646-BFE5-737D5A4181AD}"/>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000">
                <a:latin typeface="Abadi"/>
                <a:cs typeface="Calibri"/>
              </a:rPr>
              <a:t>"Ever since I learned about filter bubbles, ...I've been going out of my way to attempt to look and search for multiple sides of issues."</a:t>
            </a:r>
          </a:p>
          <a:p>
            <a:endParaRPr lang="en-US" sz="2000">
              <a:latin typeface="Abadi"/>
              <a:cs typeface="Calibri"/>
            </a:endParaRPr>
          </a:p>
          <a:p>
            <a:r>
              <a:rPr lang="en-US" sz="2000">
                <a:latin typeface="Abadi"/>
                <a:cs typeface="Calibri"/>
              </a:rPr>
              <a:t>"I have learned that I cannot take everything posted on social media as true."</a:t>
            </a:r>
          </a:p>
          <a:p>
            <a:endParaRPr lang="en-US" sz="2000">
              <a:latin typeface="Abadi"/>
              <a:cs typeface="Calibri"/>
            </a:endParaRPr>
          </a:p>
          <a:p>
            <a:r>
              <a:rPr lang="en-US" sz="2000">
                <a:latin typeface="Abadi"/>
                <a:cs typeface="Calibri"/>
              </a:rPr>
              <a:t>"On a personal level the definitions of misinformation, disinformation and mal information will be useful when describing the difference if it comes up in conversation."</a:t>
            </a:r>
          </a:p>
          <a:p>
            <a:endParaRPr lang="en-US" sz="2000">
              <a:latin typeface="Abadi"/>
              <a:cs typeface="Calibri"/>
            </a:endParaRPr>
          </a:p>
          <a:p>
            <a:r>
              <a:rPr lang="en-US" sz="2000">
                <a:latin typeface="Abadi"/>
                <a:cs typeface="Calibri"/>
              </a:rPr>
              <a:t>"I will also be telling family and friends about The Great Moon Hoax because it is very silly and works as a fantastic example of how long disinformation has been around and how it can captivate people even when we seem to think they know better.</a:t>
            </a:r>
          </a:p>
        </p:txBody>
      </p:sp>
    </p:spTree>
    <p:extLst>
      <p:ext uri="{BB962C8B-B14F-4D97-AF65-F5344CB8AC3E}">
        <p14:creationId xmlns:p14="http://schemas.microsoft.com/office/powerpoint/2010/main" val="2488425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0A14-21C8-4793-BF02-1326438F7656}"/>
              </a:ext>
            </a:extLst>
          </p:cNvPr>
          <p:cNvSpPr>
            <a:spLocks noGrp="1"/>
          </p:cNvSpPr>
          <p:nvPr>
            <p:ph type="title"/>
          </p:nvPr>
        </p:nvSpPr>
        <p:spPr>
          <a:xfrm>
            <a:off x="838200" y="135130"/>
            <a:ext cx="10515600" cy="1325563"/>
          </a:xfrm>
        </p:spPr>
        <p:txBody>
          <a:bodyPr>
            <a:normAutofit/>
          </a:bodyPr>
          <a:lstStyle/>
          <a:p>
            <a:r>
              <a:rPr lang="en-US" sz="7200">
                <a:latin typeface="Aldhabi" panose="01000000000000000000" pitchFamily="2" charset="-78"/>
                <a:cs typeface="Aldhabi" panose="01000000000000000000" pitchFamily="2" charset="-78"/>
              </a:rPr>
              <a:t>Exemplar of Improvement</a:t>
            </a:r>
          </a:p>
        </p:txBody>
      </p:sp>
      <p:sp>
        <p:nvSpPr>
          <p:cNvPr id="3" name="Text Placeholder 2">
            <a:extLst>
              <a:ext uri="{FF2B5EF4-FFF2-40B4-BE49-F238E27FC236}">
                <a16:creationId xmlns:a16="http://schemas.microsoft.com/office/drawing/2014/main" id="{149A678A-BCBB-4080-9371-8651159A3013}"/>
              </a:ext>
            </a:extLst>
          </p:cNvPr>
          <p:cNvSpPr>
            <a:spLocks noGrp="1"/>
          </p:cNvSpPr>
          <p:nvPr>
            <p:ph type="body" idx="1"/>
          </p:nvPr>
        </p:nvSpPr>
        <p:spPr>
          <a:xfrm>
            <a:off x="457200" y="1346331"/>
            <a:ext cx="5157787" cy="823912"/>
          </a:xfrm>
        </p:spPr>
        <p:txBody>
          <a:bodyPr/>
          <a:lstStyle/>
          <a:p>
            <a:r>
              <a:rPr lang="en-US"/>
              <a:t>First Discussion	</a:t>
            </a:r>
          </a:p>
        </p:txBody>
      </p:sp>
      <p:sp>
        <p:nvSpPr>
          <p:cNvPr id="4" name="Content Placeholder 3">
            <a:extLst>
              <a:ext uri="{FF2B5EF4-FFF2-40B4-BE49-F238E27FC236}">
                <a16:creationId xmlns:a16="http://schemas.microsoft.com/office/drawing/2014/main" id="{401FF06A-B74F-4FD8-B7A9-45FCBC5681CB}"/>
              </a:ext>
            </a:extLst>
          </p:cNvPr>
          <p:cNvSpPr>
            <a:spLocks noGrp="1"/>
          </p:cNvSpPr>
          <p:nvPr>
            <p:ph sz="half" idx="2"/>
          </p:nvPr>
        </p:nvSpPr>
        <p:spPr>
          <a:xfrm>
            <a:off x="573571" y="2175715"/>
            <a:ext cx="2840961" cy="4184483"/>
          </a:xfrm>
        </p:spPr>
        <p:txBody>
          <a:bodyPr>
            <a:normAutofit lnSpcReduction="10000"/>
          </a:bodyPr>
          <a:lstStyle/>
          <a:p>
            <a:pPr algn="l"/>
            <a:r>
              <a:rPr lang="en-US" sz="1600" b="0" i="0">
                <a:effectLst/>
                <a:latin typeface="Abadi" panose="020B0604020104020204" pitchFamily="34" charset="0"/>
              </a:rPr>
              <a:t>What is its purpose?    T</a:t>
            </a:r>
            <a:r>
              <a:rPr lang="en-US" sz="1600" b="0" i="1">
                <a:effectLst/>
                <a:latin typeface="Abadi" panose="020B0604020104020204" pitchFamily="34" charset="0"/>
              </a:rPr>
              <a:t>o show how many bodies have been found at residential school sites across the country </a:t>
            </a:r>
            <a:endParaRPr lang="en-US" sz="1600" b="0" i="0">
              <a:effectLst/>
              <a:latin typeface="Abadi" panose="020B0604020104020204" pitchFamily="34" charset="0"/>
            </a:endParaRPr>
          </a:p>
          <a:p>
            <a:pPr algn="l"/>
            <a:r>
              <a:rPr lang="en-US" sz="1600" b="0" i="0">
                <a:effectLst/>
                <a:latin typeface="Abadi" panose="020B0604020104020204" pitchFamily="34" charset="0"/>
              </a:rPr>
              <a:t>Who created it?   </a:t>
            </a:r>
            <a:r>
              <a:rPr lang="en-US" sz="1600" b="0" i="1">
                <a:effectLst/>
                <a:latin typeface="Abadi" panose="020B0604020104020204" pitchFamily="34" charset="0"/>
              </a:rPr>
              <a:t> Laura Ulrich</a:t>
            </a:r>
            <a:endParaRPr lang="en-US" sz="1600" b="0" i="0">
              <a:effectLst/>
              <a:latin typeface="Abadi" panose="020B0604020104020204" pitchFamily="34" charset="0"/>
            </a:endParaRPr>
          </a:p>
          <a:p>
            <a:pPr algn="l"/>
            <a:r>
              <a:rPr lang="en-US" sz="1600" b="0" i="0">
                <a:effectLst/>
                <a:latin typeface="Abadi" panose="020B0604020104020204" pitchFamily="34" charset="0"/>
              </a:rPr>
              <a:t>When was the information created?  </a:t>
            </a:r>
            <a:r>
              <a:rPr lang="en-US" sz="1600" b="0" i="1">
                <a:effectLst/>
                <a:latin typeface="Abadi" panose="020B0604020104020204" pitchFamily="34" charset="0"/>
              </a:rPr>
              <a:t>  July 2021, but had to go to the </a:t>
            </a:r>
            <a:r>
              <a:rPr lang="en-US" sz="1600" b="0" i="1" err="1">
                <a:effectLst/>
                <a:latin typeface="Abadi" panose="020B0604020104020204" pitchFamily="34" charset="0"/>
              </a:rPr>
              <a:t>facebook</a:t>
            </a:r>
            <a:r>
              <a:rPr lang="en-US" sz="1600" b="0" i="1">
                <a:effectLst/>
                <a:latin typeface="Abadi" panose="020B0604020104020204" pitchFamily="34" charset="0"/>
              </a:rPr>
              <a:t> page to find. </a:t>
            </a:r>
            <a:endParaRPr lang="en-US" sz="1600" b="0" i="0">
              <a:effectLst/>
              <a:latin typeface="Abadi" panose="020B0604020104020204" pitchFamily="34" charset="0"/>
            </a:endParaRPr>
          </a:p>
          <a:p>
            <a:pPr algn="l"/>
            <a:r>
              <a:rPr lang="en-US" sz="1600" b="0" i="0">
                <a:effectLst/>
                <a:latin typeface="Abadi" panose="020B0604020104020204" pitchFamily="34" charset="0"/>
              </a:rPr>
              <a:t>Where do the key points come from?    </a:t>
            </a:r>
            <a:r>
              <a:rPr lang="en-US" sz="1600" b="0" i="1">
                <a:effectLst/>
                <a:latin typeface="Abadi" panose="020B0604020104020204" pitchFamily="34" charset="0"/>
              </a:rPr>
              <a:t>Wikipedia</a:t>
            </a:r>
            <a:endParaRPr lang="en-US" sz="1600" b="0" i="0">
              <a:effectLst/>
              <a:latin typeface="Abadi" panose="020B0604020104020204" pitchFamily="34" charset="0"/>
            </a:endParaRPr>
          </a:p>
          <a:p>
            <a:pPr algn="l"/>
            <a:r>
              <a:rPr lang="en-US" sz="1600" b="0" i="0">
                <a:effectLst/>
                <a:latin typeface="Abadi" panose="020B0604020104020204" pitchFamily="34" charset="0"/>
              </a:rPr>
              <a:t>Why was it created?  </a:t>
            </a:r>
            <a:r>
              <a:rPr lang="en-US" sz="1600" b="0" i="1">
                <a:effectLst/>
                <a:latin typeface="Abadi" panose="020B0604020104020204" pitchFamily="34" charset="0"/>
              </a:rPr>
              <a:t>  To raise awareness of the atrocities being found and how drastic it might be.</a:t>
            </a:r>
            <a:endParaRPr lang="en-US" sz="1600" b="0" i="0">
              <a:effectLst/>
              <a:latin typeface="Abadi" panose="020B0604020104020204" pitchFamily="34" charset="0"/>
            </a:endParaRPr>
          </a:p>
          <a:p>
            <a:endParaRPr lang="en-US"/>
          </a:p>
        </p:txBody>
      </p:sp>
      <p:sp>
        <p:nvSpPr>
          <p:cNvPr id="5" name="Text Placeholder 4">
            <a:extLst>
              <a:ext uri="{FF2B5EF4-FFF2-40B4-BE49-F238E27FC236}">
                <a16:creationId xmlns:a16="http://schemas.microsoft.com/office/drawing/2014/main" id="{91F0957A-AC0F-4480-9DBF-99B7924A0EA6}"/>
              </a:ext>
            </a:extLst>
          </p:cNvPr>
          <p:cNvSpPr>
            <a:spLocks noGrp="1"/>
          </p:cNvSpPr>
          <p:nvPr>
            <p:ph type="body" sz="quarter" idx="3"/>
          </p:nvPr>
        </p:nvSpPr>
        <p:spPr>
          <a:xfrm>
            <a:off x="3556793" y="1287871"/>
            <a:ext cx="5183188" cy="823912"/>
          </a:xfrm>
        </p:spPr>
        <p:txBody>
          <a:bodyPr/>
          <a:lstStyle/>
          <a:p>
            <a:r>
              <a:rPr lang="en-US"/>
              <a:t>Final Assignment (Partial)</a:t>
            </a:r>
          </a:p>
        </p:txBody>
      </p:sp>
      <p:sp>
        <p:nvSpPr>
          <p:cNvPr id="8" name="AutoShape 2">
            <a:extLst>
              <a:ext uri="{FF2B5EF4-FFF2-40B4-BE49-F238E27FC236}">
                <a16:creationId xmlns:a16="http://schemas.microsoft.com/office/drawing/2014/main" id="{ACE10BBE-290B-4B34-8EB5-227526C1CA83}"/>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3">
            <a:extLst>
              <a:ext uri="{FF2B5EF4-FFF2-40B4-BE49-F238E27FC236}">
                <a16:creationId xmlns:a16="http://schemas.microsoft.com/office/drawing/2014/main" id="{97454169-3EBA-4612-B659-640204CE4D96}"/>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a:extLst>
              <a:ext uri="{FF2B5EF4-FFF2-40B4-BE49-F238E27FC236}">
                <a16:creationId xmlns:a16="http://schemas.microsoft.com/office/drawing/2014/main" id="{F9ED7C9B-A717-4E3D-904F-34DA45DD6A44}"/>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5">
            <a:extLst>
              <a:ext uri="{FF2B5EF4-FFF2-40B4-BE49-F238E27FC236}">
                <a16:creationId xmlns:a16="http://schemas.microsoft.com/office/drawing/2014/main" id="{9BA9B0BC-7880-4AC5-9B7D-02B85E91AFBA}"/>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a:extLst>
              <a:ext uri="{FF2B5EF4-FFF2-40B4-BE49-F238E27FC236}">
                <a16:creationId xmlns:a16="http://schemas.microsoft.com/office/drawing/2014/main" id="{E5C51E95-8EF4-42ED-B724-B768805E1992}"/>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9">
            <a:extLst>
              <a:ext uri="{FF2B5EF4-FFF2-40B4-BE49-F238E27FC236}">
                <a16:creationId xmlns:a16="http://schemas.microsoft.com/office/drawing/2014/main" id="{D06C8821-3FE6-4CF3-8FF6-C0E4B9F3B816}"/>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0">
            <a:extLst>
              <a:ext uri="{FF2B5EF4-FFF2-40B4-BE49-F238E27FC236}">
                <a16:creationId xmlns:a16="http://schemas.microsoft.com/office/drawing/2014/main" id="{755613E4-77B1-4380-8188-3A01DC0EC6C5}"/>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1">
            <a:extLst>
              <a:ext uri="{FF2B5EF4-FFF2-40B4-BE49-F238E27FC236}">
                <a16:creationId xmlns:a16="http://schemas.microsoft.com/office/drawing/2014/main" id="{5E51CC65-6E68-4AFF-9DA7-07599CC96BE3}"/>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2">
            <a:extLst>
              <a:ext uri="{FF2B5EF4-FFF2-40B4-BE49-F238E27FC236}">
                <a16:creationId xmlns:a16="http://schemas.microsoft.com/office/drawing/2014/main" id="{D5CB82F0-922E-48E3-86C0-D1FD8AC75A97}"/>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3">
            <a:extLst>
              <a:ext uri="{FF2B5EF4-FFF2-40B4-BE49-F238E27FC236}">
                <a16:creationId xmlns:a16="http://schemas.microsoft.com/office/drawing/2014/main" id="{D0B7AAF6-3875-451C-B3B8-0BC9B3625CE1}"/>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3" name="Table 22">
            <a:extLst>
              <a:ext uri="{FF2B5EF4-FFF2-40B4-BE49-F238E27FC236}">
                <a16:creationId xmlns:a16="http://schemas.microsoft.com/office/drawing/2014/main" id="{3A882145-5F11-45B7-9B39-BC375CE0F547}"/>
              </a:ext>
            </a:extLst>
          </p:cNvPr>
          <p:cNvGraphicFramePr>
            <a:graphicFrameLocks noGrp="1"/>
          </p:cNvGraphicFramePr>
          <p:nvPr>
            <p:extLst>
              <p:ext uri="{D42A27DB-BD31-4B8C-83A1-F6EECF244321}">
                <p14:modId xmlns:p14="http://schemas.microsoft.com/office/powerpoint/2010/main" val="1113162424"/>
              </p:ext>
            </p:extLst>
          </p:nvPr>
        </p:nvGraphicFramePr>
        <p:xfrm>
          <a:off x="3673618" y="2089383"/>
          <a:ext cx="7944811" cy="4281298"/>
        </p:xfrm>
        <a:graphic>
          <a:graphicData uri="http://schemas.openxmlformats.org/drawingml/2006/table">
            <a:tbl>
              <a:tblPr firstRow="1" firstCol="1">
                <a:tableStyleId>{0505E3EF-67EA-436B-97B2-0124C06EBD24}</a:tableStyleId>
              </a:tblPr>
              <a:tblGrid>
                <a:gridCol w="3896225">
                  <a:extLst>
                    <a:ext uri="{9D8B030D-6E8A-4147-A177-3AD203B41FA5}">
                      <a16:colId xmlns:a16="http://schemas.microsoft.com/office/drawing/2014/main" val="1187120773"/>
                    </a:ext>
                  </a:extLst>
                </a:gridCol>
                <a:gridCol w="4048586">
                  <a:extLst>
                    <a:ext uri="{9D8B030D-6E8A-4147-A177-3AD203B41FA5}">
                      <a16:colId xmlns:a16="http://schemas.microsoft.com/office/drawing/2014/main" val="3495242811"/>
                    </a:ext>
                  </a:extLst>
                </a:gridCol>
              </a:tblGrid>
              <a:tr h="476201">
                <a:tc>
                  <a:txBody>
                    <a:bodyPr/>
                    <a:lstStyle/>
                    <a:p>
                      <a:pPr marL="0" marR="0">
                        <a:lnSpc>
                          <a:spcPct val="107000"/>
                        </a:lnSpc>
                        <a:spcBef>
                          <a:spcPts val="0"/>
                        </a:spcBef>
                        <a:spcAft>
                          <a:spcPts val="0"/>
                        </a:spcAft>
                      </a:pPr>
                      <a:r>
                        <a:rPr lang="en-US" sz="1400" b="0">
                          <a:effectLst/>
                        </a:rPr>
                        <a:t>What</a:t>
                      </a:r>
                    </a:p>
                    <a:p>
                      <a:pPr marL="342900" marR="0" lvl="0" indent="-342900">
                        <a:lnSpc>
                          <a:spcPct val="107000"/>
                        </a:lnSpc>
                        <a:spcBef>
                          <a:spcPts val="0"/>
                        </a:spcBef>
                        <a:spcAft>
                          <a:spcPts val="0"/>
                        </a:spcAft>
                        <a:buFont typeface="Symbol" panose="05050102010706020507" pitchFamily="18" charset="2"/>
                        <a:buChar char=""/>
                      </a:pPr>
                      <a:r>
                        <a:rPr lang="en-US" sz="1400" b="0">
                          <a:effectLst/>
                        </a:rPr>
                        <a:t>What type of source are you looking at?</a:t>
                      </a:r>
                    </a:p>
                    <a:p>
                      <a:pPr marL="342900" marR="0" lvl="0" indent="-342900">
                        <a:lnSpc>
                          <a:spcPct val="107000"/>
                        </a:lnSpc>
                        <a:spcBef>
                          <a:spcPts val="0"/>
                        </a:spcBef>
                        <a:spcAft>
                          <a:spcPts val="0"/>
                        </a:spcAft>
                        <a:buFont typeface="Symbol" panose="05050102010706020507" pitchFamily="18" charset="2"/>
                        <a:buChar char=""/>
                      </a:pPr>
                      <a:r>
                        <a:rPr lang="en-US" sz="1400" b="0">
                          <a:effectLst/>
                        </a:rPr>
                        <a:t>What is the purpose of that type of resource? </a:t>
                      </a:r>
                      <a:endParaRPr lang="en-US" sz="1400" b="0">
                        <a:effectLst/>
                        <a:latin typeface="Arial" panose="020B0604020202020204" pitchFamily="34" charset="0"/>
                        <a:ea typeface="Calibri" panose="020F0502020204030204" pitchFamily="34" charset="0"/>
                      </a:endParaRPr>
                    </a:p>
                  </a:txBody>
                  <a:tcPr marL="33506" marR="33506" marT="0" marB="0"/>
                </a:tc>
                <a:tc>
                  <a:txBody>
                    <a:bodyPr/>
                    <a:lstStyle/>
                    <a:p>
                      <a:pPr marL="0" marR="0">
                        <a:lnSpc>
                          <a:spcPct val="107000"/>
                        </a:lnSpc>
                        <a:spcBef>
                          <a:spcPts val="0"/>
                        </a:spcBef>
                        <a:spcAft>
                          <a:spcPts val="0"/>
                        </a:spcAft>
                      </a:pPr>
                      <a:r>
                        <a:rPr lang="en-US" sz="1400" b="0">
                          <a:effectLst/>
                        </a:rPr>
                        <a:t>A personal blog, that is aiming to sell e-cigarette and nicotine products </a:t>
                      </a:r>
                      <a:endParaRPr lang="en-US" sz="1400" b="0">
                        <a:effectLst/>
                        <a:latin typeface="Arial" panose="020B0604020202020204" pitchFamily="34" charset="0"/>
                        <a:ea typeface="Calibri" panose="020F0502020204030204" pitchFamily="34" charset="0"/>
                      </a:endParaRPr>
                    </a:p>
                  </a:txBody>
                  <a:tcPr marL="33506" marR="33506" marT="0" marB="0"/>
                </a:tc>
                <a:extLst>
                  <a:ext uri="{0D108BD9-81ED-4DB2-BD59-A6C34878D82A}">
                    <a16:rowId xmlns:a16="http://schemas.microsoft.com/office/drawing/2014/main" val="2434996966"/>
                  </a:ext>
                </a:extLst>
              </a:tr>
              <a:tr h="596762">
                <a:tc>
                  <a:txBody>
                    <a:bodyPr/>
                    <a:lstStyle/>
                    <a:p>
                      <a:pPr marL="0" marR="0">
                        <a:lnSpc>
                          <a:spcPct val="107000"/>
                        </a:lnSpc>
                        <a:spcBef>
                          <a:spcPts val="0"/>
                        </a:spcBef>
                        <a:spcAft>
                          <a:spcPts val="0"/>
                        </a:spcAft>
                      </a:pPr>
                      <a:r>
                        <a:rPr lang="en-US" sz="1400" b="0">
                          <a:effectLst/>
                        </a:rPr>
                        <a:t>Who</a:t>
                      </a:r>
                    </a:p>
                    <a:p>
                      <a:pPr marL="342900" marR="0" lvl="0" indent="-342900">
                        <a:lnSpc>
                          <a:spcPct val="107000"/>
                        </a:lnSpc>
                        <a:spcBef>
                          <a:spcPts val="0"/>
                        </a:spcBef>
                        <a:spcAft>
                          <a:spcPts val="0"/>
                        </a:spcAft>
                        <a:buFont typeface="Symbol" panose="05050102010706020507" pitchFamily="18" charset="2"/>
                        <a:buChar char=""/>
                      </a:pPr>
                      <a:r>
                        <a:rPr lang="en-US" sz="1400" b="0">
                          <a:effectLst/>
                        </a:rPr>
                        <a:t>Who is the creator?</a:t>
                      </a:r>
                    </a:p>
                    <a:p>
                      <a:pPr marL="285750" marR="0" lvl="0" indent="-285750">
                        <a:lnSpc>
                          <a:spcPct val="107000"/>
                        </a:lnSpc>
                        <a:spcBef>
                          <a:spcPts val="0"/>
                        </a:spcBef>
                        <a:spcAft>
                          <a:spcPts val="0"/>
                        </a:spcAft>
                        <a:buFont typeface="Arial" panose="020B0604020202020204" pitchFamily="34" charset="0"/>
                        <a:buChar char="•"/>
                      </a:pPr>
                      <a:r>
                        <a:rPr lang="en-US" sz="1400" b="0">
                          <a:effectLst/>
                        </a:rPr>
                        <a:t>What is their relationship to the subject matter?</a:t>
                      </a:r>
                    </a:p>
                    <a:p>
                      <a:pPr marL="342900" marR="0" lvl="0" indent="-342900">
                        <a:lnSpc>
                          <a:spcPct val="107000"/>
                        </a:lnSpc>
                        <a:spcBef>
                          <a:spcPts val="0"/>
                        </a:spcBef>
                        <a:spcAft>
                          <a:spcPts val="0"/>
                        </a:spcAft>
                        <a:buFont typeface="Symbol" panose="05050102010706020507" pitchFamily="18" charset="2"/>
                        <a:buChar char=""/>
                      </a:pPr>
                      <a:r>
                        <a:rPr lang="en-US" sz="1400" b="0">
                          <a:effectLst/>
                        </a:rPr>
                        <a:t>Who is facilitating the publication of this resource? </a:t>
                      </a:r>
                      <a:endParaRPr lang="en-US" sz="1400" b="0">
                        <a:effectLst/>
                        <a:latin typeface="Arial" panose="020B0604020202020204" pitchFamily="34" charset="0"/>
                        <a:ea typeface="Calibri" panose="020F0502020204030204" pitchFamily="34" charset="0"/>
                      </a:endParaRPr>
                    </a:p>
                  </a:txBody>
                  <a:tcPr marL="33506" marR="33506" marT="0" marB="0"/>
                </a:tc>
                <a:tc>
                  <a:txBody>
                    <a:bodyPr/>
                    <a:lstStyle/>
                    <a:p>
                      <a:pPr marL="0" marR="0">
                        <a:lnSpc>
                          <a:spcPct val="107000"/>
                        </a:lnSpc>
                        <a:spcBef>
                          <a:spcPts val="0"/>
                        </a:spcBef>
                        <a:spcAft>
                          <a:spcPts val="0"/>
                        </a:spcAft>
                      </a:pPr>
                      <a:r>
                        <a:rPr lang="en-US" sz="1400">
                          <a:effectLst/>
                        </a:rPr>
                        <a:t>James is a co-author of a study on e-cigarettes? What is a co-author? Author does not equal expert. </a:t>
                      </a:r>
                    </a:p>
                    <a:p>
                      <a:pPr marL="0" marR="0">
                        <a:lnSpc>
                          <a:spcPct val="107000"/>
                        </a:lnSpc>
                        <a:spcBef>
                          <a:spcPts val="0"/>
                        </a:spcBef>
                        <a:spcAft>
                          <a:spcPts val="0"/>
                        </a:spcAft>
                      </a:pPr>
                      <a:r>
                        <a:rPr lang="en-US" sz="1400">
                          <a:effectLst/>
                        </a:rPr>
                        <a:t> E-Cigarette company in the UK publishes the “ashtray blog” and most of the links are to their products. </a:t>
                      </a:r>
                      <a:endParaRPr lang="en-US" sz="1400">
                        <a:effectLst/>
                        <a:latin typeface="Arial" panose="020B0604020202020204" pitchFamily="34" charset="0"/>
                        <a:ea typeface="Calibri" panose="020F0502020204030204" pitchFamily="34" charset="0"/>
                      </a:endParaRPr>
                    </a:p>
                  </a:txBody>
                  <a:tcPr marL="33506" marR="33506" marT="0" marB="0"/>
                </a:tc>
                <a:extLst>
                  <a:ext uri="{0D108BD9-81ED-4DB2-BD59-A6C34878D82A}">
                    <a16:rowId xmlns:a16="http://schemas.microsoft.com/office/drawing/2014/main" val="1573605248"/>
                  </a:ext>
                </a:extLst>
              </a:tr>
              <a:tr h="550391">
                <a:tc>
                  <a:txBody>
                    <a:bodyPr/>
                    <a:lstStyle/>
                    <a:p>
                      <a:pPr marL="0" marR="0">
                        <a:lnSpc>
                          <a:spcPct val="107000"/>
                        </a:lnSpc>
                        <a:spcBef>
                          <a:spcPts val="0"/>
                        </a:spcBef>
                        <a:spcAft>
                          <a:spcPts val="0"/>
                        </a:spcAft>
                      </a:pPr>
                      <a:r>
                        <a:rPr lang="en-US" sz="1400" b="0">
                          <a:effectLst/>
                        </a:rPr>
                        <a:t>When</a:t>
                      </a:r>
                    </a:p>
                    <a:p>
                      <a:pPr marL="342900" marR="0" lvl="0" indent="-342900">
                        <a:lnSpc>
                          <a:spcPct val="107000"/>
                        </a:lnSpc>
                        <a:spcBef>
                          <a:spcPts val="0"/>
                        </a:spcBef>
                        <a:spcAft>
                          <a:spcPts val="0"/>
                        </a:spcAft>
                        <a:buFont typeface="Symbol" panose="05050102010706020507" pitchFamily="18" charset="2"/>
                        <a:buChar char=""/>
                      </a:pPr>
                      <a:r>
                        <a:rPr lang="en-US" sz="1400" b="0">
                          <a:effectLst/>
                        </a:rPr>
                        <a:t>When was the resource created or last updated?</a:t>
                      </a:r>
                    </a:p>
                  </a:txBody>
                  <a:tcPr marL="33506" marR="33506" marT="0" marB="0"/>
                </a:tc>
                <a:tc>
                  <a:txBody>
                    <a:bodyPr/>
                    <a:lstStyle/>
                    <a:p>
                      <a:pPr marL="0" marR="0">
                        <a:lnSpc>
                          <a:spcPct val="107000"/>
                        </a:lnSpc>
                        <a:spcBef>
                          <a:spcPts val="0"/>
                        </a:spcBef>
                        <a:spcAft>
                          <a:spcPts val="0"/>
                        </a:spcAft>
                      </a:pPr>
                      <a:r>
                        <a:rPr lang="en-US" sz="1400">
                          <a:effectLst/>
                        </a:rPr>
                        <a:t>Last updated in 2012, based on comments. Other posts within the blog are more recent, but are primarily sales pitches.</a:t>
                      </a:r>
                      <a:endParaRPr lang="en-US" sz="1400">
                        <a:effectLst/>
                        <a:latin typeface="Arial" panose="020B0604020202020204" pitchFamily="34" charset="0"/>
                        <a:ea typeface="Calibri" panose="020F0502020204030204" pitchFamily="34" charset="0"/>
                      </a:endParaRPr>
                    </a:p>
                  </a:txBody>
                  <a:tcPr marL="33506" marR="33506" marT="0" marB="0"/>
                </a:tc>
                <a:extLst>
                  <a:ext uri="{0D108BD9-81ED-4DB2-BD59-A6C34878D82A}">
                    <a16:rowId xmlns:a16="http://schemas.microsoft.com/office/drawing/2014/main" val="2022959273"/>
                  </a:ext>
                </a:extLst>
              </a:tr>
              <a:tr h="476201">
                <a:tc>
                  <a:txBody>
                    <a:bodyPr/>
                    <a:lstStyle/>
                    <a:p>
                      <a:pPr marL="0" marR="0">
                        <a:lnSpc>
                          <a:spcPct val="107000"/>
                        </a:lnSpc>
                        <a:spcBef>
                          <a:spcPts val="0"/>
                        </a:spcBef>
                        <a:spcAft>
                          <a:spcPts val="0"/>
                        </a:spcAft>
                      </a:pPr>
                      <a:r>
                        <a:rPr lang="en-US" sz="1400" b="0">
                          <a:effectLst/>
                        </a:rPr>
                        <a:t>Where</a:t>
                      </a:r>
                    </a:p>
                    <a:p>
                      <a:pPr marL="342900" marR="0" lvl="0" indent="-342900">
                        <a:lnSpc>
                          <a:spcPct val="107000"/>
                        </a:lnSpc>
                        <a:spcBef>
                          <a:spcPts val="0"/>
                        </a:spcBef>
                        <a:spcAft>
                          <a:spcPts val="0"/>
                        </a:spcAft>
                        <a:buFont typeface="Symbol" panose="05050102010706020507" pitchFamily="18" charset="2"/>
                        <a:buChar char=""/>
                      </a:pPr>
                      <a:r>
                        <a:rPr lang="en-US" sz="1400" b="0">
                          <a:effectLst/>
                        </a:rPr>
                        <a:t>Where (geographically) was the resource created?</a:t>
                      </a:r>
                    </a:p>
                    <a:p>
                      <a:pPr marL="285750" marR="0" lvl="0" indent="-285750">
                        <a:lnSpc>
                          <a:spcPct val="107000"/>
                        </a:lnSpc>
                        <a:spcBef>
                          <a:spcPts val="0"/>
                        </a:spcBef>
                        <a:spcAft>
                          <a:spcPts val="0"/>
                        </a:spcAft>
                        <a:buFont typeface="Arial" panose="020B0604020202020204" pitchFamily="34" charset="0"/>
                        <a:buChar char="•"/>
                      </a:pPr>
                      <a:r>
                        <a:rPr lang="en-US" sz="1400" b="0">
                          <a:effectLst/>
                        </a:rPr>
                        <a:t>Why is this important? </a:t>
                      </a:r>
                      <a:endParaRPr lang="en-US" sz="1400" b="0">
                        <a:effectLst/>
                        <a:latin typeface="Arial" panose="020B0604020202020204" pitchFamily="34" charset="0"/>
                        <a:ea typeface="Calibri" panose="020F0502020204030204" pitchFamily="34" charset="0"/>
                      </a:endParaRPr>
                    </a:p>
                  </a:txBody>
                  <a:tcPr marL="33506" marR="33506" marT="0" marB="0"/>
                </a:tc>
                <a:tc>
                  <a:txBody>
                    <a:bodyPr/>
                    <a:lstStyle/>
                    <a:p>
                      <a:pPr marL="0" marR="0">
                        <a:lnSpc>
                          <a:spcPct val="107000"/>
                        </a:lnSpc>
                        <a:spcBef>
                          <a:spcPts val="0"/>
                        </a:spcBef>
                        <a:spcAft>
                          <a:spcPts val="0"/>
                        </a:spcAft>
                      </a:pPr>
                      <a:r>
                        <a:rPr lang="en-US" sz="1400">
                          <a:effectLst/>
                        </a:rPr>
                        <a:t>Doesn’t say or show location. Uses British Slang and primarily listed for ecigarettedirect.co.uk, but author is labelled as University of Alberta author. </a:t>
                      </a:r>
                      <a:endParaRPr lang="en-US" sz="1400">
                        <a:effectLst/>
                        <a:latin typeface="Arial" panose="020B0604020202020204" pitchFamily="34" charset="0"/>
                        <a:ea typeface="Calibri" panose="020F0502020204030204" pitchFamily="34" charset="0"/>
                      </a:endParaRPr>
                    </a:p>
                  </a:txBody>
                  <a:tcPr marL="33506" marR="33506" marT="0" marB="0"/>
                </a:tc>
                <a:extLst>
                  <a:ext uri="{0D108BD9-81ED-4DB2-BD59-A6C34878D82A}">
                    <a16:rowId xmlns:a16="http://schemas.microsoft.com/office/drawing/2014/main" val="4093476834"/>
                  </a:ext>
                </a:extLst>
              </a:tr>
              <a:tr h="717324">
                <a:tc>
                  <a:txBody>
                    <a:bodyPr/>
                    <a:lstStyle/>
                    <a:p>
                      <a:pPr marL="0" marR="0">
                        <a:lnSpc>
                          <a:spcPct val="107000"/>
                        </a:lnSpc>
                        <a:spcBef>
                          <a:spcPts val="0"/>
                        </a:spcBef>
                        <a:spcAft>
                          <a:spcPts val="0"/>
                        </a:spcAft>
                      </a:pPr>
                      <a:r>
                        <a:rPr lang="en-US" sz="1400" b="0">
                          <a:effectLst/>
                        </a:rPr>
                        <a:t>Why</a:t>
                      </a:r>
                    </a:p>
                    <a:p>
                      <a:pPr marL="285750" marR="0" lvl="0" indent="-285750">
                        <a:lnSpc>
                          <a:spcPct val="107000"/>
                        </a:lnSpc>
                        <a:spcBef>
                          <a:spcPts val="0"/>
                        </a:spcBef>
                        <a:spcAft>
                          <a:spcPts val="0"/>
                        </a:spcAft>
                        <a:buFont typeface="Arial" panose="020B0604020202020204" pitchFamily="34" charset="0"/>
                        <a:buChar char="•"/>
                      </a:pPr>
                      <a:r>
                        <a:rPr lang="en-US" sz="1400" b="0">
                          <a:effectLst/>
                        </a:rPr>
                        <a:t>Why was it created?</a:t>
                      </a:r>
                    </a:p>
                    <a:p>
                      <a:pPr marL="285750" marR="0" lvl="0" indent="-285750">
                        <a:lnSpc>
                          <a:spcPct val="107000"/>
                        </a:lnSpc>
                        <a:spcBef>
                          <a:spcPts val="0"/>
                        </a:spcBef>
                        <a:spcAft>
                          <a:spcPts val="0"/>
                        </a:spcAft>
                        <a:buFont typeface="Arial" panose="020B0604020202020204" pitchFamily="34" charset="0"/>
                        <a:buChar char="•"/>
                      </a:pPr>
                      <a:r>
                        <a:rPr lang="en-US" sz="1400" b="0">
                          <a:effectLst/>
                        </a:rPr>
                        <a:t>What has motivated the creator to publish this resource? </a:t>
                      </a:r>
                      <a:endParaRPr lang="en-US" sz="1400" b="0">
                        <a:effectLst/>
                        <a:latin typeface="Arial" panose="020B0604020202020204" pitchFamily="34" charset="0"/>
                        <a:ea typeface="Calibri" panose="020F0502020204030204" pitchFamily="34" charset="0"/>
                      </a:endParaRPr>
                    </a:p>
                  </a:txBody>
                  <a:tcPr marL="33506" marR="33506" marT="0" marB="0"/>
                </a:tc>
                <a:tc>
                  <a:txBody>
                    <a:bodyPr/>
                    <a:lstStyle/>
                    <a:p>
                      <a:pPr marL="0" marR="0">
                        <a:lnSpc>
                          <a:spcPct val="107000"/>
                        </a:lnSpc>
                        <a:spcBef>
                          <a:spcPts val="0"/>
                        </a:spcBef>
                        <a:spcAft>
                          <a:spcPts val="0"/>
                        </a:spcAft>
                      </a:pPr>
                      <a:r>
                        <a:rPr lang="en-US" sz="1400">
                          <a:effectLst/>
                        </a:rPr>
                        <a:t>To convince people to smoke, and the benefits of nicotine. Because of the attachment to the company, likely to also sell products connected to the website.  </a:t>
                      </a:r>
                      <a:endParaRPr lang="en-US" sz="1400">
                        <a:effectLst/>
                        <a:latin typeface="Arial" panose="020B0604020202020204" pitchFamily="34" charset="0"/>
                        <a:ea typeface="Calibri" panose="020F0502020204030204" pitchFamily="34" charset="0"/>
                      </a:endParaRPr>
                    </a:p>
                  </a:txBody>
                  <a:tcPr marL="33506" marR="33506" marT="0" marB="0"/>
                </a:tc>
                <a:extLst>
                  <a:ext uri="{0D108BD9-81ED-4DB2-BD59-A6C34878D82A}">
                    <a16:rowId xmlns:a16="http://schemas.microsoft.com/office/drawing/2014/main" val="2187216972"/>
                  </a:ext>
                </a:extLst>
              </a:tr>
            </a:tbl>
          </a:graphicData>
        </a:graphic>
      </p:graphicFrame>
    </p:spTree>
    <p:extLst>
      <p:ext uri="{BB962C8B-B14F-4D97-AF65-F5344CB8AC3E}">
        <p14:creationId xmlns:p14="http://schemas.microsoft.com/office/powerpoint/2010/main" val="1962210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FC4D414-619E-4317-8D88-A5003A550D89}"/>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Requests for Open Version</a:t>
            </a:r>
          </a:p>
        </p:txBody>
      </p:sp>
      <p:sp>
        <p:nvSpPr>
          <p:cNvPr id="3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C0BECB-6C3A-4432-85B3-3F1E78013725}"/>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200" dirty="0"/>
              <a:t>Numerous requests for this version – in our personal, professional and Sask Polytech networks. </a:t>
            </a:r>
          </a:p>
          <a:p>
            <a:pPr marL="285750" indent="-228600">
              <a:lnSpc>
                <a:spcPct val="90000"/>
              </a:lnSpc>
              <a:spcAft>
                <a:spcPts val="600"/>
              </a:spcAft>
              <a:buFont typeface="Arial" panose="020B0604020202020204" pitchFamily="34" charset="0"/>
              <a:buChar char="•"/>
            </a:pPr>
            <a:r>
              <a:rPr lang="en-US" sz="2200" dirty="0"/>
              <a:t>1 request to include the link in a micro-credential, </a:t>
            </a:r>
          </a:p>
          <a:p>
            <a:pPr marL="742950" lvl="1" indent="-228600">
              <a:lnSpc>
                <a:spcPct val="90000"/>
              </a:lnSpc>
              <a:spcAft>
                <a:spcPts val="600"/>
              </a:spcAft>
              <a:buFont typeface="Arial" panose="020B0604020202020204" pitchFamily="34" charset="0"/>
              <a:buChar char="•"/>
            </a:pPr>
            <a:r>
              <a:rPr lang="en-US" sz="2200" i="1" dirty="0"/>
              <a:t>Recovering from the Pandemic in Early Childhood Education</a:t>
            </a:r>
          </a:p>
          <a:p>
            <a:pPr marL="285750" indent="-228600">
              <a:lnSpc>
                <a:spcPct val="90000"/>
              </a:lnSpc>
              <a:spcAft>
                <a:spcPts val="600"/>
              </a:spcAft>
              <a:buFont typeface="Arial" panose="020B0604020202020204" pitchFamily="34" charset="0"/>
              <a:buChar char="•"/>
            </a:pPr>
            <a:r>
              <a:rPr lang="en-US" sz="2200" dirty="0"/>
              <a:t>and offer to include it in many more</a:t>
            </a:r>
          </a:p>
        </p:txBody>
      </p:sp>
    </p:spTree>
    <p:extLst>
      <p:ext uri="{BB962C8B-B14F-4D97-AF65-F5344CB8AC3E}">
        <p14:creationId xmlns:p14="http://schemas.microsoft.com/office/powerpoint/2010/main" val="3172531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07C9D0D-63EC-4A4D-A8FB-7D06D242C35A}"/>
              </a:ext>
            </a:extLst>
          </p:cNvPr>
          <p:cNvSpPr>
            <a:spLocks noGrp="1"/>
          </p:cNvSpPr>
          <p:nvPr>
            <p:ph type="ctrTitle"/>
          </p:nvPr>
        </p:nvSpPr>
        <p:spPr>
          <a:xfrm>
            <a:off x="838199" y="1093788"/>
            <a:ext cx="10506455" cy="2967208"/>
          </a:xfrm>
        </p:spPr>
        <p:txBody>
          <a:bodyPr>
            <a:normAutofit/>
          </a:bodyPr>
          <a:lstStyle/>
          <a:p>
            <a:pPr algn="l"/>
            <a:r>
              <a:rPr lang="en-US" sz="8000" dirty="0"/>
              <a:t>Moving Forward </a:t>
            </a:r>
            <a:endParaRPr lang="en-CA" sz="8000" dirty="0"/>
          </a:p>
        </p:txBody>
      </p:sp>
      <p:sp>
        <p:nvSpPr>
          <p:cNvPr id="12" name="Rectangle 11">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5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3A0260D-9EF5-4A58-A36F-621329CB6FDF}"/>
              </a:ext>
            </a:extLst>
          </p:cNvPr>
          <p:cNvSpPr>
            <a:spLocks noGrp="1"/>
          </p:cNvSpPr>
          <p:nvPr>
            <p:ph idx="1"/>
          </p:nvPr>
        </p:nvSpPr>
        <p:spPr>
          <a:xfrm>
            <a:off x="838200" y="2586789"/>
            <a:ext cx="10515600" cy="3590174"/>
          </a:xfrm>
        </p:spPr>
        <p:txBody>
          <a:bodyPr vert="horz" lIns="91440" tIns="45720" rIns="91440" bIns="45720" rtlCol="0">
            <a:normAutofit/>
          </a:bodyPr>
          <a:lstStyle/>
          <a:p>
            <a:r>
              <a:rPr lang="en-US" sz="3200" dirty="0">
                <a:latin typeface="Abadi"/>
                <a:cs typeface="Calibri" panose="020F0502020204030204"/>
              </a:rPr>
              <a:t>Open textbook</a:t>
            </a:r>
          </a:p>
          <a:p>
            <a:pPr lvl="1"/>
            <a:r>
              <a:rPr lang="en-US" sz="2800" dirty="0">
                <a:latin typeface="Abadi"/>
                <a:cs typeface="Calibri" panose="020F0502020204030204"/>
              </a:rPr>
              <a:t>Slated to be completed December 31, 2022.</a:t>
            </a:r>
          </a:p>
          <a:p>
            <a:r>
              <a:rPr lang="en-US" sz="3200" dirty="0">
                <a:latin typeface="Abadi"/>
                <a:cs typeface="Calibri" panose="020F0502020204030204"/>
              </a:rPr>
              <a:t>Pilot project data collection and analysis.</a:t>
            </a:r>
          </a:p>
          <a:p>
            <a:r>
              <a:rPr lang="en-US" sz="3200" dirty="0">
                <a:latin typeface="Abadi"/>
                <a:cs typeface="Calibri" panose="020F0502020204030204"/>
              </a:rPr>
              <a:t>Course edits and improvements.</a:t>
            </a:r>
          </a:p>
          <a:p>
            <a:pPr marL="0" indent="0">
              <a:buNone/>
            </a:pPr>
            <a:endParaRPr lang="en-US" sz="2200" dirty="0">
              <a:latin typeface="Abadi"/>
              <a:cs typeface="Calibri" panose="020F0502020204030204"/>
            </a:endParaRPr>
          </a:p>
        </p:txBody>
      </p:sp>
    </p:spTree>
    <p:extLst>
      <p:ext uri="{BB962C8B-B14F-4D97-AF65-F5344CB8AC3E}">
        <p14:creationId xmlns:p14="http://schemas.microsoft.com/office/powerpoint/2010/main" val="157860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43865789-787A-473A-8087-F849EE439A2A}"/>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latin typeface="Aldhabi" panose="01000000000000000000" pitchFamily="2" charset="-78"/>
                <a:cs typeface="Aldhabi" panose="01000000000000000000" pitchFamily="2" charset="-78"/>
              </a:rPr>
              <a:t>Saskatchewan Polytechnic Library</a:t>
            </a:r>
            <a:endParaRPr lang="en-CA">
              <a:solidFill>
                <a:schemeClr val="tx1">
                  <a:lumMod val="85000"/>
                  <a:lumOff val="15000"/>
                </a:schemeClr>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1187947A-6666-42B9-ACC1-1BC55A52A5FB}"/>
              </a:ext>
            </a:extLst>
          </p:cNvPr>
          <p:cNvSpPr>
            <a:spLocks noGrp="1"/>
          </p:cNvSpPr>
          <p:nvPr>
            <p:ph idx="1"/>
          </p:nvPr>
        </p:nvSpPr>
        <p:spPr>
          <a:xfrm>
            <a:off x="1137036" y="2431765"/>
            <a:ext cx="10788367" cy="3320031"/>
          </a:xfrm>
        </p:spPr>
        <p:txBody>
          <a:bodyPr anchor="ctr">
            <a:normAutofit/>
          </a:bodyPr>
          <a:lstStyle/>
          <a:p>
            <a:r>
              <a:rPr lang="en-US" dirty="0">
                <a:solidFill>
                  <a:schemeClr val="tx1">
                    <a:lumMod val="85000"/>
                    <a:lumOff val="15000"/>
                  </a:schemeClr>
                </a:solidFill>
                <a:latin typeface="Abadi" panose="020B0604020104020204" pitchFamily="34" charset="0"/>
              </a:rPr>
              <a:t>Using what we’ve created the library will position itself to offer multi-literacy instruction on this very important issue throughout the organization</a:t>
            </a:r>
            <a:r>
              <a:rPr lang="en-CA" dirty="0">
                <a:solidFill>
                  <a:schemeClr val="tx1">
                    <a:lumMod val="85000"/>
                    <a:lumOff val="15000"/>
                  </a:schemeClr>
                </a:solidFill>
                <a:latin typeface="Abadi" panose="020B0604020104020204" pitchFamily="34" charset="0"/>
              </a:rPr>
              <a:t>.</a:t>
            </a:r>
          </a:p>
          <a:p>
            <a:r>
              <a:rPr lang="en-CA" dirty="0">
                <a:solidFill>
                  <a:schemeClr val="tx1">
                    <a:lumMod val="85000"/>
                    <a:lumOff val="15000"/>
                  </a:schemeClr>
                </a:solidFill>
                <a:latin typeface="Abadi" panose="020B0604020104020204" pitchFamily="34" charset="0"/>
              </a:rPr>
              <a:t>There is need, there is interest, there will be uptake. </a:t>
            </a:r>
          </a:p>
          <a:p>
            <a:pPr lvl="1"/>
            <a:r>
              <a:rPr lang="en-CA" sz="2800" dirty="0">
                <a:solidFill>
                  <a:schemeClr val="tx1">
                    <a:lumMod val="85000"/>
                    <a:lumOff val="15000"/>
                  </a:schemeClr>
                </a:solidFill>
                <a:latin typeface="Abadi" panose="020B0604020104020204" pitchFamily="34" charset="0"/>
              </a:rPr>
              <a:t>Information literacy, media literacy, digital literacy, meta-literacy, lifelong learning, critical thinking. </a:t>
            </a:r>
          </a:p>
          <a:p>
            <a:r>
              <a:rPr lang="en-CA" dirty="0">
                <a:solidFill>
                  <a:schemeClr val="tx1">
                    <a:lumMod val="85000"/>
                    <a:lumOff val="15000"/>
                  </a:schemeClr>
                </a:solidFill>
                <a:latin typeface="Abadi" panose="020B0604020104020204" pitchFamily="34" charset="0"/>
              </a:rPr>
              <a:t>We’ve created the tools, now it’s time to use them. </a:t>
            </a:r>
          </a:p>
        </p:txBody>
      </p:sp>
      <p:sp>
        <p:nvSpPr>
          <p:cNvPr id="22" name="Freeform: Shape 2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61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9">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31">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18E142-A46D-4E35-A708-19DF263DC5E7}"/>
              </a:ext>
            </a:extLst>
          </p:cNvPr>
          <p:cNvSpPr>
            <a:spLocks noGrp="1"/>
          </p:cNvSpPr>
          <p:nvPr>
            <p:ph type="title"/>
          </p:nvPr>
        </p:nvSpPr>
        <p:spPr>
          <a:xfrm>
            <a:off x="1524000" y="929452"/>
            <a:ext cx="9144000" cy="2526738"/>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Headlines for the Sharing </a:t>
            </a:r>
          </a:p>
        </p:txBody>
      </p:sp>
      <p:sp>
        <p:nvSpPr>
          <p:cNvPr id="42"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6782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2" descr="A white board with writing on it&#10;&#10;Description automatically generated with medium confidence">
            <a:extLst>
              <a:ext uri="{FF2B5EF4-FFF2-40B4-BE49-F238E27FC236}">
                <a16:creationId xmlns:a16="http://schemas.microsoft.com/office/drawing/2014/main" id="{008802CD-F2BE-48BC-BB96-778A84EE7B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70" r="-1" b="8439"/>
          <a:stretch/>
        </p:blipFill>
        <p:spPr bwMode="auto">
          <a:xfrm>
            <a:off x="3068" y="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D2EA946-7B27-4A91-8441-4333858EBA71}"/>
              </a:ext>
            </a:extLst>
          </p:cNvPr>
          <p:cNvSpPr>
            <a:spLocks noGrp="1"/>
          </p:cNvSpPr>
          <p:nvPr>
            <p:ph idx="1"/>
          </p:nvPr>
        </p:nvSpPr>
        <p:spPr>
          <a:xfrm>
            <a:off x="618063" y="4856921"/>
            <a:ext cx="9565028" cy="1249240"/>
          </a:xfrm>
        </p:spPr>
        <p:txBody>
          <a:bodyPr>
            <a:normAutofit/>
          </a:bodyPr>
          <a:lstStyle/>
          <a:p>
            <a:pPr marL="0" indent="0">
              <a:buNone/>
            </a:pPr>
            <a:r>
              <a:rPr lang="en-US" sz="3600" dirty="0"/>
              <a:t>nina.verishagen@saskpolytech.ca </a:t>
            </a:r>
            <a:endParaRPr lang="en-CA" sz="3600" dirty="0"/>
          </a:p>
        </p:txBody>
      </p:sp>
    </p:spTree>
    <p:extLst>
      <p:ext uri="{BB962C8B-B14F-4D97-AF65-F5344CB8AC3E}">
        <p14:creationId xmlns:p14="http://schemas.microsoft.com/office/powerpoint/2010/main" val="12921013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03AD-AFA1-4BF7-B25B-92AAAA89F93B}"/>
              </a:ext>
            </a:extLst>
          </p:cNvPr>
          <p:cNvSpPr>
            <a:spLocks noGrp="1"/>
          </p:cNvSpPr>
          <p:nvPr>
            <p:ph type="title"/>
          </p:nvPr>
        </p:nvSpPr>
        <p:spPr/>
        <p:txBody>
          <a:bodyPr/>
          <a:lstStyle/>
          <a:p>
            <a:r>
              <a:rPr lang="en-US">
                <a:latin typeface="Abadi" panose="020B0604020104020204" pitchFamily="34" charset="0"/>
              </a:rPr>
              <a:t>How does this make you feel?</a:t>
            </a:r>
            <a:endParaRPr lang="en-CA">
              <a:latin typeface="Abadi" panose="020B0604020104020204" pitchFamily="34" charset="0"/>
            </a:endParaRPr>
          </a:p>
        </p:txBody>
      </p:sp>
      <p:pic>
        <p:nvPicPr>
          <p:cNvPr id="4" name="Content Placeholder 3">
            <a:hlinkClick r:id="rId3"/>
            <a:extLst>
              <a:ext uri="{FF2B5EF4-FFF2-40B4-BE49-F238E27FC236}">
                <a16:creationId xmlns:a16="http://schemas.microsoft.com/office/drawing/2014/main" id="{456F6257-7A25-4201-87C0-EF5C149D727E}"/>
              </a:ext>
            </a:extLst>
          </p:cNvPr>
          <p:cNvPicPr>
            <a:picLocks noGrp="1" noChangeAspect="1"/>
          </p:cNvPicPr>
          <p:nvPr>
            <p:ph idx="1"/>
          </p:nvPr>
        </p:nvPicPr>
        <p:blipFill>
          <a:blip r:embed="rId4"/>
          <a:stretch>
            <a:fillRect/>
          </a:stretch>
        </p:blipFill>
        <p:spPr>
          <a:xfrm>
            <a:off x="2291189" y="1618905"/>
            <a:ext cx="6516807" cy="4285024"/>
          </a:xfrm>
          <a:prstGeom prst="rect">
            <a:avLst/>
          </a:prstGeom>
        </p:spPr>
      </p:pic>
    </p:spTree>
    <p:extLst>
      <p:ext uri="{BB962C8B-B14F-4D97-AF65-F5344CB8AC3E}">
        <p14:creationId xmlns:p14="http://schemas.microsoft.com/office/powerpoint/2010/main" val="105792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BFCD-A8C9-400F-9102-55BFE9279F6C}"/>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nSpc>
                <a:spcPct val="90000"/>
              </a:lnSpc>
            </a:pPr>
            <a:r>
              <a:rPr lang="en-US" sz="5800">
                <a:latin typeface="Abadi" panose="020B0604020104020204" pitchFamily="34" charset="0"/>
              </a:rPr>
              <a:t>How does this make you feel?</a:t>
            </a:r>
          </a:p>
        </p:txBody>
      </p:sp>
      <p:pic>
        <p:nvPicPr>
          <p:cNvPr id="9" name="Picture 8">
            <a:extLst>
              <a:ext uri="{FF2B5EF4-FFF2-40B4-BE49-F238E27FC236}">
                <a16:creationId xmlns:a16="http://schemas.microsoft.com/office/drawing/2014/main" id="{6C68CF2A-37D4-4140-86C8-A983BDA5EE14}"/>
              </a:ext>
            </a:extLst>
          </p:cNvPr>
          <p:cNvPicPr>
            <a:picLocks noChangeAspect="1"/>
          </p:cNvPicPr>
          <p:nvPr/>
        </p:nvPicPr>
        <p:blipFill rotWithShape="1">
          <a:blip r:embed="rId3"/>
          <a:srcRect b="1430"/>
          <a:stretch/>
        </p:blipFill>
        <p:spPr>
          <a:xfrm>
            <a:off x="4950363" y="894805"/>
            <a:ext cx="6061893" cy="5068389"/>
          </a:xfrm>
          <a:prstGeom prst="rect">
            <a:avLst/>
          </a:prstGeom>
        </p:spPr>
      </p:pic>
    </p:spTree>
    <p:extLst>
      <p:ext uri="{BB962C8B-B14F-4D97-AF65-F5344CB8AC3E}">
        <p14:creationId xmlns:p14="http://schemas.microsoft.com/office/powerpoint/2010/main" val="332593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hlinkClick r:id="rId3"/>
            <a:extLst>
              <a:ext uri="{FF2B5EF4-FFF2-40B4-BE49-F238E27FC236}">
                <a16:creationId xmlns:a16="http://schemas.microsoft.com/office/drawing/2014/main" id="{EB278486-9620-40C0-978C-C52471BE4C1E}"/>
              </a:ext>
            </a:extLst>
          </p:cNvPr>
          <p:cNvPicPr>
            <a:picLocks noChangeAspect="1"/>
          </p:cNvPicPr>
          <p:nvPr/>
        </p:nvPicPr>
        <p:blipFill>
          <a:blip r:embed="rId4"/>
          <a:stretch>
            <a:fillRect/>
          </a:stretch>
        </p:blipFill>
        <p:spPr>
          <a:xfrm>
            <a:off x="937175" y="2104975"/>
            <a:ext cx="4709448" cy="3096624"/>
          </a:xfrm>
          <a:prstGeom prst="rect">
            <a:avLst/>
          </a:prstGeom>
        </p:spPr>
      </p:pic>
      <p:pic>
        <p:nvPicPr>
          <p:cNvPr id="3" name="Content Placeholder 3">
            <a:hlinkClick r:id="rId3"/>
            <a:extLst>
              <a:ext uri="{FF2B5EF4-FFF2-40B4-BE49-F238E27FC236}">
                <a16:creationId xmlns:a16="http://schemas.microsoft.com/office/drawing/2014/main" id="{A9707248-A427-4CA9-B94B-CBD33F394260}"/>
              </a:ext>
            </a:extLst>
          </p:cNvPr>
          <p:cNvPicPr>
            <a:picLocks noChangeAspect="1"/>
          </p:cNvPicPr>
          <p:nvPr/>
        </p:nvPicPr>
        <p:blipFill>
          <a:blip r:embed="rId4"/>
          <a:stretch>
            <a:fillRect/>
          </a:stretch>
        </p:blipFill>
        <p:spPr>
          <a:xfrm>
            <a:off x="937175" y="2104975"/>
            <a:ext cx="4709448" cy="3096624"/>
          </a:xfrm>
          <a:prstGeom prst="rect">
            <a:avLst/>
          </a:prstGeom>
        </p:spPr>
      </p:pic>
      <p:sp>
        <p:nvSpPr>
          <p:cNvPr id="4" name="TextBox 3">
            <a:extLst>
              <a:ext uri="{FF2B5EF4-FFF2-40B4-BE49-F238E27FC236}">
                <a16:creationId xmlns:a16="http://schemas.microsoft.com/office/drawing/2014/main" id="{FC13BF10-1DE1-49DC-AC7C-6B1589D40564}"/>
              </a:ext>
            </a:extLst>
          </p:cNvPr>
          <p:cNvSpPr txBox="1"/>
          <p:nvPr/>
        </p:nvSpPr>
        <p:spPr>
          <a:xfrm>
            <a:off x="937175" y="2104975"/>
            <a:ext cx="4709448" cy="369332"/>
          </a:xfrm>
          <a:prstGeom prst="rect">
            <a:avLst/>
          </a:prstGeom>
          <a:solidFill>
            <a:schemeClr val="accent2"/>
          </a:solidFill>
        </p:spPr>
        <p:txBody>
          <a:bodyPr wrap="square" rtlCol="0">
            <a:spAutoFit/>
          </a:bodyPr>
          <a:lstStyle/>
          <a:p>
            <a:pPr algn="ctr"/>
            <a:r>
              <a:rPr lang="en-US" b="1" dirty="0">
                <a:solidFill>
                  <a:schemeClr val="bg1">
                    <a:lumMod val="85000"/>
                  </a:schemeClr>
                </a:solidFill>
                <a:latin typeface="Aharoni" panose="02010803020104030203" pitchFamily="2" charset="-79"/>
                <a:cs typeface="Aharoni" panose="02010803020104030203" pitchFamily="2" charset="-79"/>
              </a:rPr>
              <a:t>misinformation</a:t>
            </a:r>
            <a:endParaRPr lang="en-CA" b="1" dirty="0">
              <a:solidFill>
                <a:schemeClr val="bg1">
                  <a:lumMod val="85000"/>
                </a:schemeClr>
              </a:solidFill>
              <a:latin typeface="Aharoni" panose="02010803020104030203" pitchFamily="2" charset="-79"/>
              <a:cs typeface="Aharoni" panose="02010803020104030203" pitchFamily="2" charset="-79"/>
            </a:endParaRPr>
          </a:p>
        </p:txBody>
      </p:sp>
      <p:pic>
        <p:nvPicPr>
          <p:cNvPr id="5" name="Picture 4" descr="Fourteen elephants get drunk on corn wine and pass out in tea plantation -  The Drinks Business">
            <a:extLst>
              <a:ext uri="{FF2B5EF4-FFF2-40B4-BE49-F238E27FC236}">
                <a16:creationId xmlns:a16="http://schemas.microsoft.com/office/drawing/2014/main" id="{8F92FCFF-F185-4A8C-9E8B-8255E74C40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175" y="2476142"/>
            <a:ext cx="4709448" cy="3527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E584ED8-FCCE-4361-8770-95B97A1A8C56}"/>
              </a:ext>
            </a:extLst>
          </p:cNvPr>
          <p:cNvPicPr>
            <a:picLocks noChangeAspect="1"/>
          </p:cNvPicPr>
          <p:nvPr/>
        </p:nvPicPr>
        <p:blipFill rotWithShape="1">
          <a:blip r:embed="rId6"/>
          <a:srcRect b="1430"/>
          <a:stretch/>
        </p:blipFill>
        <p:spPr>
          <a:xfrm>
            <a:off x="6464356" y="2104975"/>
            <a:ext cx="4560725" cy="3813252"/>
          </a:xfrm>
          <a:prstGeom prst="rect">
            <a:avLst/>
          </a:prstGeom>
        </p:spPr>
      </p:pic>
      <p:sp>
        <p:nvSpPr>
          <p:cNvPr id="7" name="TextBox 6">
            <a:extLst>
              <a:ext uri="{FF2B5EF4-FFF2-40B4-BE49-F238E27FC236}">
                <a16:creationId xmlns:a16="http://schemas.microsoft.com/office/drawing/2014/main" id="{824F2E31-D706-4EF1-8758-B7AE45D81871}"/>
              </a:ext>
            </a:extLst>
          </p:cNvPr>
          <p:cNvSpPr txBox="1"/>
          <p:nvPr/>
        </p:nvSpPr>
        <p:spPr>
          <a:xfrm>
            <a:off x="6464356" y="2104975"/>
            <a:ext cx="4508967" cy="369332"/>
          </a:xfrm>
          <a:prstGeom prst="rect">
            <a:avLst/>
          </a:prstGeom>
          <a:solidFill>
            <a:schemeClr val="accent2"/>
          </a:solidFill>
        </p:spPr>
        <p:txBody>
          <a:bodyPr wrap="square" rtlCol="0">
            <a:spAutoFit/>
          </a:bodyPr>
          <a:lstStyle/>
          <a:p>
            <a:pPr algn="ctr"/>
            <a:r>
              <a:rPr lang="en-US" b="1" dirty="0">
                <a:solidFill>
                  <a:schemeClr val="bg1">
                    <a:lumMod val="85000"/>
                  </a:schemeClr>
                </a:solidFill>
                <a:latin typeface="Aharoni" panose="02010803020104030203" pitchFamily="2" charset="-79"/>
                <a:cs typeface="Aharoni" panose="02010803020104030203" pitchFamily="2" charset="-79"/>
              </a:rPr>
              <a:t>disinformation</a:t>
            </a:r>
            <a:endParaRPr lang="en-CA" b="1" dirty="0">
              <a:solidFill>
                <a:schemeClr val="bg1">
                  <a:lumMod val="85000"/>
                </a:schemeClr>
              </a:solidFill>
              <a:latin typeface="Aharoni" panose="02010803020104030203" pitchFamily="2" charset="-79"/>
              <a:cs typeface="Aharoni" panose="02010803020104030203" pitchFamily="2" charset="-79"/>
            </a:endParaRPr>
          </a:p>
        </p:txBody>
      </p:sp>
      <p:sp>
        <p:nvSpPr>
          <p:cNvPr id="10" name="TextBox 9">
            <a:extLst>
              <a:ext uri="{FF2B5EF4-FFF2-40B4-BE49-F238E27FC236}">
                <a16:creationId xmlns:a16="http://schemas.microsoft.com/office/drawing/2014/main" id="{6D1BB8EE-F2BF-44CC-BB9F-4F72A1802BD9}"/>
              </a:ext>
            </a:extLst>
          </p:cNvPr>
          <p:cNvSpPr txBox="1"/>
          <p:nvPr/>
        </p:nvSpPr>
        <p:spPr>
          <a:xfrm>
            <a:off x="327804" y="379562"/>
            <a:ext cx="10179170" cy="923330"/>
          </a:xfrm>
          <a:prstGeom prst="rect">
            <a:avLst/>
          </a:prstGeom>
          <a:noFill/>
        </p:spPr>
        <p:txBody>
          <a:bodyPr wrap="square" rtlCol="0">
            <a:spAutoFit/>
          </a:bodyPr>
          <a:lstStyle/>
          <a:p>
            <a:r>
              <a:rPr lang="en-US" sz="5400" dirty="0">
                <a:latin typeface="Aldhabi" panose="01000000000000000000" pitchFamily="2" charset="-78"/>
                <a:cs typeface="Aldhabi" panose="01000000000000000000" pitchFamily="2" charset="-78"/>
              </a:rPr>
              <a:t>Both are “not true”, but are they both dangerous?</a:t>
            </a:r>
            <a:endParaRPr lang="en-CA" sz="54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21062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354D62-53B0-45CA-A43D-FBFE3E9894A9}"/>
              </a:ext>
            </a:extLst>
          </p:cNvPr>
          <p:cNvSpPr>
            <a:spLocks noGrp="1"/>
          </p:cNvSpPr>
          <p:nvPr>
            <p:ph type="title"/>
          </p:nvPr>
        </p:nvSpPr>
        <p:spPr>
          <a:xfrm>
            <a:off x="1524000" y="929452"/>
            <a:ext cx="9144000" cy="2526738"/>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The Disaster</a:t>
            </a:r>
          </a:p>
        </p:txBody>
      </p:sp>
      <p:sp>
        <p:nvSpPr>
          <p:cNvPr id="12"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622810"/>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4025</Words>
  <Application>Microsoft Office PowerPoint</Application>
  <PresentationFormat>Widescreen</PresentationFormat>
  <Paragraphs>348</Paragraphs>
  <Slides>50</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Abadi</vt:lpstr>
      <vt:lpstr>Aharoni</vt:lpstr>
      <vt:lpstr>Aldhabi</vt:lpstr>
      <vt:lpstr>Arial</vt:lpstr>
      <vt:lpstr>Calibri</vt:lpstr>
      <vt:lpstr>Calibri Light</vt:lpstr>
      <vt:lpstr>Geneva</vt:lpstr>
      <vt:lpstr>Open Sans</vt:lpstr>
      <vt:lpstr>Symbol</vt:lpstr>
      <vt:lpstr>Times New Roman</vt:lpstr>
      <vt:lpstr>Office Theme</vt:lpstr>
      <vt:lpstr>The Road to Digital Citizenship: Providing a Foundation of Critical Thinking through an Information Evaluation Mini Course </vt:lpstr>
      <vt:lpstr>PowerPoint Presentation</vt:lpstr>
      <vt:lpstr>Disinformation: Dealing with the Disaster </vt:lpstr>
      <vt:lpstr>today</vt:lpstr>
      <vt:lpstr>Headlines for the Sharing </vt:lpstr>
      <vt:lpstr>How does this make you feel?</vt:lpstr>
      <vt:lpstr>How does this make you feel?</vt:lpstr>
      <vt:lpstr>PowerPoint Presentation</vt:lpstr>
      <vt:lpstr>The Disaster</vt:lpstr>
      <vt:lpstr>All the information </vt:lpstr>
      <vt:lpstr>Information Overload </vt:lpstr>
      <vt:lpstr>So many players… </vt:lpstr>
      <vt:lpstr>Information Disorder</vt:lpstr>
      <vt:lpstr>PowerPoint Presentation</vt:lpstr>
      <vt:lpstr>Disinformation</vt:lpstr>
      <vt:lpstr>PowerPoint Presentation</vt:lpstr>
      <vt:lpstr>PowerPoint Presentation</vt:lpstr>
      <vt:lpstr>PowerPoint Presentation</vt:lpstr>
      <vt:lpstr>Review </vt:lpstr>
      <vt:lpstr>The Library</vt:lpstr>
      <vt:lpstr>PowerPoint Presentation</vt:lpstr>
      <vt:lpstr>The library’s role</vt:lpstr>
      <vt:lpstr>Information Literacy</vt:lpstr>
      <vt:lpstr>Academic Libraries</vt:lpstr>
      <vt:lpstr>Public Libraries </vt:lpstr>
      <vt:lpstr>What about </vt:lpstr>
      <vt:lpstr>Libraries must advocate</vt:lpstr>
      <vt:lpstr>Real Librarianship </vt:lpstr>
      <vt:lpstr>The Project</vt:lpstr>
      <vt:lpstr>PowerPoint Presentation</vt:lpstr>
      <vt:lpstr>Funding to create an open education course</vt:lpstr>
      <vt:lpstr>We have created</vt:lpstr>
      <vt:lpstr>Goals of Creation</vt:lpstr>
      <vt:lpstr>The course</vt:lpstr>
      <vt:lpstr>PowerPoint Presentation</vt:lpstr>
      <vt:lpstr>PowerPoint Presentation</vt:lpstr>
      <vt:lpstr>Deeper learning</vt:lpstr>
      <vt:lpstr>All versions cover</vt:lpstr>
      <vt:lpstr>Enrolled so far:</vt:lpstr>
      <vt:lpstr>The Response</vt:lpstr>
      <vt:lpstr>PowerPoint Presentation</vt:lpstr>
      <vt:lpstr>Faculty PD Session </vt:lpstr>
      <vt:lpstr>PowerPoint Presentation</vt:lpstr>
      <vt:lpstr>Student Quotes</vt:lpstr>
      <vt:lpstr>Exemplar of Improvement</vt:lpstr>
      <vt:lpstr>PowerPoint Presentation</vt:lpstr>
      <vt:lpstr>Moving Forward </vt:lpstr>
      <vt:lpstr>PowerPoint Presentation</vt:lpstr>
      <vt:lpstr>Saskatchewan Polytechnic Library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Disinformation Andragogy to support Multiple Literacies</dc:title>
  <dc:creator>Verishagen, Nina</dc:creator>
  <cp:lastModifiedBy>Library Association</cp:lastModifiedBy>
  <cp:revision>3</cp:revision>
  <dcterms:created xsi:type="dcterms:W3CDTF">2022-04-11T17:56:21Z</dcterms:created>
  <dcterms:modified xsi:type="dcterms:W3CDTF">2022-05-12T17:20:08Z</dcterms:modified>
</cp:coreProperties>
</file>