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304" r:id="rId4"/>
    <p:sldId id="305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20" r:id="rId14"/>
    <p:sldId id="321" r:id="rId15"/>
    <p:sldId id="306" r:id="rId16"/>
    <p:sldId id="263" r:id="rId17"/>
    <p:sldId id="307" r:id="rId18"/>
    <p:sldId id="287" r:id="rId19"/>
    <p:sldId id="308" r:id="rId20"/>
    <p:sldId id="325" r:id="rId21"/>
    <p:sldId id="318" r:id="rId22"/>
    <p:sldId id="317" r:id="rId23"/>
    <p:sldId id="326" r:id="rId24"/>
    <p:sldId id="327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252" autoAdjust="0"/>
  </p:normalViewPr>
  <p:slideViewPr>
    <p:cSldViewPr>
      <p:cViewPr varScale="1">
        <p:scale>
          <a:sx n="52" d="100"/>
          <a:sy n="52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E02AE-81E4-4988-83D6-DF5ACF77A95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A8D33-EB07-40D9-8B60-0A58D421F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8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4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85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49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02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75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75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75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1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1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79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75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1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32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16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1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1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05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6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7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7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4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86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2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35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A8D33-EB07-40D9-8B60-0A58D421F8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1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5A0B-67C7-4E46-9D6D-7236585CDF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A246-E1A2-437D-BA2D-67BAE249B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3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5A0B-67C7-4E46-9D6D-7236585CDF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A246-E1A2-437D-BA2D-67BAE249B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4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5A0B-67C7-4E46-9D6D-7236585CDF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A246-E1A2-437D-BA2D-67BAE249B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47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s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516" y="-527537"/>
            <a:ext cx="11959286" cy="6967584"/>
          </a:xfrm>
          <a:prstGeom prst="rect">
            <a:avLst/>
          </a:prstGeom>
        </p:spPr>
      </p:pic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1299" y="5847241"/>
            <a:ext cx="5955632" cy="45691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800" b="0" i="0">
                <a:solidFill>
                  <a:srgbClr val="4C4C4C"/>
                </a:solidFill>
                <a:latin typeface="+mj-lt"/>
                <a:cs typeface="Proxima Nova A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443182" y="3487857"/>
            <a:ext cx="5564606" cy="68012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="1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443183" y="1678074"/>
            <a:ext cx="7069869" cy="1762109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70000"/>
              </a:lnSpc>
              <a:buNone/>
              <a:defRPr sz="8000" b="1" i="0" baseline="0">
                <a:solidFill>
                  <a:srgbClr val="F9D53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65" y="5738350"/>
            <a:ext cx="2547573" cy="6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3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s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3" y="-2891693"/>
            <a:ext cx="9224703" cy="7146193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11815" y="349680"/>
            <a:ext cx="8489731" cy="49935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70000"/>
              </a:lnSpc>
              <a:buNone/>
              <a:defRPr sz="4000" b="1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09037" y="1849913"/>
            <a:ext cx="8298719" cy="3835781"/>
          </a:xfrm>
          <a:prstGeom prst="rect">
            <a:avLst/>
          </a:prstGeom>
        </p:spPr>
        <p:txBody>
          <a:bodyPr vert="horz"/>
          <a:lstStyle>
            <a:lvl1pPr>
              <a:defRPr sz="4000" b="0" i="0">
                <a:solidFill>
                  <a:srgbClr val="4C4C4C"/>
                </a:solidFill>
                <a:latin typeface="+mj-lt"/>
                <a:cs typeface="Proxima Nova A"/>
              </a:defRPr>
            </a:lvl1pPr>
            <a:lvl2pPr>
              <a:defRPr sz="3600" b="0" i="0">
                <a:solidFill>
                  <a:srgbClr val="4C4C4C"/>
                </a:solidFill>
                <a:latin typeface="+mj-lt"/>
                <a:cs typeface="Proxima Nova A"/>
              </a:defRPr>
            </a:lvl2pPr>
            <a:lvl3pPr>
              <a:defRPr sz="3200" b="0" i="0">
                <a:solidFill>
                  <a:srgbClr val="4C4C4C"/>
                </a:solidFill>
                <a:latin typeface="+mj-lt"/>
                <a:cs typeface="Proxima Nova A"/>
              </a:defRPr>
            </a:lvl3pPr>
            <a:lvl4pPr>
              <a:defRPr sz="2800" b="0" i="0">
                <a:solidFill>
                  <a:srgbClr val="4C4C4C"/>
                </a:solidFill>
                <a:latin typeface="+mj-lt"/>
                <a:cs typeface="Proxima Nova A"/>
              </a:defRPr>
            </a:lvl4pPr>
            <a:lvl5pPr>
              <a:defRPr sz="2800" b="0" i="0">
                <a:solidFill>
                  <a:srgbClr val="4C4C4C"/>
                </a:solidFill>
                <a:latin typeface="+mj-lt"/>
                <a:cs typeface="Proxima Nova 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413747" y="797683"/>
            <a:ext cx="2042319" cy="46699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600" b="1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0" y="5965506"/>
            <a:ext cx="1933029" cy="5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3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5A0B-67C7-4E46-9D6D-7236585CDF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A246-E1A2-437D-BA2D-67BAE249B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8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5A0B-67C7-4E46-9D6D-7236585CDF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A246-E1A2-437D-BA2D-67BAE249B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5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5A0B-67C7-4E46-9D6D-7236585CDF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A246-E1A2-437D-BA2D-67BAE249B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3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5A0B-67C7-4E46-9D6D-7236585CDF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A246-E1A2-437D-BA2D-67BAE249B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5A0B-67C7-4E46-9D6D-7236585CDF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A246-E1A2-437D-BA2D-67BAE249B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2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5A0B-67C7-4E46-9D6D-7236585CDF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A246-E1A2-437D-BA2D-67BAE249B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7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5A0B-67C7-4E46-9D6D-7236585CDF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A246-E1A2-437D-BA2D-67BAE249B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0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25A0B-67C7-4E46-9D6D-7236585CDF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A246-E1A2-437D-BA2D-67BAE249B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2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25A0B-67C7-4E46-9D6D-7236585CDF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3A246-E1A2-437D-BA2D-67BAE249B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askhealthauthority.libguides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library@saskhealthauthority.c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299" y="5847240"/>
            <a:ext cx="5955632" cy="78215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 smtClean="0"/>
              <a:t>May 3, 2019</a:t>
            </a:r>
            <a:endParaRPr lang="en-US" dirty="0"/>
          </a:p>
          <a:p>
            <a:r>
              <a:rPr lang="en-US" dirty="0" smtClean="0"/>
              <a:t>Saskatchewan Library Association 2019 Conference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3182" y="3487857"/>
            <a:ext cx="6643418" cy="680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Saskatchewan Health Authority Library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3183" y="914400"/>
            <a:ext cx="6872017" cy="25257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solidFill>
                  <a:srgbClr val="F9D531"/>
                </a:solidFill>
              </a:rPr>
              <a:t>The Needs of the Many …</a:t>
            </a:r>
            <a:endParaRPr lang="en-US" dirty="0">
              <a:solidFill>
                <a:srgbClr val="F9D5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City Hospital, Saskatoon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0" y="2209800"/>
            <a:ext cx="4204800" cy="315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202544" cy="31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St. Paul’s Hospital, Saskatoon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5793600" cy="43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Library Services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508785" cy="43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/>
          <p:cNvSpPr>
            <a:spLocks noGrp="1"/>
          </p:cNvSpPr>
          <p:nvPr>
            <p:ph type="body" sz="quarter" idx="10"/>
            <p:extLst>
              <p:ext uri="{D42A27DB-BD31-4B8C-83A1-F6EECF244321}">
                <p14:modId xmlns:p14="http://schemas.microsoft.com/office/powerpoint/2010/main" val="1762466341"/>
              </p:ext>
            </p:extLst>
          </p:nvPr>
        </p:nvSpPr>
        <p:spPr>
          <a:xfrm>
            <a:off x="228600" y="228600"/>
            <a:ext cx="8915399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Library Services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/>
            <p:extLst>
              <p:ext uri="{D42A27DB-BD31-4B8C-83A1-F6EECF244321}">
                <p14:modId xmlns:p14="http://schemas.microsoft.com/office/powerpoint/2010/main" val="2959477682"/>
              </p:ext>
            </p:extLst>
          </p:nvPr>
        </p:nvSpPr>
        <p:spPr>
          <a:xfrm>
            <a:off x="409037" y="1532965"/>
            <a:ext cx="8298719" cy="42896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 smtClean="0"/>
              <a:t>Evidence (literature) searches </a:t>
            </a:r>
          </a:p>
          <a:p>
            <a:r>
              <a:rPr lang="en-US" sz="3200" dirty="0" smtClean="0"/>
              <a:t>Document delivery/ILL</a:t>
            </a:r>
            <a:endParaRPr lang="en-US" sz="3200" dirty="0">
              <a:cs typeface="Calibri"/>
            </a:endParaRPr>
          </a:p>
          <a:p>
            <a:r>
              <a:rPr lang="en-US" sz="3200" dirty="0" smtClean="0"/>
              <a:t>Mobile apps</a:t>
            </a:r>
          </a:p>
          <a:p>
            <a:r>
              <a:rPr lang="en-US" sz="3200" dirty="0"/>
              <a:t>Patient education sessions</a:t>
            </a:r>
          </a:p>
          <a:p>
            <a:r>
              <a:rPr lang="en-US" sz="3200" dirty="0" smtClean="0"/>
              <a:t>Attending rounds &amp; </a:t>
            </a:r>
            <a:r>
              <a:rPr lang="en-US" sz="3200" dirty="0" smtClean="0">
                <a:cs typeface="Calibri"/>
              </a:rPr>
              <a:t>liaison area meetings</a:t>
            </a:r>
            <a:endParaRPr lang="en-US" sz="3200" dirty="0">
              <a:cs typeface="Calibri"/>
            </a:endParaRPr>
          </a:p>
          <a:p>
            <a:r>
              <a:rPr lang="en-US" sz="3200" dirty="0" smtClean="0">
                <a:cs typeface="Calibri"/>
              </a:rPr>
              <a:t>Citation and Copyright advice</a:t>
            </a:r>
            <a:endParaRPr lang="en-US" sz="3200" dirty="0">
              <a:cs typeface="Calibri"/>
            </a:endParaRPr>
          </a:p>
          <a:p>
            <a:r>
              <a:rPr lang="en-US" sz="3200" dirty="0" smtClean="0">
                <a:cs typeface="Calibri"/>
              </a:rPr>
              <a:t>Teaching and library instruction</a:t>
            </a:r>
            <a:endParaRPr lang="en-US" sz="3200" dirty="0">
              <a:cs typeface="Calibri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33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/>
          <p:cNvSpPr>
            <a:spLocks noGrp="1"/>
          </p:cNvSpPr>
          <p:nvPr>
            <p:ph type="body" sz="quarter" idx="10"/>
            <p:extLst>
              <p:ext uri="{D42A27DB-BD31-4B8C-83A1-F6EECF244321}">
                <p14:modId xmlns:p14="http://schemas.microsoft.com/office/powerpoint/2010/main" val="3628216896"/>
              </p:ext>
            </p:extLst>
          </p:nvPr>
        </p:nvSpPr>
        <p:spPr>
          <a:xfrm>
            <a:off x="228600" y="228600"/>
            <a:ext cx="8915399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How did we get here?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/>
            <p:extLst>
              <p:ext uri="{D42A27DB-BD31-4B8C-83A1-F6EECF244321}">
                <p14:modId xmlns:p14="http://schemas.microsoft.com/office/powerpoint/2010/main" val="2853756894"/>
              </p:ext>
            </p:extLst>
          </p:nvPr>
        </p:nvSpPr>
        <p:spPr>
          <a:xfrm>
            <a:off x="409037" y="1532965"/>
            <a:ext cx="8298719" cy="4289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r>
              <a:rPr lang="en-US" sz="3200" dirty="0" smtClean="0">
                <a:cs typeface="Calibri"/>
              </a:rPr>
              <a:t>History for context</a:t>
            </a: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r>
              <a:rPr lang="en-US" sz="3200" dirty="0" smtClean="0">
                <a:cs typeface="Calibri"/>
              </a:rPr>
              <a:t>Overview of the transition work</a:t>
            </a:r>
          </a:p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r>
              <a:rPr lang="en-US" sz="3200" dirty="0" smtClean="0">
                <a:cs typeface="Calibri"/>
              </a:rPr>
              <a:t>What’s around the corner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/>
          <p:cNvSpPr>
            <a:spLocks noGrp="1"/>
          </p:cNvSpPr>
          <p:nvPr>
            <p:ph type="body" sz="quarter" idx="10"/>
            <p:extLst>
              <p:ext uri="{D42A27DB-BD31-4B8C-83A1-F6EECF244321}">
                <p14:modId xmlns:p14="http://schemas.microsoft.com/office/powerpoint/2010/main" val="1131370681"/>
              </p:ext>
            </p:extLst>
          </p:nvPr>
        </p:nvSpPr>
        <p:spPr>
          <a:xfrm>
            <a:off x="228600" y="228600"/>
            <a:ext cx="8915399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12 Regions – 3 libraries + SHIRP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/>
            <p:extLst>
              <p:ext uri="{D42A27DB-BD31-4B8C-83A1-F6EECF244321}">
                <p14:modId xmlns:p14="http://schemas.microsoft.com/office/powerpoint/2010/main" val="1818906287"/>
              </p:ext>
            </p:extLst>
          </p:nvPr>
        </p:nvSpPr>
        <p:spPr>
          <a:xfrm>
            <a:off x="409037" y="1532965"/>
            <a:ext cx="8298719" cy="4289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3200" dirty="0"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2743200" cy="3346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36" y="1524000"/>
            <a:ext cx="4169664" cy="12862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5582" y="2227624"/>
            <a:ext cx="4138396" cy="242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6385" y="4648200"/>
            <a:ext cx="4138395" cy="133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708515"/>
            <a:ext cx="2685865" cy="238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“Think &amp; Act as One”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  <p:extLst>
              <p:ext uri="{D42A27DB-BD31-4B8C-83A1-F6EECF244321}">
                <p14:modId xmlns:p14="http://schemas.microsoft.com/office/powerpoint/2010/main" val="3870525558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0" y="1524000"/>
            <a:ext cx="6172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7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Three Websites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  <p:extLst>
              <p:ext uri="{D42A27DB-BD31-4B8C-83A1-F6EECF244321}">
                <p14:modId xmlns:p14="http://schemas.microsoft.com/office/powerpoint/2010/main" val="2808674631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1600200"/>
            <a:ext cx="8521094" cy="352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6" y="1600200"/>
            <a:ext cx="8547738" cy="4407314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106" y="1600200"/>
            <a:ext cx="8670772" cy="500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36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1815" y="349680"/>
            <a:ext cx="8489731" cy="4993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 Library </a:t>
            </a:r>
            <a:r>
              <a:rPr lang="en-US" dirty="0"/>
              <a:t>Website</a:t>
            </a:r>
          </a:p>
        </p:txBody>
      </p:sp>
      <p:pic>
        <p:nvPicPr>
          <p:cNvPr id="1026" name="Picture 2" descr="C:\Users\monninc\Desktop\Library Homep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5679"/>
            <a:ext cx="7315199" cy="4365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890736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  <a:hlinkClick r:id="rId4"/>
              </a:rPr>
              <a:t>http://saskhealthauthority.libguides.com</a:t>
            </a:r>
            <a:endParaRPr lang="en-US" sz="2400" b="1" dirty="0">
              <a:latin typeface="Calibri" pitchFamily="34" charset="0"/>
            </a:endParaRPr>
          </a:p>
          <a:p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39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Lead Areas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  <p:extLst>
              <p:ext uri="{D42A27DB-BD31-4B8C-83A1-F6EECF244321}">
                <p14:modId xmlns:p14="http://schemas.microsoft.com/office/powerpoint/2010/main" val="1358907887"/>
              </p:ext>
            </p:extLst>
          </p:nvPr>
        </p:nvSpPr>
        <p:spPr>
          <a:xfrm>
            <a:off x="152400" y="1849913"/>
            <a:ext cx="8991601" cy="383578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smtClean="0">
                <a:cs typeface="Calibri"/>
              </a:rPr>
              <a:t>Website</a:t>
            </a:r>
          </a:p>
          <a:p>
            <a:r>
              <a:rPr lang="en-US" dirty="0" smtClean="0">
                <a:cs typeface="Calibri"/>
              </a:rPr>
              <a:t>Evidence searching → Reference Service</a:t>
            </a:r>
          </a:p>
          <a:p>
            <a:r>
              <a:rPr lang="en-US" dirty="0" smtClean="0">
                <a:cs typeface="Calibri"/>
              </a:rPr>
              <a:t>Library instruction</a:t>
            </a:r>
          </a:p>
          <a:p>
            <a:r>
              <a:rPr lang="en-US" dirty="0" smtClean="0">
                <a:cs typeface="Calibri"/>
              </a:rPr>
              <a:t>Mobile resources</a:t>
            </a:r>
          </a:p>
          <a:p>
            <a:r>
              <a:rPr lang="en-US" dirty="0" smtClean="0">
                <a:cs typeface="Calibri"/>
              </a:rPr>
              <a:t>Marketing</a:t>
            </a:r>
          </a:p>
          <a:p>
            <a:r>
              <a:rPr lang="en-US" dirty="0" smtClean="0">
                <a:cs typeface="Calibri"/>
              </a:rPr>
              <a:t>Professional Development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9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/>
          <p:cNvSpPr>
            <a:spLocks noGrp="1"/>
          </p:cNvSpPr>
          <p:nvPr>
            <p:ph type="body" sz="quarter" idx="10"/>
            <p:extLst>
              <p:ext uri="{D42A27DB-BD31-4B8C-83A1-F6EECF244321}">
                <p14:modId xmlns:p14="http://schemas.microsoft.com/office/powerpoint/2010/main" val="1633603572"/>
              </p:ext>
            </p:extLst>
          </p:nvPr>
        </p:nvSpPr>
        <p:spPr>
          <a:xfrm>
            <a:off x="228600" y="228600"/>
            <a:ext cx="8915399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Outweigh the needs of the few …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/>
            <p:extLst>
              <p:ext uri="{D42A27DB-BD31-4B8C-83A1-F6EECF244321}">
                <p14:modId xmlns:p14="http://schemas.microsoft.com/office/powerpoint/2010/main" val="2421265501"/>
              </p:ext>
            </p:extLst>
          </p:nvPr>
        </p:nvSpPr>
        <p:spPr>
          <a:xfrm>
            <a:off x="409037" y="1532965"/>
            <a:ext cx="8298719" cy="4289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3200" dirty="0">
              <a:cs typeface="Calibri"/>
            </a:endParaRPr>
          </a:p>
        </p:txBody>
      </p:sp>
      <p:pic>
        <p:nvPicPr>
          <p:cNvPr id="4" name="Picture 2" descr="C:\Users\weisgarberamy\Desktop\healthreg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3564040" cy="519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Standardizing the Collection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  <p:extLst>
              <p:ext uri="{D42A27DB-BD31-4B8C-83A1-F6EECF244321}">
                <p14:modId xmlns:p14="http://schemas.microsoft.com/office/powerpoint/2010/main" val="3103263631"/>
              </p:ext>
            </p:extLst>
          </p:nvPr>
        </p:nvSpPr>
        <p:spPr>
          <a:xfrm>
            <a:off x="152400" y="1295400"/>
            <a:ext cx="8991601" cy="38357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SHIRP collection was integral</a:t>
            </a:r>
          </a:p>
          <a:p>
            <a:r>
              <a:rPr lang="en-US" dirty="0">
                <a:cs typeface="Calibri"/>
              </a:rPr>
              <a:t>Converting regional to provincial</a:t>
            </a:r>
          </a:p>
          <a:p>
            <a:r>
              <a:rPr lang="en-US" dirty="0" smtClean="0">
                <a:cs typeface="Calibri"/>
              </a:rPr>
              <a:t>3sHealth → Provincial RFP serials</a:t>
            </a:r>
          </a:p>
          <a:p>
            <a:r>
              <a:rPr lang="en-US" dirty="0" smtClean="0">
                <a:cs typeface="Calibri"/>
              </a:rPr>
              <a:t>MDLP →  SHR/RQHR to provincial</a:t>
            </a:r>
          </a:p>
        </p:txBody>
      </p:sp>
      <p:pic>
        <p:nvPicPr>
          <p:cNvPr id="4" name="Picture 2" descr="C:\Users\foxlance\Desktop\SHIR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3369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Instant Growth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432297"/>
              </p:ext>
            </p:extLst>
          </p:nvPr>
        </p:nvGraphicFramePr>
        <p:xfrm>
          <a:off x="1066800" y="1524000"/>
          <a:ext cx="7010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Physicians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Regina Qu’Appelle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7,956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745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Saskatoon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14,268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1,130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Prince Albert Parkland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3 REGIONS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24,264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2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Related Organizations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1834743"/>
            <a:ext cx="9144000" cy="318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Challenges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  <p:extLst>
              <p:ext uri="{D42A27DB-BD31-4B8C-83A1-F6EECF244321}">
                <p14:modId xmlns:p14="http://schemas.microsoft.com/office/powerpoint/2010/main" val="444572111"/>
              </p:ext>
            </p:extLst>
          </p:nvPr>
        </p:nvSpPr>
        <p:spPr>
          <a:xfrm>
            <a:off x="152400" y="1849913"/>
            <a:ext cx="8991601" cy="383578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smtClean="0">
                <a:cs typeface="Calibri"/>
              </a:rPr>
              <a:t>Being provincial before anyone else</a:t>
            </a:r>
          </a:p>
          <a:p>
            <a:r>
              <a:rPr lang="en-US" dirty="0" smtClean="0">
                <a:cs typeface="Calibri"/>
              </a:rPr>
              <a:t>IT challenges : IPs, email, understanding</a:t>
            </a:r>
          </a:p>
          <a:p>
            <a:r>
              <a:rPr lang="en-US" dirty="0" smtClean="0">
                <a:cs typeface="Calibri"/>
              </a:rPr>
              <a:t>Communications – THE key to success</a:t>
            </a:r>
          </a:p>
          <a:p>
            <a:r>
              <a:rPr lang="en-US" dirty="0" smtClean="0">
                <a:cs typeface="Calibri"/>
              </a:rPr>
              <a:t>Procurement –  library ordering</a:t>
            </a:r>
          </a:p>
          <a:p>
            <a:r>
              <a:rPr lang="en-US" dirty="0" smtClean="0">
                <a:cs typeface="Calibri"/>
              </a:rPr>
              <a:t>Changing roles, positions, people</a:t>
            </a:r>
          </a:p>
          <a:p>
            <a:r>
              <a:rPr lang="en-US" dirty="0" smtClean="0">
                <a:cs typeface="Calibri"/>
              </a:rPr>
              <a:t>Contacting people across SHA</a:t>
            </a:r>
          </a:p>
          <a:p>
            <a:endParaRPr lang="en-US" dirty="0" smtClean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9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  <p:extLst>
              <p:ext uri="{D42A27DB-BD31-4B8C-83A1-F6EECF244321}">
                <p14:modId xmlns:p14="http://schemas.microsoft.com/office/powerpoint/2010/main" val="1236105301"/>
              </p:ext>
            </p:extLst>
          </p:nvPr>
        </p:nvSpPr>
        <p:spPr>
          <a:xfrm>
            <a:off x="152400" y="1849913"/>
            <a:ext cx="8991601" cy="383578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 smtClean="0">
                <a:cs typeface="Calibri"/>
              </a:rPr>
              <a:t>Accessibility of Policies: SHA &amp; former</a:t>
            </a:r>
          </a:p>
          <a:p>
            <a:r>
              <a:rPr lang="en-US" dirty="0" smtClean="0">
                <a:cs typeface="Calibri"/>
              </a:rPr>
              <a:t>Integration into LMS &amp; AIMS</a:t>
            </a:r>
          </a:p>
          <a:p>
            <a:r>
              <a:rPr lang="en-US" dirty="0" smtClean="0">
                <a:cs typeface="Calibri"/>
              </a:rPr>
              <a:t>Partnership with </a:t>
            </a:r>
            <a:r>
              <a:rPr lang="en-US" dirty="0" err="1" smtClean="0">
                <a:cs typeface="Calibri"/>
              </a:rPr>
              <a:t>HealthLine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Stronger connection with Patient &amp; Family </a:t>
            </a:r>
            <a:r>
              <a:rPr lang="en-US" dirty="0" err="1">
                <a:cs typeface="Calibri"/>
              </a:rPr>
              <a:t>C</a:t>
            </a:r>
            <a:r>
              <a:rPr lang="en-US" dirty="0" err="1" smtClean="0">
                <a:cs typeface="Calibri"/>
              </a:rPr>
              <a:t>entred</a:t>
            </a:r>
            <a:r>
              <a:rPr lang="en-US" dirty="0" smtClean="0">
                <a:cs typeface="Calibri"/>
              </a:rPr>
              <a:t> Care</a:t>
            </a:r>
          </a:p>
          <a:p>
            <a:r>
              <a:rPr lang="en-US" dirty="0" smtClean="0">
                <a:cs typeface="Calibri"/>
              </a:rPr>
              <a:t>Library organizational chart</a:t>
            </a:r>
          </a:p>
          <a:p>
            <a:r>
              <a:rPr lang="en-US" dirty="0" smtClean="0">
                <a:cs typeface="Calibri"/>
              </a:rPr>
              <a:t>Copyright permissions with Communications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SHA Library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  <p:extLst>
              <p:ext uri="{D42A27DB-BD31-4B8C-83A1-F6EECF244321}">
                <p14:modId xmlns:p14="http://schemas.microsoft.com/office/powerpoint/2010/main" val="835419552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cs typeface="Calibri"/>
              </a:rPr>
              <a:t>Live Chat: </a:t>
            </a:r>
            <a:r>
              <a:rPr lang="en-US" sz="2800" dirty="0">
                <a:cs typeface="Calibri"/>
              </a:rPr>
              <a:t>Available </a:t>
            </a:r>
            <a:r>
              <a:rPr lang="en-US" sz="2800" dirty="0" smtClean="0">
                <a:cs typeface="Calibri"/>
              </a:rPr>
              <a:t>M-</a:t>
            </a:r>
            <a:r>
              <a:rPr lang="en-US" sz="2800" dirty="0" err="1" smtClean="0">
                <a:cs typeface="Calibri"/>
              </a:rPr>
              <a:t>Th</a:t>
            </a:r>
            <a:r>
              <a:rPr lang="en-US" sz="2800" dirty="0" smtClean="0">
                <a:cs typeface="Calibri"/>
              </a:rPr>
              <a:t> 9:00 a.m. to 4:00 p.m.</a:t>
            </a:r>
            <a:endParaRPr lang="en-US" sz="2800" dirty="0">
              <a:cs typeface="Calibri"/>
            </a:endParaRPr>
          </a:p>
          <a:p>
            <a:r>
              <a:rPr lang="en-US" sz="2800" b="1" dirty="0">
                <a:cs typeface="Calibri"/>
              </a:rPr>
              <a:t>Email: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>
                <a:hlinkClick r:id="rId3"/>
              </a:rPr>
              <a:t>library@saskhealthauthority.ca</a:t>
            </a:r>
            <a:endParaRPr lang="en-US" sz="2800" dirty="0">
              <a:cs typeface="Calibri"/>
            </a:endParaRPr>
          </a:p>
          <a:p>
            <a:r>
              <a:rPr lang="en-US" sz="2800" b="1" dirty="0">
                <a:cs typeface="Calibri"/>
              </a:rPr>
              <a:t>Phone: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245034"/>
              </p:ext>
            </p:extLst>
          </p:nvPr>
        </p:nvGraphicFramePr>
        <p:xfrm>
          <a:off x="990600" y="3352800"/>
          <a:ext cx="609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CA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-Regina: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306-766-4142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+mj-lt"/>
                        </a:rPr>
                        <a:t>-Saskatoon: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+mj-lt"/>
                        </a:rPr>
                        <a:t>306-655-5224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+mj-lt"/>
                        </a:rPr>
                        <a:t>-Prince Albert: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+mj-lt"/>
                        </a:rPr>
                        <a:t>306-765-6026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8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447800"/>
            <a:ext cx="7924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Acknowledgments &amp; Thank you!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166712"/>
              </p:ext>
            </p:extLst>
          </p:nvPr>
        </p:nvGraphicFramePr>
        <p:xfrm>
          <a:off x="685799" y="1651000"/>
          <a:ext cx="693420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1">
                  <a:extLst>
                    <a:ext uri="{9D8B030D-6E8A-4147-A177-3AD203B41FA5}">
                      <a16:colId xmlns:a16="http://schemas.microsoft.com/office/drawing/2014/main" xmlns="" val="1125332722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xmlns="" val="194873783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2856567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Saskatoon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Catherine Young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Brianna Howell-Spooner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1950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Colleen </a:t>
                      </a:r>
                      <a:r>
                        <a:rPr lang="en-CA" dirty="0" err="1" smtClean="0"/>
                        <a:t>Haichert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0909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Courtney Ellsworth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8724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Regina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Michelle </a:t>
                      </a:r>
                      <a:r>
                        <a:rPr lang="en-CA" dirty="0" err="1" smtClean="0"/>
                        <a:t>Dalidowicz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Lukas Miller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5587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Lance</a:t>
                      </a:r>
                      <a:r>
                        <a:rPr lang="en-CA" baseline="0" dirty="0" smtClean="0"/>
                        <a:t> Fox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Martina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aseline="0" dirty="0" err="1" smtClean="0"/>
                        <a:t>Hahnefeld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010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Kathy </a:t>
                      </a:r>
                      <a:r>
                        <a:rPr lang="en-CA" dirty="0" err="1" smtClean="0"/>
                        <a:t>Kreklewich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Lily Walter-Smith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3273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Scott Frick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2584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Former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Caroline</a:t>
                      </a:r>
                      <a:r>
                        <a:rPr lang="en-CA" baseline="0" dirty="0" smtClean="0"/>
                        <a:t> Monnin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Catherine Hana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263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Suzy Bear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Amy </a:t>
                      </a:r>
                      <a:r>
                        <a:rPr lang="en-CA" dirty="0" err="1" smtClean="0"/>
                        <a:t>Weisgarber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7456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8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3491"/>
            <a:ext cx="8153400" cy="2138909"/>
          </a:xfrm>
          <a:prstGeom prst="rect">
            <a:avLst/>
          </a:prstGeom>
        </p:spPr>
      </p:pic>
      <p:sp>
        <p:nvSpPr>
          <p:cNvPr id="19" name="Text Placeholder 7"/>
          <p:cNvSpPr>
            <a:spLocks noGrp="1"/>
          </p:cNvSpPr>
          <p:nvPr>
            <p:ph type="body" sz="quarter" idx="10"/>
            <p:extLst>
              <p:ext uri="{D42A27DB-BD31-4B8C-83A1-F6EECF244321}">
                <p14:modId xmlns:p14="http://schemas.microsoft.com/office/powerpoint/2010/main" val="613797710"/>
              </p:ext>
            </p:extLst>
          </p:nvPr>
        </p:nvSpPr>
        <p:spPr>
          <a:xfrm>
            <a:off x="228600" y="228600"/>
            <a:ext cx="8915399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Or the one …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/>
            <p:extLst>
              <p:ext uri="{D42A27DB-BD31-4B8C-83A1-F6EECF244321}">
                <p14:modId xmlns:p14="http://schemas.microsoft.com/office/powerpoint/2010/main" val="2756232305"/>
              </p:ext>
            </p:extLst>
          </p:nvPr>
        </p:nvSpPr>
        <p:spPr>
          <a:xfrm>
            <a:off x="384540" y="4267200"/>
            <a:ext cx="8298719" cy="9842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spcBef>
                <a:spcPts val="0"/>
              </a:spcBef>
              <a:spcAft>
                <a:spcPts val="1100"/>
              </a:spcAft>
              <a:buNone/>
            </a:pPr>
            <a:r>
              <a:rPr lang="en-US" sz="3200" dirty="0" smtClean="0">
                <a:cs typeface="Calibri"/>
              </a:rPr>
              <a:t>CIF December 4, 2017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32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/>
          <p:cNvSpPr>
            <a:spLocks noGrp="1"/>
          </p:cNvSpPr>
          <p:nvPr>
            <p:ph type="body" sz="quarter" idx="10"/>
            <p:extLst>
              <p:ext uri="{D42A27DB-BD31-4B8C-83A1-F6EECF244321}">
                <p14:modId xmlns:p14="http://schemas.microsoft.com/office/powerpoint/2010/main" val="2183813304"/>
              </p:ext>
            </p:extLst>
          </p:nvPr>
        </p:nvSpPr>
        <p:spPr>
          <a:xfrm>
            <a:off x="228600" y="228600"/>
            <a:ext cx="8915399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SHA Library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/>
            <p:extLst>
              <p:ext uri="{D42A27DB-BD31-4B8C-83A1-F6EECF244321}">
                <p14:modId xmlns:p14="http://schemas.microsoft.com/office/powerpoint/2010/main" val="4068026939"/>
              </p:ext>
            </p:extLst>
          </p:nvPr>
        </p:nvSpPr>
        <p:spPr>
          <a:xfrm>
            <a:off x="409037" y="1532965"/>
            <a:ext cx="8298719" cy="42896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3200" dirty="0" smtClean="0">
                <a:cs typeface="Calibri"/>
              </a:rPr>
              <a:t>7 physical libraries (soon to be 8) in three cities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3200" dirty="0" smtClean="0">
                <a:cs typeface="Calibri"/>
              </a:rPr>
              <a:t>5 librarians; 2 librarian supervisors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3200" dirty="0" smtClean="0">
                <a:cs typeface="Calibri"/>
              </a:rPr>
              <a:t>4.8 library technicians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3200" dirty="0" smtClean="0">
                <a:cs typeface="Calibri"/>
              </a:rPr>
              <a:t>1 Transition leader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3200" dirty="0" smtClean="0">
                <a:cs typeface="Calibri"/>
              </a:rPr>
              <a:t>Main library is virtual – the website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2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Victoria Hospital, Prince Albert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52661"/>
            <a:ext cx="4203700" cy="3152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2252660"/>
            <a:ext cx="4204800" cy="31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 smtClean="0"/>
              <a:t>Pasqua</a:t>
            </a:r>
            <a:r>
              <a:rPr lang="en-CA" dirty="0" smtClean="0"/>
              <a:t> Hospital, Regina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314650"/>
            <a:ext cx="4033800" cy="268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33700"/>
            <a:ext cx="4035600" cy="26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 smtClean="0"/>
              <a:t>Wascana</a:t>
            </a:r>
            <a:r>
              <a:rPr lang="en-CA" dirty="0" smtClean="0"/>
              <a:t> Rehabilitation Centre, Regina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4204800" cy="315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4204800" cy="31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Regina General Hospital 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507969" cy="43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Royal University Hospital, Saskatoon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064200" cy="40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On-screen Show (4:3)</PresentationFormat>
  <Paragraphs>140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2019-05-06T15:16:40Z</dcterms:created>
  <dcterms:modified xsi:type="dcterms:W3CDTF">2019-05-06T15:17:32Z</dcterms:modified>
</cp:coreProperties>
</file>