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1"/>
  </p:sldMasterIdLst>
  <p:notesMasterIdLst>
    <p:notesMasterId r:id="rId37"/>
  </p:notesMasterIdLst>
  <p:sldIdLst>
    <p:sldId id="256" r:id="rId2"/>
    <p:sldId id="318" r:id="rId3"/>
    <p:sldId id="319" r:id="rId4"/>
    <p:sldId id="320" r:id="rId5"/>
    <p:sldId id="281" r:id="rId6"/>
    <p:sldId id="285" r:id="rId7"/>
    <p:sldId id="293" r:id="rId8"/>
    <p:sldId id="282" r:id="rId9"/>
    <p:sldId id="287" r:id="rId10"/>
    <p:sldId id="283" r:id="rId11"/>
    <p:sldId id="278" r:id="rId12"/>
    <p:sldId id="322" r:id="rId13"/>
    <p:sldId id="321" r:id="rId14"/>
    <p:sldId id="280" r:id="rId15"/>
    <p:sldId id="323" r:id="rId16"/>
    <p:sldId id="324" r:id="rId17"/>
    <p:sldId id="296" r:id="rId18"/>
    <p:sldId id="297" r:id="rId19"/>
    <p:sldId id="298" r:id="rId20"/>
    <p:sldId id="299" r:id="rId21"/>
    <p:sldId id="325" r:id="rId22"/>
    <p:sldId id="300" r:id="rId23"/>
    <p:sldId id="302" r:id="rId24"/>
    <p:sldId id="303" r:id="rId25"/>
    <p:sldId id="304" r:id="rId26"/>
    <p:sldId id="305" r:id="rId27"/>
    <p:sldId id="306" r:id="rId28"/>
    <p:sldId id="307" r:id="rId29"/>
    <p:sldId id="308" r:id="rId30"/>
    <p:sldId id="309" r:id="rId31"/>
    <p:sldId id="310" r:id="rId32"/>
    <p:sldId id="311" r:id="rId33"/>
    <p:sldId id="315" r:id="rId34"/>
    <p:sldId id="317" r:id="rId35"/>
    <p:sldId id="31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41" autoAdjust="0"/>
  </p:normalViewPr>
  <p:slideViewPr>
    <p:cSldViewPr snapToGrid="0">
      <p:cViewPr varScale="1">
        <p:scale>
          <a:sx n="81" d="100"/>
          <a:sy n="81" d="100"/>
        </p:scale>
        <p:origin x="96" y="45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29268594988001E-2"/>
          <c:y val="0.16547832168235799"/>
          <c:w val="0.915979641795721"/>
          <c:h val="0.69380284183115404"/>
        </c:manualLayout>
      </c:layout>
      <c:barChart>
        <c:barDir val="col"/>
        <c:grouping val="clustered"/>
        <c:varyColors val="0"/>
        <c:ser>
          <c:idx val="0"/>
          <c:order val="0"/>
          <c:tx>
            <c:strRef>
              <c:f>Sheet1!$B$1</c:f>
              <c:strCache>
                <c:ptCount val="1"/>
                <c:pt idx="0">
                  <c:v>16-17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Aug</c:v>
                </c:pt>
                <c:pt idx="1">
                  <c:v>Sept</c:v>
                </c:pt>
                <c:pt idx="2">
                  <c:v>Oct</c:v>
                </c:pt>
                <c:pt idx="3">
                  <c:v>Nov</c:v>
                </c:pt>
                <c:pt idx="4">
                  <c:v>Dec</c:v>
                </c:pt>
                <c:pt idx="5">
                  <c:v>Jan</c:v>
                </c:pt>
                <c:pt idx="6">
                  <c:v>Feb</c:v>
                </c:pt>
                <c:pt idx="7">
                  <c:v>Mar</c:v>
                </c:pt>
                <c:pt idx="8">
                  <c:v>Apr</c:v>
                </c:pt>
                <c:pt idx="9">
                  <c:v>May</c:v>
                </c:pt>
                <c:pt idx="10">
                  <c:v>June</c:v>
                </c:pt>
              </c:strCache>
            </c:strRef>
          </c:cat>
          <c:val>
            <c:numRef>
              <c:f>Sheet1!$B$2:$B$12</c:f>
              <c:numCache>
                <c:formatCode>General</c:formatCode>
                <c:ptCount val="11"/>
                <c:pt idx="0">
                  <c:v>315</c:v>
                </c:pt>
                <c:pt idx="1">
                  <c:v>706</c:v>
                </c:pt>
                <c:pt idx="2">
                  <c:v>804</c:v>
                </c:pt>
                <c:pt idx="3">
                  <c:v>879</c:v>
                </c:pt>
                <c:pt idx="4">
                  <c:v>917</c:v>
                </c:pt>
                <c:pt idx="5">
                  <c:v>956</c:v>
                </c:pt>
                <c:pt idx="6">
                  <c:v>1008</c:v>
                </c:pt>
                <c:pt idx="7">
                  <c:v>1018</c:v>
                </c:pt>
                <c:pt idx="8">
                  <c:v>1036</c:v>
                </c:pt>
                <c:pt idx="9">
                  <c:v>1046</c:v>
                </c:pt>
                <c:pt idx="10">
                  <c:v>1046</c:v>
                </c:pt>
              </c:numCache>
            </c:numRef>
          </c:val>
          <c:extLst>
            <c:ext xmlns:c16="http://schemas.microsoft.com/office/drawing/2014/chart" uri="{C3380CC4-5D6E-409C-BE32-E72D297353CC}">
              <c16:uniqueId val="{00000000-6616-4C83-99F8-C77FF3825003}"/>
            </c:ext>
          </c:extLst>
        </c:ser>
        <c:ser>
          <c:idx val="1"/>
          <c:order val="1"/>
          <c:tx>
            <c:strRef>
              <c:f>Sheet1!$C$1</c:f>
              <c:strCache>
                <c:ptCount val="1"/>
                <c:pt idx="0">
                  <c:v>17-18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Aug</c:v>
                </c:pt>
                <c:pt idx="1">
                  <c:v>Sept</c:v>
                </c:pt>
                <c:pt idx="2">
                  <c:v>Oct</c:v>
                </c:pt>
                <c:pt idx="3">
                  <c:v>Nov</c:v>
                </c:pt>
                <c:pt idx="4">
                  <c:v>Dec</c:v>
                </c:pt>
                <c:pt idx="5">
                  <c:v>Jan</c:v>
                </c:pt>
                <c:pt idx="6">
                  <c:v>Feb</c:v>
                </c:pt>
                <c:pt idx="7">
                  <c:v>Mar</c:v>
                </c:pt>
                <c:pt idx="8">
                  <c:v>Apr</c:v>
                </c:pt>
                <c:pt idx="9">
                  <c:v>May</c:v>
                </c:pt>
                <c:pt idx="10">
                  <c:v>June</c:v>
                </c:pt>
              </c:strCache>
            </c:strRef>
          </c:cat>
          <c:val>
            <c:numRef>
              <c:f>Sheet1!$C$2:$C$12</c:f>
              <c:numCache>
                <c:formatCode>General</c:formatCode>
                <c:ptCount val="11"/>
                <c:pt idx="0">
                  <c:v>1056</c:v>
                </c:pt>
                <c:pt idx="1">
                  <c:v>1250</c:v>
                </c:pt>
                <c:pt idx="2">
                  <c:v>1296</c:v>
                </c:pt>
                <c:pt idx="3">
                  <c:v>1316</c:v>
                </c:pt>
                <c:pt idx="4">
                  <c:v>1319</c:v>
                </c:pt>
                <c:pt idx="5">
                  <c:v>1331</c:v>
                </c:pt>
                <c:pt idx="6">
                  <c:v>1332</c:v>
                </c:pt>
                <c:pt idx="7">
                  <c:v>1332</c:v>
                </c:pt>
                <c:pt idx="8">
                  <c:v>1331</c:v>
                </c:pt>
                <c:pt idx="9">
                  <c:v>1332</c:v>
                </c:pt>
                <c:pt idx="10">
                  <c:v>1332</c:v>
                </c:pt>
              </c:numCache>
            </c:numRef>
          </c:val>
          <c:extLst>
            <c:ext xmlns:c16="http://schemas.microsoft.com/office/drawing/2014/chart" uri="{C3380CC4-5D6E-409C-BE32-E72D297353CC}">
              <c16:uniqueId val="{00000001-6616-4C83-99F8-C77FF3825003}"/>
            </c:ext>
          </c:extLst>
        </c:ser>
        <c:dLbls>
          <c:showLegendKey val="0"/>
          <c:showVal val="0"/>
          <c:showCatName val="0"/>
          <c:showSerName val="0"/>
          <c:showPercent val="0"/>
          <c:showBubbleSize val="0"/>
        </c:dLbls>
        <c:gapWidth val="219"/>
        <c:overlap val="-27"/>
        <c:axId val="2136882488"/>
        <c:axId val="-2140422328"/>
      </c:barChart>
      <c:catAx>
        <c:axId val="2136882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0422328"/>
        <c:crosses val="autoZero"/>
        <c:auto val="1"/>
        <c:lblAlgn val="ctr"/>
        <c:lblOffset val="100"/>
        <c:noMultiLvlLbl val="0"/>
      </c:catAx>
      <c:valAx>
        <c:axId val="-2140422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6882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18-19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c:v>
                </c:pt>
                <c:pt idx="1">
                  <c:v>Aug</c:v>
                </c:pt>
                <c:pt idx="2">
                  <c:v>Sep</c:v>
                </c:pt>
                <c:pt idx="3">
                  <c:v>Oct</c:v>
                </c:pt>
                <c:pt idx="4">
                  <c:v>Nov</c:v>
                </c:pt>
                <c:pt idx="5">
                  <c:v>Dec</c:v>
                </c:pt>
                <c:pt idx="6">
                  <c:v>Jan</c:v>
                </c:pt>
                <c:pt idx="7">
                  <c:v>Feb</c:v>
                </c:pt>
                <c:pt idx="8">
                  <c:v>Mar</c:v>
                </c:pt>
                <c:pt idx="9">
                  <c:v>Apr</c:v>
                </c:pt>
                <c:pt idx="10">
                  <c:v>May</c:v>
                </c:pt>
                <c:pt idx="11">
                  <c:v>Jun </c:v>
                </c:pt>
              </c:strCache>
            </c:strRef>
          </c:cat>
          <c:val>
            <c:numRef>
              <c:f>Sheet1!$B$2:$B$13</c:f>
              <c:numCache>
                <c:formatCode>General</c:formatCode>
                <c:ptCount val="12"/>
                <c:pt idx="0">
                  <c:v>1333</c:v>
                </c:pt>
                <c:pt idx="1">
                  <c:v>1435</c:v>
                </c:pt>
                <c:pt idx="2">
                  <c:v>1693</c:v>
                </c:pt>
                <c:pt idx="3">
                  <c:v>1703</c:v>
                </c:pt>
                <c:pt idx="4">
                  <c:v>1724</c:v>
                </c:pt>
                <c:pt idx="5">
                  <c:v>1727</c:v>
                </c:pt>
                <c:pt idx="6">
                  <c:v>1786</c:v>
                </c:pt>
                <c:pt idx="7">
                  <c:v>1793</c:v>
                </c:pt>
                <c:pt idx="8">
                  <c:v>1813</c:v>
                </c:pt>
              </c:numCache>
            </c:numRef>
          </c:val>
          <c:extLst>
            <c:ext xmlns:c16="http://schemas.microsoft.com/office/drawing/2014/chart" uri="{C3380CC4-5D6E-409C-BE32-E72D297353CC}">
              <c16:uniqueId val="{00000000-C6DD-4448-ABB2-809FD673C884}"/>
            </c:ext>
          </c:extLst>
        </c:ser>
        <c:dLbls>
          <c:showLegendKey val="0"/>
          <c:showVal val="0"/>
          <c:showCatName val="0"/>
          <c:showSerName val="0"/>
          <c:showPercent val="0"/>
          <c:showBubbleSize val="0"/>
        </c:dLbls>
        <c:gapWidth val="219"/>
        <c:overlap val="-27"/>
        <c:axId val="2062928296"/>
        <c:axId val="-2077689544"/>
      </c:barChart>
      <c:lineChart>
        <c:grouping val="stacked"/>
        <c:varyColors val="0"/>
        <c:ser>
          <c:idx val="1"/>
          <c:order val="1"/>
          <c:tx>
            <c:strRef>
              <c:f>Sheet1!$C$1</c:f>
              <c:strCache>
                <c:ptCount val="1"/>
                <c:pt idx="0">
                  <c:v>17-18</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c:v>
                </c:pt>
                <c:pt idx="1">
                  <c:v>Aug</c:v>
                </c:pt>
                <c:pt idx="2">
                  <c:v>Sep</c:v>
                </c:pt>
                <c:pt idx="3">
                  <c:v>Oct</c:v>
                </c:pt>
                <c:pt idx="4">
                  <c:v>Nov</c:v>
                </c:pt>
                <c:pt idx="5">
                  <c:v>Dec</c:v>
                </c:pt>
                <c:pt idx="6">
                  <c:v>Jan</c:v>
                </c:pt>
                <c:pt idx="7">
                  <c:v>Feb</c:v>
                </c:pt>
                <c:pt idx="8">
                  <c:v>Mar</c:v>
                </c:pt>
                <c:pt idx="9">
                  <c:v>Apr</c:v>
                </c:pt>
                <c:pt idx="10">
                  <c:v>May</c:v>
                </c:pt>
                <c:pt idx="11">
                  <c:v>Jun </c:v>
                </c:pt>
              </c:strCache>
            </c:strRef>
          </c:cat>
          <c:val>
            <c:numRef>
              <c:f>Sheet1!$C$2:$C$13</c:f>
              <c:numCache>
                <c:formatCode>General</c:formatCode>
                <c:ptCount val="12"/>
                <c:pt idx="0">
                  <c:v>1049</c:v>
                </c:pt>
                <c:pt idx="1">
                  <c:v>1056</c:v>
                </c:pt>
                <c:pt idx="2">
                  <c:v>1250</c:v>
                </c:pt>
                <c:pt idx="3">
                  <c:v>1296</c:v>
                </c:pt>
                <c:pt idx="4">
                  <c:v>1316</c:v>
                </c:pt>
                <c:pt idx="5">
                  <c:v>1319</c:v>
                </c:pt>
                <c:pt idx="6">
                  <c:v>1331</c:v>
                </c:pt>
                <c:pt idx="7">
                  <c:v>1332</c:v>
                </c:pt>
                <c:pt idx="8">
                  <c:v>1332</c:v>
                </c:pt>
                <c:pt idx="9">
                  <c:v>1332</c:v>
                </c:pt>
                <c:pt idx="10">
                  <c:v>1332</c:v>
                </c:pt>
                <c:pt idx="11">
                  <c:v>1332</c:v>
                </c:pt>
              </c:numCache>
            </c:numRef>
          </c:val>
          <c:smooth val="0"/>
          <c:extLst>
            <c:ext xmlns:c16="http://schemas.microsoft.com/office/drawing/2014/chart" uri="{C3380CC4-5D6E-409C-BE32-E72D297353CC}">
              <c16:uniqueId val="{00000001-C6DD-4448-ABB2-809FD673C884}"/>
            </c:ext>
          </c:extLst>
        </c:ser>
        <c:dLbls>
          <c:showLegendKey val="0"/>
          <c:showVal val="0"/>
          <c:showCatName val="0"/>
          <c:showSerName val="0"/>
          <c:showPercent val="0"/>
          <c:showBubbleSize val="0"/>
        </c:dLbls>
        <c:marker val="1"/>
        <c:smooth val="0"/>
        <c:axId val="2062928296"/>
        <c:axId val="-2077689544"/>
      </c:lineChart>
      <c:catAx>
        <c:axId val="2062928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7689544"/>
        <c:crosses val="autoZero"/>
        <c:auto val="1"/>
        <c:lblAlgn val="ctr"/>
        <c:lblOffset val="100"/>
        <c:noMultiLvlLbl val="0"/>
      </c:catAx>
      <c:valAx>
        <c:axId val="-2077689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2928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smtClean="0"/>
              <a:t>Identifiable</a:t>
            </a:r>
            <a:r>
              <a:rPr lang="en-US" baseline="0" dirty="0" smtClean="0"/>
              <a:t> Followers </a:t>
            </a:r>
            <a:endParaRPr lang="en-US" dirty="0"/>
          </a:p>
        </c:rich>
      </c:tx>
      <c:layout>
        <c:manualLayout>
          <c:xMode val="edge"/>
          <c:yMode val="edge"/>
          <c:x val="2.04324156070116E-2"/>
          <c:y val="0"/>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Twitter followers </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4A9-42AF-8603-E2495F6A525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A34-474B-A9EB-E2ABAF4EAE3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4A9-42AF-8603-E2495F6A525A}"/>
              </c:ext>
            </c:extLst>
          </c:dPt>
          <c:dLbls>
            <c:dLbl>
              <c:idx val="1"/>
              <c:layout>
                <c:manualLayout>
                  <c:x val="-5.0868922080571199E-2"/>
                  <c:y val="0.1244797447280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A34-474B-A9EB-E2ABAF4EAE3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Students</c:v>
                </c:pt>
                <c:pt idx="1">
                  <c:v>Staff/Faculty</c:v>
                </c:pt>
                <c:pt idx="2">
                  <c:v>Other </c:v>
                </c:pt>
              </c:strCache>
            </c:strRef>
          </c:cat>
          <c:val>
            <c:numRef>
              <c:f>Sheet1!$B$2:$B$4</c:f>
              <c:numCache>
                <c:formatCode>General</c:formatCode>
                <c:ptCount val="3"/>
                <c:pt idx="0">
                  <c:v>3</c:v>
                </c:pt>
                <c:pt idx="1">
                  <c:v>49</c:v>
                </c:pt>
                <c:pt idx="2">
                  <c:v>323</c:v>
                </c:pt>
              </c:numCache>
            </c:numRef>
          </c:val>
          <c:extLst>
            <c:ext xmlns:c16="http://schemas.microsoft.com/office/drawing/2014/chart" uri="{C3380CC4-5D6E-409C-BE32-E72D297353CC}">
              <c16:uniqueId val="{00000000-2A34-474B-A9EB-E2ABAF4EAE3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74889-5BBD-4E80-ABF5-83E59D58F6A9}" type="datetimeFigureOut">
              <a:rPr lang="en-US" smtClean="0"/>
              <a:t>5/9/2019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7B8B0C-D668-41CE-9A6E-53463E5E9AA3}" type="slidenum">
              <a:rPr lang="en-US" smtClean="0"/>
              <a:t>‹#›</a:t>
            </a:fld>
            <a:endParaRPr lang="en-US"/>
          </a:p>
        </p:txBody>
      </p:sp>
    </p:spTree>
    <p:extLst>
      <p:ext uri="{BB962C8B-B14F-4D97-AF65-F5344CB8AC3E}">
        <p14:creationId xmlns:p14="http://schemas.microsoft.com/office/powerpoint/2010/main" val="4010493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fld id="{E77B8B0C-D668-41CE-9A6E-53463E5E9AA3}" type="slidenum">
              <a:rPr lang="en-US" smtClean="0"/>
              <a:t>1</a:t>
            </a:fld>
            <a:endParaRPr lang="en-US"/>
          </a:p>
        </p:txBody>
      </p:sp>
    </p:spTree>
    <p:extLst>
      <p:ext uri="{BB962C8B-B14F-4D97-AF65-F5344CB8AC3E}">
        <p14:creationId xmlns:p14="http://schemas.microsoft.com/office/powerpoint/2010/main" val="2451069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cs typeface="Calibri"/>
              </a:rPr>
              <a:t>Additionally, this flexibility extends into all aspects of social media. Understand that even if Facebook is your favorite platform, it might not be your target audiences favorite, so you might have to ditch it from one year to the next. It's essential that you expect changes and are prepared to incorporate them into your workflow as necessary. Although some changes need to be made more regularly, I make it a point to have our committee meet to discuss the past year, and the upcoming year each Spring. </a:t>
            </a:r>
          </a:p>
        </p:txBody>
      </p:sp>
      <p:sp>
        <p:nvSpPr>
          <p:cNvPr id="4" name="Slide Number Placeholder 3"/>
          <p:cNvSpPr>
            <a:spLocks noGrp="1"/>
          </p:cNvSpPr>
          <p:nvPr>
            <p:ph type="sldNum" sz="quarter" idx="5"/>
          </p:nvPr>
        </p:nvSpPr>
        <p:spPr/>
        <p:txBody>
          <a:bodyPr/>
          <a:lstStyle/>
          <a:p>
            <a:fld id="{E77B8B0C-D668-41CE-9A6E-53463E5E9AA3}" type="slidenum">
              <a:rPr lang="en-US" smtClean="0"/>
              <a:t>28</a:t>
            </a:fld>
            <a:endParaRPr lang="en-US"/>
          </a:p>
        </p:txBody>
      </p:sp>
    </p:spTree>
    <p:extLst>
      <p:ext uri="{BB962C8B-B14F-4D97-AF65-F5344CB8AC3E}">
        <p14:creationId xmlns:p14="http://schemas.microsoft.com/office/powerpoint/2010/main" val="1021709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77B8B0C-D668-41CE-9A6E-53463E5E9AA3}" type="slidenum">
              <a:rPr lang="en-US" smtClean="0"/>
              <a:t>30</a:t>
            </a:fld>
            <a:endParaRPr lang="en-US"/>
          </a:p>
        </p:txBody>
      </p:sp>
    </p:spTree>
    <p:extLst>
      <p:ext uri="{BB962C8B-B14F-4D97-AF65-F5344CB8AC3E}">
        <p14:creationId xmlns:p14="http://schemas.microsoft.com/office/powerpoint/2010/main" val="1570106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B8B0C-D668-41CE-9A6E-53463E5E9AA3}" type="slidenum">
              <a:rPr lang="en-US" smtClean="0"/>
              <a:t>31</a:t>
            </a:fld>
            <a:endParaRPr lang="en-US"/>
          </a:p>
        </p:txBody>
      </p:sp>
    </p:spTree>
    <p:extLst>
      <p:ext uri="{BB962C8B-B14F-4D97-AF65-F5344CB8AC3E}">
        <p14:creationId xmlns:p14="http://schemas.microsoft.com/office/powerpoint/2010/main" val="1310494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Include</a:t>
            </a:r>
            <a:r>
              <a:rPr lang="en-US" baseline="0" dirty="0"/>
              <a:t> screenshots of examples from Facebook </a:t>
            </a:r>
            <a:endParaRPr lang="en-US" dirty="0"/>
          </a:p>
        </p:txBody>
      </p:sp>
      <p:sp>
        <p:nvSpPr>
          <p:cNvPr id="4" name="Slide Number Placeholder 3"/>
          <p:cNvSpPr>
            <a:spLocks noGrp="1"/>
          </p:cNvSpPr>
          <p:nvPr>
            <p:ph type="sldNum" sz="quarter" idx="10"/>
          </p:nvPr>
        </p:nvSpPr>
        <p:spPr/>
        <p:txBody>
          <a:bodyPr/>
          <a:lstStyle/>
          <a:p>
            <a:fld id="{E77B8B0C-D668-41CE-9A6E-53463E5E9AA3}" type="slidenum">
              <a:rPr lang="en-US" smtClean="0"/>
              <a:t>33</a:t>
            </a:fld>
            <a:endParaRPr lang="en-US"/>
          </a:p>
        </p:txBody>
      </p:sp>
    </p:spTree>
    <p:extLst>
      <p:ext uri="{BB962C8B-B14F-4D97-AF65-F5344CB8AC3E}">
        <p14:creationId xmlns:p14="http://schemas.microsoft.com/office/powerpoint/2010/main" val="225197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fld id="{E77B8B0C-D668-41CE-9A6E-53463E5E9AA3}" type="slidenum">
              <a:rPr lang="en-US" smtClean="0"/>
              <a:t>4</a:t>
            </a:fld>
            <a:endParaRPr lang="en-US"/>
          </a:p>
        </p:txBody>
      </p:sp>
    </p:spTree>
    <p:extLst>
      <p:ext uri="{BB962C8B-B14F-4D97-AF65-F5344CB8AC3E}">
        <p14:creationId xmlns:p14="http://schemas.microsoft.com/office/powerpoint/2010/main" val="2451069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Ryerson University</a:t>
            </a:r>
            <a:r>
              <a:rPr lang="en-US" baseline="0" dirty="0" smtClean="0"/>
              <a:t> survey of 1500 Canadians. Done in 2018. </a:t>
            </a:r>
            <a:endParaRPr lang="en-US" dirty="0"/>
          </a:p>
        </p:txBody>
      </p:sp>
      <p:sp>
        <p:nvSpPr>
          <p:cNvPr id="4" name="Slide Number Placeholder 3"/>
          <p:cNvSpPr>
            <a:spLocks noGrp="1"/>
          </p:cNvSpPr>
          <p:nvPr>
            <p:ph type="sldNum" sz="quarter" idx="10"/>
          </p:nvPr>
        </p:nvSpPr>
        <p:spPr/>
        <p:txBody>
          <a:bodyPr/>
          <a:lstStyle/>
          <a:p>
            <a:fld id="{E77B8B0C-D668-41CE-9A6E-53463E5E9AA3}" type="slidenum">
              <a:rPr lang="en-US" smtClean="0"/>
              <a:t>5</a:t>
            </a:fld>
            <a:endParaRPr lang="en-US"/>
          </a:p>
        </p:txBody>
      </p:sp>
    </p:spTree>
    <p:extLst>
      <p:ext uri="{BB962C8B-B14F-4D97-AF65-F5344CB8AC3E}">
        <p14:creationId xmlns:p14="http://schemas.microsoft.com/office/powerpoint/2010/main" val="1033958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B8B0C-D668-41CE-9A6E-53463E5E9AA3}" type="slidenum">
              <a:rPr lang="en-US" smtClean="0"/>
              <a:t>8</a:t>
            </a:fld>
            <a:endParaRPr lang="en-US"/>
          </a:p>
        </p:txBody>
      </p:sp>
    </p:spTree>
    <p:extLst>
      <p:ext uri="{BB962C8B-B14F-4D97-AF65-F5344CB8AC3E}">
        <p14:creationId xmlns:p14="http://schemas.microsoft.com/office/powerpoint/2010/main" val="2306249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Various reasons – student workers</a:t>
            </a:r>
            <a:r>
              <a:rPr lang="en-US" baseline="0" dirty="0" smtClean="0"/>
              <a:t> tell them to; high percentage of younger generations adopting and using Instagram as their main social channel; vast majority of students following any library account choose Instagram. </a:t>
            </a:r>
          </a:p>
          <a:p>
            <a:endParaRPr lang="en-US" baseline="0" dirty="0" smtClean="0"/>
          </a:p>
          <a:p>
            <a:r>
              <a:rPr lang="en-US" baseline="0" dirty="0" smtClean="0"/>
              <a:t>Green – we weren’t doing much of anything to engage – blue – we started to focus on Instagram as a chief platform to connect with students. </a:t>
            </a:r>
            <a:endParaRPr lang="en-US" dirty="0"/>
          </a:p>
        </p:txBody>
      </p:sp>
      <p:sp>
        <p:nvSpPr>
          <p:cNvPr id="4" name="Slide Number Placeholder 3"/>
          <p:cNvSpPr>
            <a:spLocks noGrp="1"/>
          </p:cNvSpPr>
          <p:nvPr>
            <p:ph type="sldNum" sz="quarter" idx="10"/>
          </p:nvPr>
        </p:nvSpPr>
        <p:spPr/>
        <p:txBody>
          <a:bodyPr/>
          <a:lstStyle/>
          <a:p>
            <a:fld id="{E77B8B0C-D668-41CE-9A6E-53463E5E9AA3}" type="slidenum">
              <a:rPr lang="en-US" smtClean="0"/>
              <a:t>11</a:t>
            </a:fld>
            <a:endParaRPr lang="en-US"/>
          </a:p>
        </p:txBody>
      </p:sp>
    </p:spTree>
    <p:extLst>
      <p:ext uri="{BB962C8B-B14F-4D97-AF65-F5344CB8AC3E}">
        <p14:creationId xmlns:p14="http://schemas.microsoft.com/office/powerpoint/2010/main" val="3924082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High income </a:t>
            </a:r>
            <a:r>
              <a:rPr lang="mr-IN" dirty="0" smtClean="0"/>
              <a:t>–</a:t>
            </a:r>
            <a:r>
              <a:rPr lang="en-US" dirty="0" smtClean="0"/>
              <a:t> more than $120,000</a:t>
            </a:r>
          </a:p>
          <a:p>
            <a:r>
              <a:rPr lang="en-US" dirty="0" smtClean="0"/>
              <a:t>Highly educated</a:t>
            </a:r>
            <a:r>
              <a:rPr lang="en-US" baseline="0" dirty="0" smtClean="0"/>
              <a:t> </a:t>
            </a:r>
            <a:r>
              <a:rPr lang="mr-IN" baseline="0" dirty="0" smtClean="0"/>
              <a:t>–</a:t>
            </a:r>
            <a:r>
              <a:rPr lang="en-US" baseline="0" dirty="0" smtClean="0"/>
              <a:t> doctorate level </a:t>
            </a:r>
            <a:endParaRPr lang="en-US" dirty="0" smtClean="0"/>
          </a:p>
          <a:p>
            <a:endParaRPr lang="en-US" dirty="0" smtClean="0"/>
          </a:p>
          <a:p>
            <a:r>
              <a:rPr lang="en-US" dirty="0" smtClean="0"/>
              <a:t>Identifiable</a:t>
            </a:r>
            <a:r>
              <a:rPr lang="en-US" baseline="0" dirty="0" smtClean="0"/>
              <a:t> Student followers – 3</a:t>
            </a:r>
          </a:p>
          <a:p>
            <a:r>
              <a:rPr lang="en-US" baseline="0" dirty="0" smtClean="0"/>
              <a:t>Identifiable Staff/Faculty followers – 49 – since we changed our goals and targets we have 59 identifiable staff members, an increase of 10. </a:t>
            </a:r>
          </a:p>
          <a:p>
            <a:endParaRPr lang="en-US" baseline="0" dirty="0" smtClean="0"/>
          </a:p>
          <a:p>
            <a:r>
              <a:rPr lang="en-US" baseline="0" dirty="0" smtClean="0"/>
              <a:t>Also enables us to focus on the things that academics and researchers like to use Twitter for – re</a:t>
            </a:r>
            <a:endParaRPr lang="en-US" dirty="0"/>
          </a:p>
        </p:txBody>
      </p:sp>
      <p:sp>
        <p:nvSpPr>
          <p:cNvPr id="4" name="Slide Number Placeholder 3"/>
          <p:cNvSpPr>
            <a:spLocks noGrp="1"/>
          </p:cNvSpPr>
          <p:nvPr>
            <p:ph type="sldNum" sz="quarter" idx="10"/>
          </p:nvPr>
        </p:nvSpPr>
        <p:spPr/>
        <p:txBody>
          <a:bodyPr/>
          <a:lstStyle/>
          <a:p>
            <a:fld id="{E77B8B0C-D668-41CE-9A6E-53463E5E9AA3}" type="slidenum">
              <a:rPr lang="en-US" smtClean="0"/>
              <a:t>14</a:t>
            </a:fld>
            <a:endParaRPr lang="en-US"/>
          </a:p>
        </p:txBody>
      </p:sp>
    </p:spTree>
    <p:extLst>
      <p:ext uri="{BB962C8B-B14F-4D97-AF65-F5344CB8AC3E}">
        <p14:creationId xmlns:p14="http://schemas.microsoft.com/office/powerpoint/2010/main" val="322114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fld id="{E77B8B0C-D668-41CE-9A6E-53463E5E9AA3}" type="slidenum">
              <a:rPr lang="en-US" smtClean="0"/>
              <a:t>16</a:t>
            </a:fld>
            <a:endParaRPr lang="en-US"/>
          </a:p>
        </p:txBody>
      </p:sp>
    </p:spTree>
    <p:extLst>
      <p:ext uri="{BB962C8B-B14F-4D97-AF65-F5344CB8AC3E}">
        <p14:creationId xmlns:p14="http://schemas.microsoft.com/office/powerpoint/2010/main" val="2451069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cs typeface="Calibri"/>
              </a:rPr>
              <a:t>Committee members are in from various departments, and locations at </a:t>
            </a:r>
            <a:r>
              <a:rPr lang="en-US" dirty="0" err="1">
                <a:cs typeface="Calibri"/>
              </a:rPr>
              <a:t>Sask</a:t>
            </a:r>
            <a:r>
              <a:rPr lang="en-US" dirty="0">
                <a:cs typeface="Calibri"/>
              </a:rPr>
              <a:t> Polytech library. Includes librarians and technicians and in the past Clerks. Would be even stronger if we could get students on committee – something I'd like to see in the future. </a:t>
            </a:r>
          </a:p>
        </p:txBody>
      </p:sp>
      <p:sp>
        <p:nvSpPr>
          <p:cNvPr id="4" name="Slide Number Placeholder 3"/>
          <p:cNvSpPr>
            <a:spLocks noGrp="1"/>
          </p:cNvSpPr>
          <p:nvPr>
            <p:ph type="sldNum" sz="quarter" idx="5"/>
          </p:nvPr>
        </p:nvSpPr>
        <p:spPr/>
        <p:txBody>
          <a:bodyPr/>
          <a:lstStyle/>
          <a:p>
            <a:fld id="{E77B8B0C-D668-41CE-9A6E-53463E5E9AA3}" type="slidenum">
              <a:rPr lang="en-US" smtClean="0"/>
              <a:t>19</a:t>
            </a:fld>
            <a:endParaRPr lang="en-US"/>
          </a:p>
        </p:txBody>
      </p:sp>
    </p:spTree>
    <p:extLst>
      <p:ext uri="{BB962C8B-B14F-4D97-AF65-F5344CB8AC3E}">
        <p14:creationId xmlns:p14="http://schemas.microsoft.com/office/powerpoint/2010/main" val="273565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cs typeface="Calibri"/>
              </a:rPr>
              <a:t>Touched on this a bit earlier when discussing Twitter. We when we realized that Twitter was not working for us to target students, we decided to change our focus. It might become the situation that we decide to ditch Twitter depending on how things go. </a:t>
            </a:r>
            <a:r>
              <a:rPr lang="en-US" dirty="0"/>
              <a:t>We've learned that it is essential to execute our work based on target audience and platform. This is one way we do things from the user perspective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77B8B0C-D668-41CE-9A6E-53463E5E9AA3}" type="slidenum">
              <a:rPr lang="en-US" smtClean="0"/>
              <a:t>20</a:t>
            </a:fld>
            <a:endParaRPr lang="en-US"/>
          </a:p>
        </p:txBody>
      </p:sp>
    </p:spTree>
    <p:extLst>
      <p:ext uri="{BB962C8B-B14F-4D97-AF65-F5344CB8AC3E}">
        <p14:creationId xmlns:p14="http://schemas.microsoft.com/office/powerpoint/2010/main" val="573543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11887200" cy="877824"/>
          </a:xfrm>
        </p:spPr>
        <p:txBody>
          <a:bodyPr/>
          <a:lstStyle/>
          <a:p>
            <a:r>
              <a:rPr lang="en-CA" smtClean="0"/>
              <a:t>Click to edit Master title style</a:t>
            </a:r>
            <a:endParaRPr/>
          </a:p>
        </p:txBody>
      </p:sp>
      <p:sp>
        <p:nvSpPr>
          <p:cNvPr id="3" name="Subtitle 2"/>
          <p:cNvSpPr>
            <a:spLocks noGrp="1"/>
          </p:cNvSpPr>
          <p:nvPr>
            <p:ph type="subTitle" idx="1"/>
          </p:nvPr>
        </p:nvSpPr>
        <p:spPr>
          <a:xfrm>
            <a:off x="1219200" y="3034554"/>
            <a:ext cx="10668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6956040B-546D-4978-9407-293D4A50226B}"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118872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CA" smtClean="0"/>
              <a:t>Click to edit Master title style</a:t>
            </a:r>
            <a:endParaRPr/>
          </a:p>
        </p:txBody>
      </p:sp>
      <p:sp>
        <p:nvSpPr>
          <p:cNvPr id="3" name="Picture Placeholder 2"/>
          <p:cNvSpPr>
            <a:spLocks noGrp="1"/>
          </p:cNvSpPr>
          <p:nvPr>
            <p:ph type="pic" idx="1"/>
          </p:nvPr>
        </p:nvSpPr>
        <p:spPr>
          <a:xfrm>
            <a:off x="7317317" y="2048256"/>
            <a:ext cx="4569884"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1219200" y="2039112"/>
            <a:ext cx="6096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CA" smtClean="0"/>
              <a:t>Click to edit Master text styles</a:t>
            </a:r>
          </a:p>
        </p:txBody>
      </p:sp>
      <p:sp>
        <p:nvSpPr>
          <p:cNvPr id="5" name="Date Placeholder 4"/>
          <p:cNvSpPr>
            <a:spLocks noGrp="1"/>
          </p:cNvSpPr>
          <p:nvPr>
            <p:ph type="dt" sz="half" idx="10"/>
          </p:nvPr>
        </p:nvSpPr>
        <p:spPr>
          <a:xfrm>
            <a:off x="8773459" y="188260"/>
            <a:ext cx="2844800" cy="365125"/>
          </a:xfrm>
        </p:spPr>
        <p:txBody>
          <a:bodyPr/>
          <a:lstStyle/>
          <a:p>
            <a:fld id="{6956040B-546D-4978-9407-293D4A50226B}"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7E3B0-5F9C-4018-A62B-C871B0B7C8B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1887200" cy="877824"/>
          </a:xfrm>
        </p:spPr>
        <p:txBody>
          <a:bodyPr tIns="137160" bIns="137160" anchor="b" anchorCtr="0">
            <a:normAutofit/>
          </a:bodyPr>
          <a:lstStyle>
            <a:lvl1pPr>
              <a:defRPr sz="2400"/>
            </a:lvl1pPr>
          </a:lstStyle>
          <a:p>
            <a:r>
              <a:rPr lang="en-CA" smtClean="0"/>
              <a:t>Click to edit Master title style</a:t>
            </a:r>
            <a:endParaRPr/>
          </a:p>
        </p:txBody>
      </p:sp>
      <p:sp>
        <p:nvSpPr>
          <p:cNvPr id="3" name="Subtitle 2"/>
          <p:cNvSpPr>
            <a:spLocks noGrp="1"/>
          </p:cNvSpPr>
          <p:nvPr>
            <p:ph type="subTitle" idx="1"/>
          </p:nvPr>
        </p:nvSpPr>
        <p:spPr>
          <a:xfrm>
            <a:off x="1219200" y="5002306"/>
            <a:ext cx="10668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6956040B-546D-4978-9407-293D4A50226B}"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1236133" y="1129553"/>
            <a:ext cx="10651067" cy="2980944"/>
          </a:xfrm>
        </p:spPr>
        <p:txBody>
          <a:bodyPr>
            <a:normAutofit/>
          </a:bodyPr>
          <a:lstStyle>
            <a:lvl1pPr marL="0" indent="0">
              <a:buNone/>
              <a:defRPr sz="1800"/>
            </a:lvl1pPr>
          </a:lstStyle>
          <a:p>
            <a:r>
              <a:rPr lang="en-CA"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1887200" cy="877824"/>
          </a:xfrm>
        </p:spPr>
        <p:txBody>
          <a:bodyPr tIns="137160" bIns="137160" anchor="b" anchorCtr="0">
            <a:normAutofit/>
          </a:bodyPr>
          <a:lstStyle>
            <a:lvl1pPr>
              <a:defRPr sz="2400"/>
            </a:lvl1pPr>
          </a:lstStyle>
          <a:p>
            <a:r>
              <a:rPr lang="en-CA" smtClean="0"/>
              <a:t>Click to edit Master title style</a:t>
            </a:r>
            <a:endParaRPr/>
          </a:p>
        </p:txBody>
      </p:sp>
      <p:sp>
        <p:nvSpPr>
          <p:cNvPr id="3" name="Subtitle 2"/>
          <p:cNvSpPr>
            <a:spLocks noGrp="1"/>
          </p:cNvSpPr>
          <p:nvPr>
            <p:ph type="subTitle" idx="1"/>
          </p:nvPr>
        </p:nvSpPr>
        <p:spPr>
          <a:xfrm>
            <a:off x="1219200" y="5002306"/>
            <a:ext cx="10668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8773459" y="188260"/>
            <a:ext cx="2844800" cy="365125"/>
          </a:xfrm>
        </p:spPr>
        <p:txBody>
          <a:bodyPr/>
          <a:lstStyle/>
          <a:p>
            <a:fld id="{6956040B-546D-4978-9407-293D4A50226B}"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1236133" y="1129553"/>
            <a:ext cx="5315712" cy="2980944"/>
          </a:xfrm>
        </p:spPr>
        <p:txBody>
          <a:bodyPr>
            <a:normAutofit/>
          </a:bodyPr>
          <a:lstStyle>
            <a:lvl1pPr marL="0" indent="0">
              <a:buNone/>
              <a:defRPr sz="1800"/>
            </a:lvl1pPr>
          </a:lstStyle>
          <a:p>
            <a:r>
              <a:rPr lang="en-CA" smtClean="0"/>
              <a:t>Drag picture to placeholder or click icon to add</a:t>
            </a:r>
            <a:endParaRPr/>
          </a:p>
        </p:txBody>
      </p:sp>
      <p:sp>
        <p:nvSpPr>
          <p:cNvPr id="7" name="Picture Placeholder 8"/>
          <p:cNvSpPr>
            <a:spLocks noGrp="1"/>
          </p:cNvSpPr>
          <p:nvPr>
            <p:ph type="pic" sz="quarter" idx="14"/>
          </p:nvPr>
        </p:nvSpPr>
        <p:spPr>
          <a:xfrm>
            <a:off x="6571488" y="1129553"/>
            <a:ext cx="5315712" cy="2980944"/>
          </a:xfrm>
        </p:spPr>
        <p:txBody>
          <a:bodyPr>
            <a:normAutofit/>
          </a:bodyPr>
          <a:lstStyle>
            <a:lvl1pPr marL="0" indent="0">
              <a:buNone/>
              <a:defRPr sz="1800"/>
            </a:lvl1pPr>
          </a:lstStyle>
          <a:p>
            <a:r>
              <a:rPr lang="en-CA"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1887200" cy="877824"/>
          </a:xfrm>
        </p:spPr>
        <p:txBody>
          <a:bodyPr tIns="137160" bIns="137160" anchor="b" anchorCtr="0">
            <a:normAutofit/>
          </a:bodyPr>
          <a:lstStyle>
            <a:lvl1pPr>
              <a:defRPr sz="2400"/>
            </a:lvl1pPr>
          </a:lstStyle>
          <a:p>
            <a:r>
              <a:rPr lang="en-CA" smtClean="0"/>
              <a:t>Click to edit Master title style</a:t>
            </a:r>
            <a:endParaRPr/>
          </a:p>
        </p:txBody>
      </p:sp>
      <p:sp>
        <p:nvSpPr>
          <p:cNvPr id="3" name="Subtitle 2"/>
          <p:cNvSpPr>
            <a:spLocks noGrp="1"/>
          </p:cNvSpPr>
          <p:nvPr>
            <p:ph type="subTitle" idx="1"/>
          </p:nvPr>
        </p:nvSpPr>
        <p:spPr>
          <a:xfrm>
            <a:off x="1219200" y="5002306"/>
            <a:ext cx="10668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a:xfrm>
            <a:off x="8773459" y="188260"/>
            <a:ext cx="2844800" cy="365125"/>
          </a:xfrm>
        </p:spPr>
        <p:txBody>
          <a:bodyPr/>
          <a:lstStyle/>
          <a:p>
            <a:fld id="{6956040B-546D-4978-9407-293D4A50226B}"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1236133" y="1129553"/>
            <a:ext cx="8802624" cy="2980944"/>
          </a:xfrm>
        </p:spPr>
        <p:txBody>
          <a:bodyPr>
            <a:normAutofit/>
          </a:bodyPr>
          <a:lstStyle>
            <a:lvl1pPr marL="0" indent="0">
              <a:buNone/>
              <a:defRPr sz="1800"/>
            </a:lvl1pPr>
          </a:lstStyle>
          <a:p>
            <a:r>
              <a:rPr lang="en-CA" smtClean="0"/>
              <a:t>Drag picture to placeholder or click icon to add</a:t>
            </a:r>
            <a:endParaRPr/>
          </a:p>
        </p:txBody>
      </p:sp>
      <p:sp>
        <p:nvSpPr>
          <p:cNvPr id="7" name="Picture Placeholder 8"/>
          <p:cNvSpPr>
            <a:spLocks noGrp="1"/>
          </p:cNvSpPr>
          <p:nvPr>
            <p:ph type="pic" sz="quarter" idx="14"/>
          </p:nvPr>
        </p:nvSpPr>
        <p:spPr>
          <a:xfrm>
            <a:off x="10058400" y="1129553"/>
            <a:ext cx="1828800" cy="1481328"/>
          </a:xfrm>
        </p:spPr>
        <p:txBody>
          <a:bodyPr>
            <a:normAutofit/>
          </a:bodyPr>
          <a:lstStyle>
            <a:lvl1pPr marL="0" indent="0">
              <a:buNone/>
              <a:defRPr sz="1800"/>
            </a:lvl1pPr>
          </a:lstStyle>
          <a:p>
            <a:r>
              <a:rPr lang="en-CA" smtClean="0"/>
              <a:t>Drag picture to placeholder or click icon to add</a:t>
            </a:r>
            <a:endParaRPr/>
          </a:p>
        </p:txBody>
      </p:sp>
      <p:sp>
        <p:nvSpPr>
          <p:cNvPr id="8" name="Picture Placeholder 8"/>
          <p:cNvSpPr>
            <a:spLocks noGrp="1"/>
          </p:cNvSpPr>
          <p:nvPr>
            <p:ph type="pic" sz="quarter" idx="15"/>
          </p:nvPr>
        </p:nvSpPr>
        <p:spPr>
          <a:xfrm>
            <a:off x="10058400" y="2629169"/>
            <a:ext cx="1828800" cy="1481328"/>
          </a:xfrm>
        </p:spPr>
        <p:txBody>
          <a:bodyPr>
            <a:normAutofit/>
          </a:bodyPr>
          <a:lstStyle>
            <a:lvl1pPr marL="0" indent="0">
              <a:buNone/>
              <a:defRPr sz="1800"/>
            </a:lvl1pPr>
          </a:lstStyle>
          <a:p>
            <a:r>
              <a:rPr lang="en-CA"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956040B-546D-4978-9407-293D4A50226B}"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7E3B0-5F9C-4018-A62B-C871B0B7C8B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50071" y="1129554"/>
            <a:ext cx="1219200" cy="5533278"/>
          </a:xfrm>
        </p:spPr>
        <p:txBody>
          <a:bodyPr vert="eaVert" lIns="274320" tIns="685800" bIns="685800"/>
          <a:lstStyle/>
          <a:p>
            <a:r>
              <a:rPr lang="en-CA" smtClean="0"/>
              <a:t>Click to edit Master title style</a:t>
            </a:r>
            <a:endParaRPr/>
          </a:p>
        </p:txBody>
      </p:sp>
      <p:sp>
        <p:nvSpPr>
          <p:cNvPr id="3" name="Vertical Text Placeholder 2"/>
          <p:cNvSpPr>
            <a:spLocks noGrp="1"/>
          </p:cNvSpPr>
          <p:nvPr>
            <p:ph type="body" orient="vert" idx="1"/>
          </p:nvPr>
        </p:nvSpPr>
        <p:spPr>
          <a:xfrm>
            <a:off x="1490133" y="1734671"/>
            <a:ext cx="8568267" cy="4542304"/>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956040B-546D-4978-9407-293D4A50226B}"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7E3B0-5F9C-4018-A62B-C871B0B7C8B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956040B-546D-4978-9407-293D4A50226B}"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7E3B0-5F9C-4018-A62B-C871B0B7C8B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11887200" cy="914400"/>
          </a:xfrm>
        </p:spPr>
        <p:txBody>
          <a:bodyPr/>
          <a:lstStyle/>
          <a:p>
            <a:r>
              <a:rPr lang="en-CA" smtClean="0"/>
              <a:t>Click to edit Master title style</a:t>
            </a:r>
            <a:endParaRPr/>
          </a:p>
        </p:txBody>
      </p:sp>
      <p:sp>
        <p:nvSpPr>
          <p:cNvPr id="3" name="Subtitle 2"/>
          <p:cNvSpPr>
            <a:spLocks noGrp="1"/>
          </p:cNvSpPr>
          <p:nvPr>
            <p:ph type="subTitle" idx="1"/>
          </p:nvPr>
        </p:nvSpPr>
        <p:spPr>
          <a:xfrm>
            <a:off x="1219200" y="5943600"/>
            <a:ext cx="10668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6956040B-546D-4978-9407-293D4A50226B}"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1236133" y="1129553"/>
            <a:ext cx="10651067" cy="3886200"/>
          </a:xfrm>
        </p:spPr>
        <p:txBody>
          <a:bodyPr>
            <a:normAutofit/>
          </a:bodyPr>
          <a:lstStyle>
            <a:lvl1pPr marL="0" indent="0">
              <a:buNone/>
              <a:defRPr sz="1800"/>
            </a:lvl1pPr>
          </a:lstStyle>
          <a:p>
            <a:r>
              <a:rPr lang="en-CA"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118872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1219200" y="5484607"/>
            <a:ext cx="10668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6956040B-546D-4978-9407-293D4A50226B}"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7E3B0-5F9C-4018-A62B-C871B0B7C8B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1490133" y="2595563"/>
            <a:ext cx="475488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6863379" y="2595563"/>
            <a:ext cx="475488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a:xfrm>
            <a:off x="8773459" y="188260"/>
            <a:ext cx="2844800" cy="365125"/>
          </a:xfrm>
        </p:spPr>
        <p:txBody>
          <a:bodyPr/>
          <a:lstStyle/>
          <a:p>
            <a:fld id="{6956040B-546D-4978-9407-293D4A50226B}"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7E3B0-5F9C-4018-A62B-C871B0B7C8B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1494117" y="2017714"/>
            <a:ext cx="475488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1494117" y="3065929"/>
            <a:ext cx="475488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6863379" y="2017714"/>
            <a:ext cx="475488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863379" y="3065929"/>
            <a:ext cx="475488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a:xfrm>
            <a:off x="8773459" y="188260"/>
            <a:ext cx="2844800" cy="365125"/>
          </a:xfrm>
        </p:spPr>
        <p:txBody>
          <a:bodyPr/>
          <a:lstStyle/>
          <a:p>
            <a:fld id="{6956040B-546D-4978-9407-293D4A50226B}" type="datetimeFigureOut">
              <a:rPr lang="en-US" smtClean="0"/>
              <a:t>5/9/2019</a:t>
            </a:fld>
            <a:endParaRPr lang="en-US"/>
          </a:p>
        </p:txBody>
      </p:sp>
      <p:sp>
        <p:nvSpPr>
          <p:cNvPr id="8" name="Footer Placeholder 7"/>
          <p:cNvSpPr>
            <a:spLocks noGrp="1"/>
          </p:cNvSpPr>
          <p:nvPr>
            <p:ph type="ftr" sz="quarter" idx="11"/>
          </p:nvPr>
        </p:nvSpPr>
        <p:spPr>
          <a:xfrm>
            <a:off x="1494117" y="188260"/>
            <a:ext cx="3860800" cy="365125"/>
          </a:xfrm>
        </p:spPr>
        <p:txBody>
          <a:bodyPr/>
          <a:lstStyle/>
          <a:p>
            <a:endParaRPr lang="en-US"/>
          </a:p>
        </p:txBody>
      </p:sp>
      <p:sp>
        <p:nvSpPr>
          <p:cNvPr id="9" name="Slide Number Placeholder 8"/>
          <p:cNvSpPr>
            <a:spLocks noGrp="1"/>
          </p:cNvSpPr>
          <p:nvPr>
            <p:ph type="sldNum" sz="quarter" idx="12"/>
          </p:nvPr>
        </p:nvSpPr>
        <p:spPr/>
        <p:txBody>
          <a:bodyPr/>
          <a:lstStyle/>
          <a:p>
            <a:fld id="{4047E3B0-5F9C-4018-A62B-C871B0B7C8BA}" type="slidenum">
              <a:rPr lang="en-US" smtClean="0"/>
              <a:t>‹#›</a:t>
            </a:fld>
            <a:endParaRPr lang="en-US"/>
          </a:p>
        </p:txBody>
      </p:sp>
      <p:cxnSp>
        <p:nvCxnSpPr>
          <p:cNvPr id="11" name="Straight Connector 10"/>
          <p:cNvCxnSpPr/>
          <p:nvPr/>
        </p:nvCxnSpPr>
        <p:spPr>
          <a:xfrm>
            <a:off x="1616037"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85299"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16037"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85299"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16037"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985299"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6956040B-546D-4978-9407-293D4A50226B}" type="datetimeFigureOut">
              <a:rPr lang="en-US" smtClean="0"/>
              <a:t>5/9/2019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47E3B0-5F9C-4018-A62B-C871B0B7C8B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6040B-546D-4978-9407-293D4A50226B}" type="datetimeFigureOut">
              <a:rPr lang="en-US" smtClean="0"/>
              <a:t>5/9/2019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47E3B0-5F9C-4018-A62B-C871B0B7C8B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118872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CA" smtClean="0"/>
              <a:t>Click to edit Master title style</a:t>
            </a:r>
            <a:endParaRPr/>
          </a:p>
        </p:txBody>
      </p:sp>
      <p:sp>
        <p:nvSpPr>
          <p:cNvPr id="3" name="Content Placeholder 2"/>
          <p:cNvSpPr>
            <a:spLocks noGrp="1"/>
          </p:cNvSpPr>
          <p:nvPr>
            <p:ph idx="1"/>
          </p:nvPr>
        </p:nvSpPr>
        <p:spPr>
          <a:xfrm>
            <a:off x="6863379" y="2590801"/>
            <a:ext cx="475488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1201269" y="2039111"/>
            <a:ext cx="475488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8773459" y="188260"/>
            <a:ext cx="2844800" cy="365125"/>
          </a:xfrm>
        </p:spPr>
        <p:txBody>
          <a:bodyPr/>
          <a:lstStyle/>
          <a:p>
            <a:fld id="{6956040B-546D-4978-9407-293D4A50226B}"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1123856"/>
            <a:ext cx="11885084" cy="914400"/>
          </a:xfrm>
          <a:prstGeom prst="rect">
            <a:avLst/>
          </a:prstGeom>
          <a:solidFill>
            <a:schemeClr val="tx2"/>
          </a:solidFill>
        </p:spPr>
        <p:txBody>
          <a:bodyPr vert="horz" lIns="1188720" tIns="45720" rIns="274320" bIns="45720" rtlCol="0" anchor="ctr">
            <a:normAutofit/>
          </a:bodyPr>
          <a:lstStyle/>
          <a:p>
            <a:r>
              <a:rPr lang="en-CA" smtClean="0"/>
              <a:t>Click to edit Master title style</a:t>
            </a:r>
            <a:endParaRPr/>
          </a:p>
        </p:txBody>
      </p:sp>
      <p:sp>
        <p:nvSpPr>
          <p:cNvPr id="3" name="Text Placeholder 2"/>
          <p:cNvSpPr>
            <a:spLocks noGrp="1"/>
          </p:cNvSpPr>
          <p:nvPr>
            <p:ph type="body" idx="1"/>
          </p:nvPr>
        </p:nvSpPr>
        <p:spPr>
          <a:xfrm>
            <a:off x="1485899" y="2595563"/>
            <a:ext cx="10147301" cy="3670767"/>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8773459" y="188260"/>
            <a:ext cx="28448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6956040B-546D-4978-9407-293D4A50226B}" type="datetimeFigureOut">
              <a:rPr lang="en-US" smtClean="0"/>
              <a:t>5/9/2019</a:t>
            </a:fld>
            <a:endParaRPr lang="en-US"/>
          </a:p>
        </p:txBody>
      </p:sp>
      <p:sp>
        <p:nvSpPr>
          <p:cNvPr id="5" name="Footer Placeholder 4"/>
          <p:cNvSpPr>
            <a:spLocks noGrp="1"/>
          </p:cNvSpPr>
          <p:nvPr>
            <p:ph type="ftr" sz="quarter" idx="3"/>
          </p:nvPr>
        </p:nvSpPr>
        <p:spPr>
          <a:xfrm>
            <a:off x="1494117" y="188260"/>
            <a:ext cx="38608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1719859" y="6569076"/>
            <a:ext cx="6096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047E3B0-5F9C-4018-A62B-C871B0B7C8BA}" type="slidenum">
              <a:rPr lang="en-US" smtClean="0"/>
              <a:t>‹#›</a:t>
            </a:fld>
            <a:endParaRPr lang="en-US"/>
          </a:p>
        </p:txBody>
      </p:sp>
      <p:sp>
        <p:nvSpPr>
          <p:cNvPr id="7" name="Rectangle 6"/>
          <p:cNvSpPr/>
          <p:nvPr/>
        </p:nvSpPr>
        <p:spPr>
          <a:xfrm>
            <a:off x="1219201" y="0"/>
            <a:ext cx="10665884"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1219201" y="6675120"/>
            <a:ext cx="10665884"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gif"/><Relationship Id="rId1" Type="http://schemas.microsoft.com/office/2007/relationships/media" Target="../media/media1.gif"/><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twitter.com/saskpolytechlib?lang=e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doi.org/10.5683/SP/AL8Z6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t>Social Media</a:t>
            </a:r>
            <a:endParaRPr lang="en-US" sz="4800" b="1" dirty="0"/>
          </a:p>
        </p:txBody>
      </p:sp>
      <p:sp>
        <p:nvSpPr>
          <p:cNvPr id="3" name="Subtitle 2"/>
          <p:cNvSpPr>
            <a:spLocks noGrp="1"/>
          </p:cNvSpPr>
          <p:nvPr>
            <p:ph type="subTitle" idx="1"/>
          </p:nvPr>
        </p:nvSpPr>
        <p:spPr>
          <a:xfrm>
            <a:off x="1052508" y="3260698"/>
            <a:ext cx="11139492" cy="2133906"/>
          </a:xfrm>
        </p:spPr>
        <p:txBody>
          <a:bodyPr>
            <a:noAutofit/>
          </a:bodyPr>
          <a:lstStyle/>
          <a:p>
            <a:r>
              <a:rPr lang="en-US" sz="2400" dirty="0" smtClean="0"/>
              <a:t>at the academic library</a:t>
            </a:r>
          </a:p>
          <a:p>
            <a:r>
              <a:rPr lang="en-US" sz="2400" dirty="0" smtClean="0"/>
              <a:t>Nina Verishagen, Marketing Librarian, Saskatchewan Polytechnic  </a:t>
            </a:r>
            <a:endParaRPr lang="en-US" sz="2400" dirty="0"/>
          </a:p>
        </p:txBody>
      </p:sp>
    </p:spTree>
    <p:extLst>
      <p:ext uri="{BB962C8B-B14F-4D97-AF65-F5344CB8AC3E}">
        <p14:creationId xmlns:p14="http://schemas.microsoft.com/office/powerpoint/2010/main" val="445697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Establish Engagement </a:t>
            </a:r>
            <a:r>
              <a:rPr lang="mr-IN" sz="2800" dirty="0" smtClean="0"/>
              <a:t>–</a:t>
            </a:r>
            <a:r>
              <a:rPr lang="en-US" sz="2800" dirty="0" smtClean="0"/>
              <a:t> Then Engage! </a:t>
            </a:r>
            <a:endParaRPr lang="en-US" sz="2800" dirty="0"/>
          </a:p>
        </p:txBody>
      </p:sp>
      <p:pic>
        <p:nvPicPr>
          <p:cNvPr id="6" name="Picture 5"/>
          <p:cNvPicPr>
            <a:picLocks noChangeAspect="1"/>
          </p:cNvPicPr>
          <p:nvPr/>
        </p:nvPicPr>
        <p:blipFill>
          <a:blip r:embed="rId2"/>
          <a:stretch>
            <a:fillRect/>
          </a:stretch>
        </p:blipFill>
        <p:spPr>
          <a:xfrm>
            <a:off x="1293663" y="2219785"/>
            <a:ext cx="6332932" cy="3781585"/>
          </a:xfrm>
          <a:prstGeom prst="rect">
            <a:avLst/>
          </a:prstGeom>
        </p:spPr>
      </p:pic>
      <p:sp>
        <p:nvSpPr>
          <p:cNvPr id="3" name="TextBox 2"/>
          <p:cNvSpPr txBox="1"/>
          <p:nvPr/>
        </p:nvSpPr>
        <p:spPr>
          <a:xfrm>
            <a:off x="7795649" y="2468515"/>
            <a:ext cx="3967567"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Post informing students about our new online study room booking;</a:t>
            </a:r>
          </a:p>
          <a:p>
            <a:pPr marL="285750" indent="-285750">
              <a:buFont typeface="Arial" panose="020B0604020202020204" pitchFamily="34" charset="0"/>
              <a:buChar char="•"/>
            </a:pPr>
            <a:r>
              <a:rPr lang="en-US" sz="2800" dirty="0" smtClean="0"/>
              <a:t>Reached 4,734 people </a:t>
            </a:r>
          </a:p>
          <a:p>
            <a:pPr marL="285750" indent="-285750">
              <a:buFont typeface="Arial" panose="020B0604020202020204" pitchFamily="34" charset="0"/>
              <a:buChar char="•"/>
            </a:pPr>
            <a:r>
              <a:rPr lang="en-US" sz="2800" dirty="0" smtClean="0"/>
              <a:t>A very high performing post. </a:t>
            </a:r>
            <a:endParaRPr lang="en-US" sz="2800" dirty="0"/>
          </a:p>
        </p:txBody>
      </p:sp>
    </p:spTree>
    <p:extLst>
      <p:ext uri="{BB962C8B-B14F-4D97-AF65-F5344CB8AC3E}">
        <p14:creationId xmlns:p14="http://schemas.microsoft.com/office/powerpoint/2010/main" val="294344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Instagram</a:t>
            </a:r>
            <a:r>
              <a:rPr lang="en-US" dirty="0" smtClean="0"/>
              <a:t> (coming in hot</a:t>
            </a:r>
            <a:r>
              <a:rPr lang="mr-IN" dirty="0" smtClean="0"/>
              <a:t>…</a:t>
            </a:r>
            <a:r>
              <a:rPr lang="en-US" dirty="0" smtClean="0"/>
              <a:t>)</a:t>
            </a:r>
            <a:endParaRPr lang="en-US" dirty="0"/>
          </a:p>
        </p:txBody>
      </p:sp>
      <p:sp>
        <p:nvSpPr>
          <p:cNvPr id="3" name="Content Placeholder 2"/>
          <p:cNvSpPr>
            <a:spLocks noGrp="1"/>
          </p:cNvSpPr>
          <p:nvPr>
            <p:ph idx="1"/>
          </p:nvPr>
        </p:nvSpPr>
        <p:spPr>
          <a:xfrm>
            <a:off x="667045" y="2137583"/>
            <a:ext cx="10515600" cy="4351338"/>
          </a:xfrm>
        </p:spPr>
        <p:txBody>
          <a:bodyPr>
            <a:normAutofit/>
          </a:bodyPr>
          <a:lstStyle/>
          <a:p>
            <a:r>
              <a:rPr lang="en-US" sz="2800" b="1" dirty="0" smtClean="0">
                <a:solidFill>
                  <a:srgbClr val="0070C0"/>
                </a:solidFill>
              </a:rPr>
              <a:t>Instagram in Canada </a:t>
            </a:r>
          </a:p>
          <a:p>
            <a:pPr lvl="1">
              <a:buFont typeface="Arial"/>
              <a:buChar char="•"/>
            </a:pPr>
            <a:r>
              <a:rPr lang="en-US" sz="2800" dirty="0" smtClean="0"/>
              <a:t>67% (18-24 year olds) = heavy users </a:t>
            </a:r>
          </a:p>
          <a:p>
            <a:pPr lvl="1">
              <a:buFont typeface="Arial"/>
              <a:buChar char="•"/>
            </a:pPr>
            <a:r>
              <a:rPr lang="en-US" sz="2800" dirty="0" smtClean="0"/>
              <a:t>62% (25-34 year olds) = recently adopted </a:t>
            </a:r>
          </a:p>
          <a:p>
            <a:pPr marL="3543300" lvl="7" indent="-342900">
              <a:buFont typeface="Arial"/>
              <a:buChar char="•"/>
            </a:pPr>
            <a:r>
              <a:rPr lang="en-US" sz="2000" dirty="0" smtClean="0"/>
              <a:t>(</a:t>
            </a:r>
            <a:r>
              <a:rPr lang="en-US" sz="2000" dirty="0" err="1" smtClean="0"/>
              <a:t>Grudz</a:t>
            </a:r>
            <a:r>
              <a:rPr lang="en-US" sz="2000" dirty="0" smtClean="0"/>
              <a:t>, Jacobson, Mai, Dubois, 2018).</a:t>
            </a:r>
          </a:p>
          <a:p>
            <a:pPr lvl="1">
              <a:buFont typeface="Arial"/>
              <a:buChar char="•"/>
            </a:pPr>
            <a:r>
              <a:rPr lang="en-US" sz="2800" dirty="0" smtClean="0"/>
              <a:t>Case studies (out of US Academic Libraries) reflect the trend that young people are shifting to Instagram.</a:t>
            </a:r>
          </a:p>
          <a:p>
            <a:pPr lvl="1">
              <a:buFont typeface="Arial"/>
              <a:buChar char="•"/>
            </a:pPr>
            <a:r>
              <a:rPr lang="en-US" sz="2800" dirty="0" smtClean="0"/>
              <a:t>Libraries are using Instagram (rather than other platforms) to connect with students for various reasons. </a:t>
            </a:r>
          </a:p>
          <a:p>
            <a:pPr lvl="1">
              <a:buFont typeface="Arial"/>
              <a:buChar char="•"/>
            </a:pPr>
            <a:endParaRPr lang="en-US" sz="2000" dirty="0"/>
          </a:p>
          <a:p>
            <a:pPr marL="457200" lvl="1" indent="0">
              <a:buNone/>
            </a:pPr>
            <a:endParaRPr lang="en-US" dirty="0"/>
          </a:p>
        </p:txBody>
      </p:sp>
    </p:spTree>
    <p:extLst>
      <p:ext uri="{BB962C8B-B14F-4D97-AF65-F5344CB8AC3E}">
        <p14:creationId xmlns:p14="http://schemas.microsoft.com/office/powerpoint/2010/main" val="4044194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giphy.gif">
            <a:hlinkClick r:id="" action="ppaction://media"/>
            <a:hlinkHover r:id="" action="ppaction://ole?verb=0"/>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89201" y="520715"/>
            <a:ext cx="9752486" cy="5851999"/>
          </a:xfrm>
        </p:spPr>
      </p:pic>
    </p:spTree>
    <p:extLst>
      <p:ext uri="{BB962C8B-B14F-4D97-AF65-F5344CB8AC3E}">
        <p14:creationId xmlns:p14="http://schemas.microsoft.com/office/powerpoint/2010/main" val="13807067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our following </a:t>
            </a:r>
            <a:endParaRPr lang="en-US" dirty="0"/>
          </a:p>
        </p:txBody>
      </p:sp>
      <p:pic>
        <p:nvPicPr>
          <p:cNvPr id="6" name="Picture 5"/>
          <p:cNvPicPr>
            <a:picLocks noChangeAspect="1"/>
          </p:cNvPicPr>
          <p:nvPr/>
        </p:nvPicPr>
        <p:blipFill>
          <a:blip r:embed="rId2"/>
          <a:stretch>
            <a:fillRect/>
          </a:stretch>
        </p:blipFill>
        <p:spPr>
          <a:xfrm>
            <a:off x="7367659" y="2665863"/>
            <a:ext cx="3447460" cy="3412496"/>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507869434"/>
              </p:ext>
            </p:extLst>
          </p:nvPr>
        </p:nvGraphicFramePr>
        <p:xfrm>
          <a:off x="1277563" y="2681340"/>
          <a:ext cx="5713544" cy="1554479"/>
        </p:xfrm>
        <a:graphic>
          <a:graphicData uri="http://schemas.openxmlformats.org/drawingml/2006/table">
            <a:tbl>
              <a:tblPr firstRow="1" bandRow="1">
                <a:tableStyleId>{69CF1AB2-1976-4502-BF36-3FF5EA218861}</a:tableStyleId>
              </a:tblPr>
              <a:tblGrid>
                <a:gridCol w="3236479">
                  <a:extLst>
                    <a:ext uri="{9D8B030D-6E8A-4147-A177-3AD203B41FA5}">
                      <a16:colId xmlns:a16="http://schemas.microsoft.com/office/drawing/2014/main" val="20000"/>
                    </a:ext>
                  </a:extLst>
                </a:gridCol>
                <a:gridCol w="2477065">
                  <a:extLst>
                    <a:ext uri="{9D8B030D-6E8A-4147-A177-3AD203B41FA5}">
                      <a16:colId xmlns:a16="http://schemas.microsoft.com/office/drawing/2014/main" val="20001"/>
                    </a:ext>
                  </a:extLst>
                </a:gridCol>
              </a:tblGrid>
              <a:tr h="370840">
                <a:tc>
                  <a:txBody>
                    <a:bodyPr/>
                    <a:lstStyle/>
                    <a:p>
                      <a:r>
                        <a:rPr lang="en-US" sz="2800" b="0" dirty="0" smtClean="0"/>
                        <a:t>September</a:t>
                      </a:r>
                      <a:r>
                        <a:rPr lang="en-US" sz="2800" b="0" baseline="0" dirty="0" smtClean="0"/>
                        <a:t> 2018</a:t>
                      </a:r>
                      <a:endParaRPr lang="en-US" sz="2800" b="0" dirty="0"/>
                    </a:p>
                  </a:txBody>
                  <a:tcPr/>
                </a:tc>
                <a:tc>
                  <a:txBody>
                    <a:bodyPr/>
                    <a:lstStyle/>
                    <a:p>
                      <a:r>
                        <a:rPr lang="en-US" sz="2800" b="0" dirty="0" smtClean="0"/>
                        <a:t>156</a:t>
                      </a:r>
                      <a:endParaRPr lang="en-US" sz="2800" b="0" dirty="0"/>
                    </a:p>
                  </a:txBody>
                  <a:tcPr/>
                </a:tc>
                <a:extLst>
                  <a:ext uri="{0D108BD9-81ED-4DB2-BD59-A6C34878D82A}">
                    <a16:rowId xmlns:a16="http://schemas.microsoft.com/office/drawing/2014/main" val="10000"/>
                  </a:ext>
                </a:extLst>
              </a:tr>
              <a:tr h="370840">
                <a:tc>
                  <a:txBody>
                    <a:bodyPr/>
                    <a:lstStyle/>
                    <a:p>
                      <a:r>
                        <a:rPr lang="en-US" sz="2800" dirty="0" smtClean="0"/>
                        <a:t>October 2018</a:t>
                      </a:r>
                      <a:endParaRPr lang="en-US" sz="2800" dirty="0"/>
                    </a:p>
                  </a:txBody>
                  <a:tcPr/>
                </a:tc>
                <a:tc>
                  <a:txBody>
                    <a:bodyPr/>
                    <a:lstStyle/>
                    <a:p>
                      <a:r>
                        <a:rPr lang="en-US" sz="2800" dirty="0" smtClean="0"/>
                        <a:t>494</a:t>
                      </a:r>
                      <a:endParaRPr lang="en-US" sz="2800" dirty="0"/>
                    </a:p>
                  </a:txBody>
                  <a:tcPr/>
                </a:tc>
                <a:extLst>
                  <a:ext uri="{0D108BD9-81ED-4DB2-BD59-A6C34878D82A}">
                    <a16:rowId xmlns:a16="http://schemas.microsoft.com/office/drawing/2014/main" val="10001"/>
                  </a:ext>
                </a:extLst>
              </a:tr>
              <a:tr h="370840">
                <a:tc>
                  <a:txBody>
                    <a:bodyPr/>
                    <a:lstStyle/>
                    <a:p>
                      <a:r>
                        <a:rPr lang="en-US" sz="2800" dirty="0" smtClean="0"/>
                        <a:t>May 2019 </a:t>
                      </a:r>
                      <a:endParaRPr lang="en-US" sz="2800" dirty="0"/>
                    </a:p>
                  </a:txBody>
                  <a:tcPr/>
                </a:tc>
                <a:tc>
                  <a:txBody>
                    <a:bodyPr/>
                    <a:lstStyle/>
                    <a:p>
                      <a:r>
                        <a:rPr lang="en-US" sz="2800" dirty="0" smtClean="0"/>
                        <a:t>556</a:t>
                      </a:r>
                      <a:endParaRPr lang="en-US" sz="28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1105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9639"/>
            <a:ext cx="11885084" cy="1169460"/>
          </a:xfrm>
        </p:spPr>
        <p:txBody>
          <a:bodyPr>
            <a:normAutofit fontScale="90000"/>
          </a:bodyPr>
          <a:lstStyle/>
          <a:p>
            <a:r>
              <a:rPr lang="en-US" sz="3200" dirty="0" smtClean="0"/>
              <a:t>	</a:t>
            </a:r>
            <a:r>
              <a:rPr lang="en-US" sz="4000" dirty="0" smtClean="0"/>
              <a:t/>
            </a:r>
            <a:br>
              <a:rPr lang="en-US" sz="4000" dirty="0" smtClean="0"/>
            </a:br>
            <a:r>
              <a:rPr lang="en-US" sz="5300" dirty="0" smtClean="0"/>
              <a:t>Twitter </a:t>
            </a:r>
            <a:endParaRPr lang="en-US" sz="4000" dirty="0"/>
          </a:p>
        </p:txBody>
      </p:sp>
      <p:sp>
        <p:nvSpPr>
          <p:cNvPr id="3" name="Content Placeholder 2"/>
          <p:cNvSpPr>
            <a:spLocks noGrp="1"/>
          </p:cNvSpPr>
          <p:nvPr>
            <p:ph idx="1"/>
          </p:nvPr>
        </p:nvSpPr>
        <p:spPr>
          <a:xfrm>
            <a:off x="366819" y="2079995"/>
            <a:ext cx="10147301" cy="3670767"/>
          </a:xfrm>
        </p:spPr>
        <p:txBody>
          <a:bodyPr/>
          <a:lstStyle/>
          <a:p>
            <a:pPr marL="0" indent="0">
              <a:buNone/>
            </a:pPr>
            <a:r>
              <a:rPr lang="en-US" b="1" dirty="0" smtClean="0">
                <a:solidFill>
                  <a:srgbClr val="0070C0"/>
                </a:solidFill>
              </a:rPr>
              <a:t>Twitter in Canada </a:t>
            </a:r>
          </a:p>
          <a:p>
            <a:r>
              <a:rPr lang="en-US" sz="2400" dirty="0" smtClean="0"/>
              <a:t>Adoption rates high amongst high income earners (46%) and the highly education (33%)</a:t>
            </a:r>
          </a:p>
          <a:p>
            <a:pPr marL="2054225" lvl="6" indent="0">
              <a:buNone/>
            </a:pPr>
            <a:r>
              <a:rPr lang="en-US" sz="1200" dirty="0" smtClean="0"/>
              <a:t>		(</a:t>
            </a:r>
            <a:r>
              <a:rPr lang="en-US" sz="1200" dirty="0" err="1"/>
              <a:t>Grudz</a:t>
            </a:r>
            <a:r>
              <a:rPr lang="en-US" sz="1200" dirty="0"/>
              <a:t>, Jacobson, Mai, Dubois, 2018).</a:t>
            </a:r>
          </a:p>
          <a:p>
            <a:pPr lvl="6"/>
            <a:endParaRPr lang="en-US" dirty="0" smtClean="0"/>
          </a:p>
          <a:p>
            <a:pPr marL="457200" lvl="1" indent="0">
              <a:buNone/>
            </a:pPr>
            <a:endParaRPr lang="en-US" dirty="0" smtClean="0"/>
          </a:p>
        </p:txBody>
      </p:sp>
      <p:sp>
        <p:nvSpPr>
          <p:cNvPr id="5" name="TextBox 4"/>
          <p:cNvSpPr txBox="1"/>
          <p:nvPr/>
        </p:nvSpPr>
        <p:spPr>
          <a:xfrm>
            <a:off x="398023" y="4436714"/>
            <a:ext cx="8227695" cy="1200328"/>
          </a:xfrm>
          <a:prstGeom prst="rect">
            <a:avLst/>
          </a:prstGeom>
          <a:noFill/>
        </p:spPr>
        <p:txBody>
          <a:bodyPr wrap="square" rtlCol="0">
            <a:spAutoFit/>
          </a:bodyPr>
          <a:lstStyle/>
          <a:p>
            <a:r>
              <a:rPr lang="en-US" sz="2400" b="1" dirty="0" smtClean="0">
                <a:solidFill>
                  <a:srgbClr val="0070C0"/>
                </a:solidFill>
              </a:rPr>
              <a:t>Twitter at Sask Polytech Library</a:t>
            </a:r>
          </a:p>
          <a:p>
            <a:pPr marL="285750" indent="-285750">
              <a:buFont typeface="Arial" panose="020B0604020202020204" pitchFamily="34" charset="0"/>
              <a:buChar char="•"/>
            </a:pPr>
            <a:r>
              <a:rPr lang="en-US" sz="2400" dirty="0" smtClean="0"/>
              <a:t>Students </a:t>
            </a:r>
            <a:r>
              <a:rPr lang="mr-IN" sz="2400" dirty="0" smtClean="0"/>
              <a:t>–</a:t>
            </a:r>
            <a:r>
              <a:rPr lang="en-US" sz="2400" dirty="0" smtClean="0"/>
              <a:t> not a good target audience. </a:t>
            </a:r>
          </a:p>
          <a:p>
            <a:pPr marL="285750" indent="-285750">
              <a:buFont typeface="Arial" panose="020B0604020202020204" pitchFamily="34" charset="0"/>
              <a:buChar char="•"/>
            </a:pPr>
            <a:r>
              <a:rPr lang="en-US" sz="2400" dirty="0" smtClean="0"/>
              <a:t>New target audience Faculty/Staff</a:t>
            </a:r>
          </a:p>
        </p:txBody>
      </p:sp>
      <p:graphicFrame>
        <p:nvGraphicFramePr>
          <p:cNvPr id="10" name="Chart 9"/>
          <p:cNvGraphicFramePr/>
          <p:nvPr>
            <p:extLst>
              <p:ext uri="{D42A27DB-BD31-4B8C-83A1-F6EECF244321}">
                <p14:modId xmlns:p14="http://schemas.microsoft.com/office/powerpoint/2010/main" val="2481081698"/>
              </p:ext>
            </p:extLst>
          </p:nvPr>
        </p:nvGraphicFramePr>
        <p:xfrm>
          <a:off x="7612986" y="3454393"/>
          <a:ext cx="4478423" cy="3116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2797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new Twitter direction: </a:t>
            </a:r>
            <a:endParaRPr lang="en-US" dirty="0"/>
          </a:p>
        </p:txBody>
      </p:sp>
      <p:sp>
        <p:nvSpPr>
          <p:cNvPr id="4" name="Rectangle 3"/>
          <p:cNvSpPr/>
          <p:nvPr/>
        </p:nvSpPr>
        <p:spPr>
          <a:xfrm>
            <a:off x="1199632" y="2371305"/>
            <a:ext cx="9349898" cy="2923877"/>
          </a:xfrm>
          <a:prstGeom prst="rect">
            <a:avLst/>
          </a:prstGeom>
        </p:spPr>
        <p:txBody>
          <a:bodyPr wrap="square">
            <a:spAutoFit/>
          </a:bodyPr>
          <a:lstStyle/>
          <a:p>
            <a:pPr marL="285750" indent="-285750">
              <a:buFont typeface="Arial" panose="020B0604020202020204" pitchFamily="34" charset="0"/>
              <a:buChar char="•"/>
            </a:pPr>
            <a:r>
              <a:rPr lang="en-US" sz="3200" dirty="0"/>
              <a:t>Educators use Twitter for:</a:t>
            </a:r>
          </a:p>
          <a:p>
            <a:pPr marL="742950" lvl="1" indent="-285750">
              <a:buFont typeface="Arial" panose="020B0604020202020204" pitchFamily="34" charset="0"/>
              <a:buChar char="•"/>
            </a:pPr>
            <a:r>
              <a:rPr lang="en-US" sz="3200" dirty="0"/>
              <a:t>Research</a:t>
            </a:r>
          </a:p>
          <a:p>
            <a:pPr marL="742950" lvl="1" indent="-285750">
              <a:buFont typeface="Arial" panose="020B0604020202020204" pitchFamily="34" charset="0"/>
              <a:buChar char="•"/>
            </a:pPr>
            <a:r>
              <a:rPr lang="en-US" sz="3200" dirty="0"/>
              <a:t>Professional Development</a:t>
            </a:r>
          </a:p>
          <a:p>
            <a:pPr marL="742950" lvl="1" indent="-285750">
              <a:buFont typeface="Arial" panose="020B0604020202020204" pitchFamily="34" charset="0"/>
              <a:buChar char="•"/>
            </a:pPr>
            <a:r>
              <a:rPr lang="en-US" sz="3200" dirty="0"/>
              <a:t>Sharing and </a:t>
            </a:r>
            <a:r>
              <a:rPr lang="en-US" sz="3200" dirty="0" err="1" smtClean="0"/>
              <a:t>building</a:t>
            </a:r>
            <a:r>
              <a:rPr lang="en-US" sz="3600" dirty="0" err="1" smtClean="0"/>
              <a:t>networks</a:t>
            </a:r>
            <a:r>
              <a:rPr lang="en-US" sz="3600" dirty="0" smtClean="0"/>
              <a:t> </a:t>
            </a:r>
            <a:endParaRPr lang="en-US" sz="2800" dirty="0"/>
          </a:p>
          <a:p>
            <a:pPr marL="742950" lvl="1" indent="-285750">
              <a:buFont typeface="Arial" panose="020B0604020202020204" pitchFamily="34" charset="0"/>
              <a:buChar char="•"/>
            </a:pPr>
            <a:r>
              <a:rPr lang="en-US" sz="3200" dirty="0"/>
              <a:t>Career Advancement </a:t>
            </a:r>
          </a:p>
          <a:p>
            <a:pPr lvl="4"/>
            <a:r>
              <a:rPr lang="en-US" sz="2000" dirty="0"/>
              <a:t>(Atkins, </a:t>
            </a:r>
            <a:r>
              <a:rPr lang="en-US" sz="2000" dirty="0" err="1"/>
              <a:t>Koroluk</a:t>
            </a:r>
            <a:r>
              <a:rPr lang="en-US" sz="2000" dirty="0"/>
              <a:t>, </a:t>
            </a:r>
            <a:r>
              <a:rPr lang="en-US" sz="2000" dirty="0" err="1"/>
              <a:t>Stranach</a:t>
            </a:r>
            <a:r>
              <a:rPr lang="en-US" sz="2000" dirty="0"/>
              <a:t>, 2017)  </a:t>
            </a:r>
            <a:r>
              <a:rPr lang="en-US" sz="2000" dirty="0" smtClean="0"/>
              <a:t> </a:t>
            </a:r>
            <a:endParaRPr lang="en-US" sz="2000" dirty="0"/>
          </a:p>
        </p:txBody>
      </p:sp>
      <p:sp>
        <p:nvSpPr>
          <p:cNvPr id="5" name="Rectangle 4"/>
          <p:cNvSpPr/>
          <p:nvPr/>
        </p:nvSpPr>
        <p:spPr>
          <a:xfrm>
            <a:off x="3725480" y="5746726"/>
            <a:ext cx="5118258" cy="369332"/>
          </a:xfrm>
          <a:prstGeom prst="rect">
            <a:avLst/>
          </a:prstGeom>
        </p:spPr>
        <p:txBody>
          <a:bodyPr wrap="none">
            <a:spAutoFit/>
          </a:bodyPr>
          <a:lstStyle/>
          <a:p>
            <a:r>
              <a:rPr lang="en-US" dirty="0">
                <a:hlinkClick r:id="rId2"/>
              </a:rPr>
              <a:t>https://twitter.com/saskpolytechlib?lang=</a:t>
            </a:r>
            <a:r>
              <a:rPr lang="en-US" dirty="0" smtClean="0">
                <a:hlinkClick r:id="rId2"/>
              </a:rPr>
              <a:t>en</a:t>
            </a:r>
            <a:r>
              <a:rPr lang="en-US" dirty="0" smtClean="0"/>
              <a:t> </a:t>
            </a:r>
            <a:endParaRPr lang="en-US" dirty="0"/>
          </a:p>
        </p:txBody>
      </p:sp>
    </p:spTree>
    <p:extLst>
      <p:ext uri="{BB962C8B-B14F-4D97-AF65-F5344CB8AC3E}">
        <p14:creationId xmlns:p14="http://schemas.microsoft.com/office/powerpoint/2010/main" val="494154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t>Social Media Committees (SMCs)</a:t>
            </a:r>
            <a:endParaRPr lang="en-US" sz="4800" b="1" dirty="0"/>
          </a:p>
        </p:txBody>
      </p:sp>
      <p:sp>
        <p:nvSpPr>
          <p:cNvPr id="3" name="Subtitle 2"/>
          <p:cNvSpPr>
            <a:spLocks noGrp="1"/>
          </p:cNvSpPr>
          <p:nvPr>
            <p:ph type="subTitle" idx="1"/>
          </p:nvPr>
        </p:nvSpPr>
        <p:spPr>
          <a:xfrm>
            <a:off x="1052508" y="3260698"/>
            <a:ext cx="11139492" cy="2133906"/>
          </a:xfrm>
        </p:spPr>
        <p:txBody>
          <a:bodyPr>
            <a:noAutofit/>
          </a:bodyPr>
          <a:lstStyle/>
          <a:p>
            <a:r>
              <a:rPr lang="en-US" sz="3200" dirty="0" smtClean="0"/>
              <a:t>The Secret to </a:t>
            </a:r>
            <a:r>
              <a:rPr lang="en-US" sz="3200" dirty="0" err="1" smtClean="0"/>
              <a:t>Sask</a:t>
            </a:r>
            <a:r>
              <a:rPr lang="en-US" sz="3200" dirty="0" smtClean="0"/>
              <a:t> </a:t>
            </a:r>
            <a:r>
              <a:rPr lang="en-US" sz="3200" dirty="0" err="1" smtClean="0"/>
              <a:t>Polytech</a:t>
            </a:r>
            <a:r>
              <a:rPr lang="en-US" sz="3200" dirty="0" smtClean="0"/>
              <a:t> Library’s Success </a:t>
            </a:r>
            <a:endParaRPr lang="en-US" sz="3200" dirty="0"/>
          </a:p>
        </p:txBody>
      </p:sp>
      <p:sp>
        <p:nvSpPr>
          <p:cNvPr id="7" name="TextBox 6"/>
          <p:cNvSpPr txBox="1"/>
          <p:nvPr/>
        </p:nvSpPr>
        <p:spPr>
          <a:xfrm>
            <a:off x="4023658" y="4388617"/>
            <a:ext cx="7653533" cy="1815882"/>
          </a:xfrm>
          <a:prstGeom prst="rect">
            <a:avLst/>
          </a:prstGeom>
          <a:noFill/>
        </p:spPr>
        <p:txBody>
          <a:bodyPr wrap="square" rtlCol="0">
            <a:spAutoFit/>
          </a:bodyPr>
          <a:lstStyle/>
          <a:p>
            <a:pPr marL="342900" indent="-342900">
              <a:buFont typeface="Arial"/>
              <a:buChar char="•"/>
            </a:pPr>
            <a:r>
              <a:rPr lang="en-US" sz="2800" b="1" dirty="0" smtClean="0">
                <a:solidFill>
                  <a:srgbClr val="660066"/>
                </a:solidFill>
              </a:rPr>
              <a:t>Social Media is not a one person job.</a:t>
            </a:r>
          </a:p>
          <a:p>
            <a:pPr marL="342900" indent="-342900">
              <a:buFont typeface="Arial"/>
              <a:buChar char="•"/>
            </a:pPr>
            <a:r>
              <a:rPr lang="en-US" sz="2800" b="1" dirty="0" smtClean="0">
                <a:solidFill>
                  <a:srgbClr val="660066"/>
                </a:solidFill>
              </a:rPr>
              <a:t>Represent various staff and personalities. </a:t>
            </a:r>
          </a:p>
          <a:p>
            <a:pPr marL="342900" indent="-342900">
              <a:buFont typeface="Arial"/>
              <a:buChar char="•"/>
            </a:pPr>
            <a:r>
              <a:rPr lang="en-US" sz="2800" b="1" dirty="0" smtClean="0">
                <a:solidFill>
                  <a:srgbClr val="660066"/>
                </a:solidFill>
              </a:rPr>
              <a:t>We are geographically distant.</a:t>
            </a:r>
          </a:p>
          <a:p>
            <a:pPr marL="342900" indent="-342900">
              <a:buFont typeface="Arial"/>
              <a:buChar char="•"/>
            </a:pPr>
            <a:r>
              <a:rPr lang="en-US" sz="2800" b="1" dirty="0" smtClean="0">
                <a:solidFill>
                  <a:srgbClr val="660066"/>
                </a:solidFill>
              </a:rPr>
              <a:t>Creativity is key to success. </a:t>
            </a:r>
            <a:endParaRPr lang="en-US" sz="2800" b="1" dirty="0">
              <a:solidFill>
                <a:srgbClr val="660066"/>
              </a:solidFill>
            </a:endParaRPr>
          </a:p>
        </p:txBody>
      </p:sp>
    </p:spTree>
    <p:extLst>
      <p:ext uri="{BB962C8B-B14F-4D97-AF65-F5344CB8AC3E}">
        <p14:creationId xmlns:p14="http://schemas.microsoft.com/office/powerpoint/2010/main" val="793449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any social media committee </a:t>
            </a:r>
          </a:p>
        </p:txBody>
      </p:sp>
      <p:sp>
        <p:nvSpPr>
          <p:cNvPr id="3" name="Content Placeholder 2"/>
          <p:cNvSpPr>
            <a:spLocks noGrp="1"/>
          </p:cNvSpPr>
          <p:nvPr>
            <p:ph idx="1"/>
          </p:nvPr>
        </p:nvSpPr>
        <p:spPr>
          <a:xfrm>
            <a:off x="1485899" y="2193168"/>
            <a:ext cx="10147301" cy="3670767"/>
          </a:xfrm>
        </p:spPr>
        <p:txBody>
          <a:bodyPr vert="horz" lIns="0" tIns="45720" rIns="0" bIns="45720" rtlCol="0" anchor="t">
            <a:normAutofit fontScale="92500" lnSpcReduction="10000"/>
          </a:bodyPr>
          <a:lstStyle/>
          <a:p>
            <a:pPr marL="514350" indent="-514350">
              <a:buAutoNum type="arabicPeriod"/>
            </a:pPr>
            <a:r>
              <a:rPr lang="en-US" sz="2800" dirty="0"/>
              <a:t>Harness and Share Your Library’s Voice</a:t>
            </a:r>
            <a:endParaRPr lang="en-US" sz="2800" dirty="0">
              <a:cs typeface="Calibri"/>
            </a:endParaRPr>
          </a:p>
          <a:p>
            <a:pPr marL="514350" indent="-514350">
              <a:buAutoNum type="arabicPeriod"/>
            </a:pPr>
            <a:r>
              <a:rPr lang="en-US" sz="2800" dirty="0"/>
              <a:t>The User or Target Informs All Things</a:t>
            </a:r>
            <a:endParaRPr lang="en-US" sz="2800" dirty="0">
              <a:cs typeface="Calibri"/>
            </a:endParaRPr>
          </a:p>
          <a:p>
            <a:pPr marL="932180" lvl="4">
              <a:buFont typeface="Arial" pitchFamily="34" charset="0"/>
              <a:buChar char="•"/>
            </a:pPr>
            <a:r>
              <a:rPr lang="en-US" sz="2400" dirty="0">
                <a:cs typeface="Calibri" panose="020F0502020204030204"/>
              </a:rPr>
              <a:t>Not all platforms are worth your time</a:t>
            </a:r>
          </a:p>
          <a:p>
            <a:pPr marL="932180" lvl="4">
              <a:buFont typeface="Arial" pitchFamily="34" charset="0"/>
              <a:buChar char="•"/>
            </a:pPr>
            <a:r>
              <a:rPr lang="en-US" sz="2400" dirty="0"/>
              <a:t>Remain Up-to-date on social media trends  </a:t>
            </a:r>
            <a:endParaRPr lang="en-US" sz="2400" dirty="0">
              <a:cs typeface="Calibri"/>
            </a:endParaRPr>
          </a:p>
          <a:p>
            <a:pPr marL="514350" indent="-514350">
              <a:buAutoNum type="arabicPeriod"/>
            </a:pPr>
            <a:r>
              <a:rPr lang="en-US" sz="2800" dirty="0" smtClean="0"/>
              <a:t>Meet Regularly </a:t>
            </a:r>
          </a:p>
          <a:p>
            <a:pPr marL="514350" indent="-514350">
              <a:buAutoNum type="arabicPeriod"/>
            </a:pPr>
            <a:r>
              <a:rPr lang="en-US" sz="2800" dirty="0" smtClean="0"/>
              <a:t>Be Flexible</a:t>
            </a:r>
            <a:endParaRPr lang="en-US" sz="2800" dirty="0">
              <a:cs typeface="Calibri"/>
            </a:endParaRPr>
          </a:p>
          <a:p>
            <a:pPr marL="514350" indent="-514350">
              <a:buAutoNum type="arabicPeriod"/>
            </a:pPr>
            <a:r>
              <a:rPr lang="en-US" sz="2800" dirty="0" smtClean="0">
                <a:cs typeface="Calibri"/>
              </a:rPr>
              <a:t>Use </a:t>
            </a:r>
            <a:r>
              <a:rPr lang="en-US" sz="2800" dirty="0">
                <a:cs typeface="Calibri"/>
              </a:rPr>
              <a:t>Analytics </a:t>
            </a:r>
            <a:endParaRPr lang="en-US" dirty="0">
              <a:cs typeface="Calibri"/>
            </a:endParaRPr>
          </a:p>
          <a:p>
            <a:pPr marL="514350" indent="-514350">
              <a:buAutoNum type="arabicPeriod"/>
            </a:pPr>
            <a:endParaRPr lang="en-US" dirty="0">
              <a:cs typeface="Calibri"/>
            </a:endParaRPr>
          </a:p>
        </p:txBody>
      </p:sp>
    </p:spTree>
    <p:extLst>
      <p:ext uri="{BB962C8B-B14F-4D97-AF65-F5344CB8AC3E}">
        <p14:creationId xmlns:p14="http://schemas.microsoft.com/office/powerpoint/2010/main" val="2032723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any social media committee </a:t>
            </a:r>
          </a:p>
        </p:txBody>
      </p:sp>
      <p:sp>
        <p:nvSpPr>
          <p:cNvPr id="3" name="Content Placeholder 2"/>
          <p:cNvSpPr>
            <a:spLocks noGrp="1"/>
          </p:cNvSpPr>
          <p:nvPr>
            <p:ph idx="1"/>
          </p:nvPr>
        </p:nvSpPr>
        <p:spPr>
          <a:xfrm>
            <a:off x="800478" y="2152571"/>
            <a:ext cx="10515600" cy="4195165"/>
          </a:xfrm>
        </p:spPr>
        <p:txBody>
          <a:bodyPr vert="horz" lIns="0" tIns="45720" rIns="0" bIns="45720" rtlCol="0" anchor="t">
            <a:normAutofit/>
          </a:bodyPr>
          <a:lstStyle/>
          <a:p>
            <a:pPr marL="514350" indent="-514350">
              <a:buAutoNum type="arabicPeriod"/>
            </a:pPr>
            <a:r>
              <a:rPr lang="en-US" sz="3600" b="1" dirty="0"/>
              <a:t>Harness and Share Your Library’s Voice</a:t>
            </a:r>
          </a:p>
          <a:p>
            <a:pPr marL="932180" lvl="4"/>
            <a:r>
              <a:rPr lang="en-US" sz="3200" dirty="0"/>
              <a:t>A</a:t>
            </a:r>
            <a:r>
              <a:rPr lang="en-US" sz="3200" dirty="0" smtClean="0"/>
              <a:t>lthough </a:t>
            </a:r>
            <a:r>
              <a:rPr lang="en-US" sz="3200" dirty="0"/>
              <a:t>the committee’s functions include </a:t>
            </a:r>
            <a:r>
              <a:rPr lang="en-US" sz="3200" dirty="0" smtClean="0"/>
              <a:t>technical </a:t>
            </a:r>
            <a:r>
              <a:rPr lang="en-US" sz="3200" dirty="0"/>
              <a:t>and workflow </a:t>
            </a:r>
            <a:r>
              <a:rPr lang="en-US" sz="3200" dirty="0" smtClean="0"/>
              <a:t>aspects, </a:t>
            </a:r>
            <a:r>
              <a:rPr lang="en-US" sz="3200" dirty="0"/>
              <a:t>it’s the main reason for existence is to develop and share your library’s voice.</a:t>
            </a:r>
            <a:endParaRPr lang="en-US" sz="3200" dirty="0">
              <a:cs typeface="Calibri"/>
            </a:endParaRPr>
          </a:p>
          <a:p>
            <a:pPr marL="932180" lvl="4"/>
            <a:r>
              <a:rPr lang="en-US" sz="3200" dirty="0"/>
              <a:t>Ensure membership is representative of your library’s workforce.</a:t>
            </a:r>
            <a:endParaRPr lang="en-US" sz="3200" dirty="0">
              <a:cs typeface="Calibri"/>
            </a:endParaRPr>
          </a:p>
          <a:p>
            <a:pPr marL="514350" indent="-514350">
              <a:buAutoNum type="arabicPeriod"/>
            </a:pPr>
            <a:endParaRPr lang="en-US" sz="2800" dirty="0">
              <a:cs typeface="Calibri"/>
            </a:endParaRPr>
          </a:p>
          <a:p>
            <a:pPr marL="0" indent="0">
              <a:buNone/>
            </a:pPr>
            <a:endParaRPr lang="en-US" dirty="0"/>
          </a:p>
        </p:txBody>
      </p:sp>
    </p:spTree>
    <p:extLst>
      <p:ext uri="{BB962C8B-B14F-4D97-AF65-F5344CB8AC3E}">
        <p14:creationId xmlns:p14="http://schemas.microsoft.com/office/powerpoint/2010/main" val="455064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479764" y="2211764"/>
            <a:ext cx="10782795" cy="303194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200" dirty="0"/>
              <a:t>Social Media Committees – The Library’s Voice </a:t>
            </a:r>
          </a:p>
        </p:txBody>
      </p:sp>
      <p:sp>
        <p:nvSpPr>
          <p:cNvPr id="3" name="Content Placeholder 2"/>
          <p:cNvSpPr>
            <a:spLocks noGrp="1"/>
          </p:cNvSpPr>
          <p:nvPr>
            <p:ph idx="1"/>
          </p:nvPr>
        </p:nvSpPr>
        <p:spPr>
          <a:xfrm>
            <a:off x="1204159" y="2320747"/>
            <a:ext cx="10058400" cy="4023360"/>
          </a:xfrm>
        </p:spPr>
        <p:txBody>
          <a:bodyPr>
            <a:normAutofit/>
          </a:bodyPr>
          <a:lstStyle/>
          <a:p>
            <a:pPr marL="0" indent="0">
              <a:buNone/>
            </a:pPr>
            <a:r>
              <a:rPr lang="en-US" sz="2800" dirty="0">
                <a:solidFill>
                  <a:srgbClr val="002060"/>
                </a:solidFill>
              </a:rPr>
              <a:t>The library’s voice is your voice! Be professional, but also be authentic “the unique way we think and how we say things helps us come across as authentic, which makes us seem ‘more human’ online” (King, 2012, p. 6). Don’t turn your online interactions into institutional speak, leave in the quirks and personality. </a:t>
            </a:r>
            <a:br>
              <a:rPr lang="en-US" sz="2800" dirty="0">
                <a:solidFill>
                  <a:srgbClr val="002060"/>
                </a:solidFill>
              </a:rPr>
            </a:br>
            <a:endParaRPr lang="en-US" sz="2800" dirty="0">
              <a:solidFill>
                <a:srgbClr val="002060"/>
              </a:solidFill>
            </a:endParaRPr>
          </a:p>
          <a:p>
            <a:pPr marL="0" indent="0">
              <a:buNone/>
            </a:pPr>
            <a:endParaRPr lang="en-US" sz="2800" dirty="0">
              <a:solidFill>
                <a:srgbClr val="0070C0"/>
              </a:solidFill>
            </a:endParaRPr>
          </a:p>
        </p:txBody>
      </p:sp>
      <p:sp>
        <p:nvSpPr>
          <p:cNvPr id="5" name="Rectangle 4"/>
          <p:cNvSpPr/>
          <p:nvPr/>
        </p:nvSpPr>
        <p:spPr>
          <a:xfrm>
            <a:off x="5277386" y="5654295"/>
            <a:ext cx="5545108" cy="369332"/>
          </a:xfrm>
          <a:prstGeom prst="rect">
            <a:avLst/>
          </a:prstGeom>
        </p:spPr>
        <p:txBody>
          <a:bodyPr wrap="none">
            <a:spAutoFit/>
          </a:bodyPr>
          <a:lstStyle/>
          <a:p>
            <a:r>
              <a:rPr lang="en-US" dirty="0">
                <a:solidFill>
                  <a:srgbClr val="0070C0"/>
                </a:solidFill>
              </a:rPr>
              <a:t>Sask Polytech Library Social Media Committee Guidelines </a:t>
            </a:r>
            <a:endParaRPr lang="en-US" dirty="0"/>
          </a:p>
        </p:txBody>
      </p:sp>
    </p:spTree>
    <p:extLst>
      <p:ext uri="{BB962C8B-B14F-4D97-AF65-F5344CB8AC3E}">
        <p14:creationId xmlns:p14="http://schemas.microsoft.com/office/powerpoint/2010/main" val="3191323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book </a:t>
            </a:r>
            <a:endParaRPr lang="en-US" dirty="0"/>
          </a:p>
        </p:txBody>
      </p:sp>
      <p:pic>
        <p:nvPicPr>
          <p:cNvPr id="4" name="Picture 3"/>
          <p:cNvPicPr>
            <a:picLocks noChangeAspect="1"/>
          </p:cNvPicPr>
          <p:nvPr/>
        </p:nvPicPr>
        <p:blipFill>
          <a:blip r:embed="rId2"/>
          <a:stretch>
            <a:fillRect/>
          </a:stretch>
        </p:blipFill>
        <p:spPr>
          <a:xfrm>
            <a:off x="818248" y="2449955"/>
            <a:ext cx="2781912" cy="35694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4023658" y="2439517"/>
            <a:ext cx="7720396" cy="4031873"/>
          </a:xfrm>
          <a:prstGeom prst="rect">
            <a:avLst/>
          </a:prstGeom>
          <a:noFill/>
        </p:spPr>
        <p:txBody>
          <a:bodyPr wrap="square" rtlCol="0">
            <a:spAutoFit/>
          </a:bodyPr>
          <a:lstStyle/>
          <a:p>
            <a:r>
              <a:rPr lang="en-US" sz="2000" dirty="0" smtClean="0"/>
              <a:t>A practical guide for </a:t>
            </a:r>
            <a:r>
              <a:rPr lang="en-US" sz="2000" b="1" dirty="0" err="1" smtClean="0"/>
              <a:t>all</a:t>
            </a:r>
            <a:r>
              <a:rPr lang="en-US" sz="2000" dirty="0" err="1" smtClean="0"/>
              <a:t>librarians</a:t>
            </a:r>
            <a:r>
              <a:rPr lang="en-US" sz="2000" dirty="0" smtClean="0"/>
              <a:t>.</a:t>
            </a:r>
          </a:p>
          <a:p>
            <a:endParaRPr lang="en-US" sz="2000" dirty="0"/>
          </a:p>
          <a:p>
            <a:r>
              <a:rPr lang="en-US" sz="2000" dirty="0" smtClean="0"/>
              <a:t>Contributing authors are librarians engaged with social media.</a:t>
            </a:r>
          </a:p>
          <a:p>
            <a:endParaRPr lang="en-US" sz="2000" dirty="0"/>
          </a:p>
          <a:p>
            <a:r>
              <a:rPr lang="en-US" sz="2000" dirty="0" smtClean="0"/>
              <a:t>Part I: The Social Media Landscape at the Academic Library</a:t>
            </a:r>
          </a:p>
          <a:p>
            <a:endParaRPr lang="en-US" sz="2000" dirty="0"/>
          </a:p>
          <a:p>
            <a:r>
              <a:rPr lang="en-US" sz="2000" dirty="0" smtClean="0"/>
              <a:t>Part II: Tried and Tested by Librarians: Social Media Case Studies</a:t>
            </a:r>
          </a:p>
          <a:p>
            <a:pPr marL="1200150" lvl="2" indent="-285750">
              <a:buFont typeface="Arial"/>
              <a:buChar char="•"/>
            </a:pPr>
            <a:r>
              <a:rPr lang="en-US" sz="2000" dirty="0" err="1" smtClean="0"/>
              <a:t>Instagram</a:t>
            </a:r>
            <a:endParaRPr lang="en-US" sz="2000" dirty="0" smtClean="0"/>
          </a:p>
          <a:p>
            <a:pPr marL="1200150" lvl="2" indent="-285750">
              <a:buFont typeface="Arial"/>
              <a:buChar char="•"/>
            </a:pPr>
            <a:r>
              <a:rPr lang="en-US" sz="2000" dirty="0" smtClean="0"/>
              <a:t>Twitter</a:t>
            </a:r>
          </a:p>
          <a:p>
            <a:pPr marL="1200150" lvl="2" indent="-285750">
              <a:buFont typeface="Arial"/>
              <a:buChar char="•"/>
            </a:pPr>
            <a:r>
              <a:rPr lang="en-US" sz="2000" dirty="0" smtClean="0"/>
              <a:t>Facebook</a:t>
            </a:r>
          </a:p>
          <a:p>
            <a:pPr lvl="2"/>
            <a:endParaRPr lang="en-US" sz="2000" dirty="0" smtClean="0"/>
          </a:p>
        </p:txBody>
      </p:sp>
      <p:sp>
        <p:nvSpPr>
          <p:cNvPr id="6" name="TextBox 5"/>
          <p:cNvSpPr txBox="1"/>
          <p:nvPr/>
        </p:nvSpPr>
        <p:spPr>
          <a:xfrm>
            <a:off x="6928237" y="5218556"/>
            <a:ext cx="2011830" cy="1015663"/>
          </a:xfrm>
          <a:prstGeom prst="rect">
            <a:avLst/>
          </a:prstGeom>
          <a:noFill/>
        </p:spPr>
        <p:txBody>
          <a:bodyPr wrap="square" rtlCol="0">
            <a:spAutoFit/>
          </a:bodyPr>
          <a:lstStyle/>
          <a:p>
            <a:pPr marL="285750" indent="-285750">
              <a:buFont typeface="Arial"/>
              <a:buChar char="•"/>
            </a:pPr>
            <a:r>
              <a:rPr lang="en-US" sz="2000" dirty="0" smtClean="0"/>
              <a:t>YouTube</a:t>
            </a:r>
          </a:p>
          <a:p>
            <a:pPr marL="285750" indent="-285750">
              <a:buFont typeface="Arial"/>
              <a:buChar char="•"/>
            </a:pPr>
            <a:r>
              <a:rPr lang="en-US" sz="2000" dirty="0" err="1" smtClean="0"/>
              <a:t>SnapChat</a:t>
            </a:r>
            <a:endParaRPr lang="en-US" sz="2000" dirty="0" smtClean="0"/>
          </a:p>
          <a:p>
            <a:pPr marL="285750" indent="-285750">
              <a:buFont typeface="Arial"/>
              <a:buChar char="•"/>
            </a:pPr>
            <a:r>
              <a:rPr lang="en-US" sz="2000" dirty="0" err="1" smtClean="0"/>
              <a:t>Pinterest</a:t>
            </a:r>
            <a:r>
              <a:rPr lang="en-US" sz="2000" dirty="0" smtClean="0"/>
              <a:t> </a:t>
            </a:r>
            <a:endParaRPr lang="en-US" sz="2000" dirty="0"/>
          </a:p>
        </p:txBody>
      </p:sp>
    </p:spTree>
    <p:extLst>
      <p:ext uri="{BB962C8B-B14F-4D97-AF65-F5344CB8AC3E}">
        <p14:creationId xmlns:p14="http://schemas.microsoft.com/office/powerpoint/2010/main" val="1489889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0717"/>
            <a:ext cx="10058400" cy="674380"/>
          </a:xfrm>
        </p:spPr>
        <p:txBody>
          <a:bodyPr>
            <a:normAutofit fontScale="90000"/>
          </a:bodyPr>
          <a:lstStyle/>
          <a:p>
            <a:r>
              <a:rPr lang="en-US" sz="4000" dirty="0"/>
              <a:t>Tips for any social media committee </a:t>
            </a:r>
            <a:endParaRPr lang="en-US" sz="4000" dirty="0">
              <a:cs typeface="Calibri Light"/>
            </a:endParaRPr>
          </a:p>
        </p:txBody>
      </p:sp>
      <p:sp>
        <p:nvSpPr>
          <p:cNvPr id="3" name="Content Placeholder 2"/>
          <p:cNvSpPr>
            <a:spLocks noGrp="1"/>
          </p:cNvSpPr>
          <p:nvPr>
            <p:ph idx="1"/>
          </p:nvPr>
        </p:nvSpPr>
        <p:spPr>
          <a:xfrm>
            <a:off x="364645" y="1463826"/>
            <a:ext cx="12015965" cy="4987063"/>
          </a:xfrm>
        </p:spPr>
        <p:txBody>
          <a:bodyPr vert="horz" lIns="0" tIns="45720" rIns="0" bIns="45720" rtlCol="0" anchor="t">
            <a:normAutofit/>
          </a:bodyPr>
          <a:lstStyle/>
          <a:p>
            <a:pPr marL="0" indent="0">
              <a:buNone/>
            </a:pPr>
            <a:r>
              <a:rPr lang="en-US" sz="3600" b="1" dirty="0">
                <a:cs typeface="Calibri"/>
              </a:rPr>
              <a:t>2. The User's Perspective Informs All Things</a:t>
            </a:r>
          </a:p>
          <a:p>
            <a:pPr marL="514350" indent="-514350">
              <a:buFont typeface="Arial" panose="020F0502020204030204" pitchFamily="34" charset="0"/>
              <a:buChar char="•"/>
            </a:pPr>
            <a:r>
              <a:rPr lang="en-US" sz="3800" dirty="0">
                <a:cs typeface="Calibri" panose="020F0502020204030204"/>
              </a:rPr>
              <a:t> Not all platforms are worth your </a:t>
            </a:r>
            <a:r>
              <a:rPr lang="en-US" sz="3800" dirty="0" smtClean="0">
                <a:cs typeface="Calibri" panose="020F0502020204030204"/>
              </a:rPr>
              <a:t>time</a:t>
            </a:r>
          </a:p>
          <a:p>
            <a:pPr marL="857250" lvl="1" indent="-514350">
              <a:buFont typeface="Arial" panose="020F0502020204030204" pitchFamily="34" charset="0"/>
              <a:buChar char="•"/>
            </a:pPr>
            <a:r>
              <a:rPr lang="en-US" sz="2100" dirty="0" smtClean="0">
                <a:cs typeface="Calibri" panose="020F0502020204030204"/>
              </a:rPr>
              <a:t>Assess your audience </a:t>
            </a:r>
            <a:r>
              <a:rPr lang="mr-IN" sz="2100" dirty="0" smtClean="0">
                <a:cs typeface="Calibri" panose="020F0502020204030204"/>
              </a:rPr>
              <a:t>–</a:t>
            </a:r>
            <a:r>
              <a:rPr lang="en-US" sz="2100" dirty="0" smtClean="0">
                <a:cs typeface="Calibri" panose="020F0502020204030204"/>
              </a:rPr>
              <a:t> formal or informal</a:t>
            </a:r>
          </a:p>
          <a:p>
            <a:pPr marL="857250" lvl="1" indent="-514350">
              <a:buFont typeface="Arial" panose="020F0502020204030204" pitchFamily="34" charset="0"/>
              <a:buChar char="•"/>
            </a:pPr>
            <a:r>
              <a:rPr lang="en-US" sz="2100" dirty="0" smtClean="0">
                <a:cs typeface="Calibri" panose="020F0502020204030204"/>
              </a:rPr>
              <a:t>Pull data and use it! </a:t>
            </a:r>
          </a:p>
          <a:p>
            <a:pPr marL="857250" lvl="1" indent="-514350">
              <a:buFont typeface="Arial" panose="020F0502020204030204" pitchFamily="34" charset="0"/>
              <a:buChar char="•"/>
            </a:pPr>
            <a:r>
              <a:rPr lang="en-US" sz="2100" dirty="0" smtClean="0">
                <a:cs typeface="Calibri" panose="020F0502020204030204"/>
              </a:rPr>
              <a:t>Choose your platform based on your user. </a:t>
            </a:r>
            <a:endParaRPr lang="en-US" sz="2100" dirty="0">
              <a:cs typeface="Calibri" panose="020F0502020204030204"/>
            </a:endParaRPr>
          </a:p>
          <a:p>
            <a:pPr marL="514350" indent="-514350">
              <a:buFont typeface="Arial" panose="020F0502020204030204" pitchFamily="34" charset="0"/>
              <a:buChar char="•"/>
            </a:pPr>
            <a:r>
              <a:rPr lang="en-US" sz="3800" dirty="0"/>
              <a:t>Remain Up-to-Date on Specific Platforms</a:t>
            </a:r>
            <a:endParaRPr lang="en-US" sz="2400" dirty="0">
              <a:cs typeface="Calibri"/>
            </a:endParaRPr>
          </a:p>
          <a:p>
            <a:pPr marL="566420" lvl="2">
              <a:buFont typeface="Arial"/>
              <a:buChar char="•"/>
            </a:pPr>
            <a:r>
              <a:rPr lang="en-US" sz="2600" dirty="0"/>
              <a:t>Keep track of new features and functionality.</a:t>
            </a:r>
            <a:endParaRPr lang="en-US" sz="2600" dirty="0">
              <a:cs typeface="Calibri"/>
            </a:endParaRPr>
          </a:p>
          <a:p>
            <a:pPr marL="566420" lvl="2">
              <a:buFont typeface="Arial"/>
              <a:buChar char="•"/>
            </a:pPr>
            <a:r>
              <a:rPr lang="en-US" sz="2600" dirty="0"/>
              <a:t>Discuss changes with your SMC and make plans to deal with changes.</a:t>
            </a:r>
            <a:endParaRPr lang="en-US" sz="2600" dirty="0">
              <a:cs typeface="Calibri"/>
            </a:endParaRPr>
          </a:p>
          <a:p>
            <a:pPr marL="566420" lvl="2">
              <a:buFont typeface="Arial"/>
              <a:buChar char="•"/>
            </a:pPr>
            <a:r>
              <a:rPr lang="en-US" sz="2600" dirty="0"/>
              <a:t>K</a:t>
            </a:r>
            <a:r>
              <a:rPr lang="en-US" sz="2600" dirty="0" smtClean="0"/>
              <a:t>eeps </a:t>
            </a:r>
            <a:r>
              <a:rPr lang="en-US" sz="2600" dirty="0"/>
              <a:t>abreast of social media </a:t>
            </a:r>
            <a:r>
              <a:rPr lang="en-US" sz="2600" dirty="0" smtClean="0"/>
              <a:t>trends.</a:t>
            </a:r>
            <a:endParaRPr lang="en-US" sz="2600" dirty="0">
              <a:cs typeface="Calibri"/>
            </a:endParaRPr>
          </a:p>
          <a:p>
            <a:pPr marL="0" indent="0">
              <a:buNone/>
            </a:pPr>
            <a:endParaRPr lang="en-US" sz="2800" dirty="0">
              <a:cs typeface="Calibri"/>
            </a:endParaRPr>
          </a:p>
        </p:txBody>
      </p:sp>
    </p:spTree>
    <p:extLst>
      <p:ext uri="{BB962C8B-B14F-4D97-AF65-F5344CB8AC3E}">
        <p14:creationId xmlns:p14="http://schemas.microsoft.com/office/powerpoint/2010/main" val="3557767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Committee –2015-2018</a:t>
            </a:r>
            <a:endParaRPr lang="en-US" dirty="0"/>
          </a:p>
        </p:txBody>
      </p:sp>
      <p:pic>
        <p:nvPicPr>
          <p:cNvPr id="4" name="Picture 3"/>
          <p:cNvPicPr>
            <a:picLocks noChangeAspect="1"/>
          </p:cNvPicPr>
          <p:nvPr/>
        </p:nvPicPr>
        <p:blipFill>
          <a:blip r:embed="rId2"/>
          <a:stretch>
            <a:fillRect/>
          </a:stretch>
        </p:blipFill>
        <p:spPr>
          <a:xfrm>
            <a:off x="784474" y="2218832"/>
            <a:ext cx="6934200" cy="4410075"/>
          </a:xfrm>
          <a:prstGeom prst="rect">
            <a:avLst/>
          </a:prstGeom>
        </p:spPr>
      </p:pic>
      <p:pic>
        <p:nvPicPr>
          <p:cNvPr id="5" name="Picture 4"/>
          <p:cNvPicPr>
            <a:picLocks noChangeAspect="1"/>
          </p:cNvPicPr>
          <p:nvPr/>
        </p:nvPicPr>
        <p:blipFill rotWithShape="1">
          <a:blip r:embed="rId3"/>
          <a:srcRect b="37190"/>
          <a:stretch/>
        </p:blipFill>
        <p:spPr>
          <a:xfrm>
            <a:off x="5785608" y="2516410"/>
            <a:ext cx="6406392" cy="1162909"/>
          </a:xfrm>
          <a:prstGeom prst="rect">
            <a:avLst/>
          </a:prstGeom>
        </p:spPr>
      </p:pic>
      <p:sp>
        <p:nvSpPr>
          <p:cNvPr id="7" name="TextBox 6"/>
          <p:cNvSpPr txBox="1"/>
          <p:nvPr/>
        </p:nvSpPr>
        <p:spPr>
          <a:xfrm>
            <a:off x="880175" y="704190"/>
            <a:ext cx="9908260" cy="369332"/>
          </a:xfrm>
          <a:prstGeom prst="rect">
            <a:avLst/>
          </a:prstGeom>
          <a:noFill/>
        </p:spPr>
        <p:txBody>
          <a:bodyPr wrap="square" rtlCol="0">
            <a:spAutoFit/>
          </a:bodyPr>
          <a:lstStyle/>
          <a:p>
            <a:r>
              <a:rPr lang="en-US" b="1" dirty="0" smtClean="0">
                <a:solidFill>
                  <a:srgbClr val="660066"/>
                </a:solidFill>
              </a:rPr>
              <a:t>Adapt based on user perspective </a:t>
            </a:r>
            <a:endParaRPr lang="en-US" b="1" dirty="0">
              <a:solidFill>
                <a:srgbClr val="660066"/>
              </a:solidFill>
            </a:endParaRPr>
          </a:p>
        </p:txBody>
      </p:sp>
    </p:spTree>
    <p:extLst>
      <p:ext uri="{BB962C8B-B14F-4D97-AF65-F5344CB8AC3E}">
        <p14:creationId xmlns:p14="http://schemas.microsoft.com/office/powerpoint/2010/main" val="3695633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9666"/>
            <a:ext cx="11885084" cy="914400"/>
          </a:xfrm>
        </p:spPr>
        <p:txBody>
          <a:bodyPr/>
          <a:lstStyle/>
          <a:p>
            <a:r>
              <a:rPr lang="en-US" dirty="0"/>
              <a:t>The </a:t>
            </a:r>
            <a:r>
              <a:rPr lang="en-US" dirty="0" smtClean="0"/>
              <a:t>Committee </a:t>
            </a:r>
            <a:r>
              <a:rPr lang="en-US" dirty="0"/>
              <a:t>– </a:t>
            </a:r>
            <a:r>
              <a:rPr lang="en-US" dirty="0" smtClean="0"/>
              <a:t>2018/2019</a:t>
            </a:r>
            <a:endParaRPr lang="en-US" dirty="0"/>
          </a:p>
        </p:txBody>
      </p:sp>
      <p:sp>
        <p:nvSpPr>
          <p:cNvPr id="3" name="Content Placeholder 2"/>
          <p:cNvSpPr>
            <a:spLocks noGrp="1"/>
          </p:cNvSpPr>
          <p:nvPr>
            <p:ph idx="1"/>
          </p:nvPr>
        </p:nvSpPr>
        <p:spPr>
          <a:xfrm>
            <a:off x="693742" y="1488977"/>
            <a:ext cx="11880191" cy="5062511"/>
          </a:xfrm>
        </p:spPr>
        <p:txBody>
          <a:bodyPr vert="horz" lIns="0" tIns="45720" rIns="0" bIns="45720" rtlCol="0" anchor="t">
            <a:noAutofit/>
          </a:bodyPr>
          <a:lstStyle/>
          <a:p>
            <a:r>
              <a:rPr lang="en-US" b="1" dirty="0"/>
              <a:t>Committee Chair  </a:t>
            </a:r>
          </a:p>
          <a:p>
            <a:pPr lvl="1">
              <a:buFont typeface="Arial"/>
              <a:buChar char="•"/>
            </a:pPr>
            <a:r>
              <a:rPr lang="en-US" dirty="0" smtClean="0">
                <a:cs typeface="Calibri"/>
              </a:rPr>
              <a:t> </a:t>
            </a:r>
            <a:r>
              <a:rPr lang="en-US" dirty="0">
                <a:cs typeface="Calibri"/>
              </a:rPr>
              <a:t>Chairs meetings, assigns work, bird's eye view of all things social media</a:t>
            </a:r>
          </a:p>
          <a:p>
            <a:r>
              <a:rPr lang="en-US" b="1" dirty="0"/>
              <a:t>Facebook/Instagram lead</a:t>
            </a:r>
          </a:p>
          <a:p>
            <a:pPr lvl="1">
              <a:buFont typeface="Arial"/>
              <a:buChar char="•"/>
            </a:pPr>
            <a:r>
              <a:rPr lang="en-US" dirty="0" smtClean="0"/>
              <a:t>2 </a:t>
            </a:r>
            <a:r>
              <a:rPr lang="en-US" dirty="0"/>
              <a:t>members lead based on their talents and expressed </a:t>
            </a:r>
            <a:r>
              <a:rPr lang="en-US" dirty="0" smtClean="0"/>
              <a:t>interest, target audience: Students</a:t>
            </a:r>
            <a:endParaRPr lang="en-US" dirty="0"/>
          </a:p>
          <a:p>
            <a:r>
              <a:rPr lang="en-US" b="1" dirty="0"/>
              <a:t>Twitter</a:t>
            </a:r>
            <a:r>
              <a:rPr lang="en-US" dirty="0"/>
              <a:t> </a:t>
            </a:r>
            <a:r>
              <a:rPr lang="en-US" b="1" dirty="0"/>
              <a:t>lead</a:t>
            </a:r>
            <a:r>
              <a:rPr lang="en-US" dirty="0"/>
              <a:t> </a:t>
            </a:r>
          </a:p>
          <a:p>
            <a:pPr lvl="1">
              <a:buFont typeface="Arial"/>
              <a:buChar char="•"/>
            </a:pPr>
            <a:r>
              <a:rPr lang="en-US" dirty="0" smtClean="0"/>
              <a:t>1 </a:t>
            </a:r>
            <a:r>
              <a:rPr lang="en-US" dirty="0"/>
              <a:t>members </a:t>
            </a:r>
            <a:r>
              <a:rPr lang="en-US" dirty="0" smtClean="0"/>
              <a:t>lead, target audience: Faculty/Staff</a:t>
            </a:r>
            <a:endParaRPr lang="en-US" dirty="0"/>
          </a:p>
          <a:p>
            <a:r>
              <a:rPr lang="en-US" b="1" dirty="0"/>
              <a:t>Other electronic communications lead </a:t>
            </a:r>
          </a:p>
          <a:p>
            <a:pPr lvl="1">
              <a:buFont typeface="Arial"/>
              <a:buChar char="•"/>
            </a:pPr>
            <a:r>
              <a:rPr lang="en-US" dirty="0"/>
              <a:t>library website announcement, institutional digital signage, internal staff and student portal, newsletters, etc., etc. </a:t>
            </a:r>
          </a:p>
          <a:p>
            <a:r>
              <a:rPr lang="en-US" b="1" dirty="0"/>
              <a:t>Campus Contact</a:t>
            </a:r>
          </a:p>
          <a:p>
            <a:pPr marL="389890" lvl="1" indent="-342900">
              <a:buFont typeface="Arial"/>
              <a:buChar char="•"/>
            </a:pPr>
            <a:r>
              <a:rPr lang="en-US" dirty="0"/>
              <a:t>Provides insights into activities at their campus. </a:t>
            </a:r>
            <a:endParaRPr lang="en-US" dirty="0">
              <a:cs typeface="Calibri"/>
            </a:endParaRPr>
          </a:p>
        </p:txBody>
      </p:sp>
    </p:spTree>
    <p:extLst>
      <p:ext uri="{BB962C8B-B14F-4D97-AF65-F5344CB8AC3E}">
        <p14:creationId xmlns:p14="http://schemas.microsoft.com/office/powerpoint/2010/main" val="1801061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Tips for any social media committee </a:t>
            </a:r>
            <a:endParaRPr lang="en-US" sz="4400" dirty="0">
              <a:cs typeface="Calibri Light"/>
            </a:endParaRPr>
          </a:p>
        </p:txBody>
      </p:sp>
      <p:sp>
        <p:nvSpPr>
          <p:cNvPr id="3" name="Content Placeholder 2"/>
          <p:cNvSpPr>
            <a:spLocks noGrp="1"/>
          </p:cNvSpPr>
          <p:nvPr>
            <p:ph idx="1"/>
          </p:nvPr>
        </p:nvSpPr>
        <p:spPr>
          <a:xfrm>
            <a:off x="932646" y="2230893"/>
            <a:ext cx="10147301" cy="3670767"/>
          </a:xfrm>
        </p:spPr>
        <p:txBody>
          <a:bodyPr vert="horz" lIns="0" tIns="45720" rIns="0" bIns="45720" rtlCol="0" anchor="t">
            <a:normAutofit fontScale="92500"/>
          </a:bodyPr>
          <a:lstStyle/>
          <a:p>
            <a:pPr marL="0" indent="0">
              <a:buNone/>
            </a:pPr>
            <a:r>
              <a:rPr lang="en-US" sz="4000" b="1" dirty="0"/>
              <a:t>3</a:t>
            </a:r>
            <a:r>
              <a:rPr lang="en-US" sz="2800" b="1" dirty="0"/>
              <a:t>. </a:t>
            </a:r>
            <a:r>
              <a:rPr lang="en-US" sz="4800" b="1" dirty="0"/>
              <a:t>Meet Regularly</a:t>
            </a:r>
            <a:endParaRPr lang="en-US" sz="4800" b="1" dirty="0">
              <a:cs typeface="Calibri"/>
            </a:endParaRPr>
          </a:p>
          <a:p>
            <a:pPr marL="504190" lvl="1" indent="-457200">
              <a:buFont typeface="Arial"/>
              <a:buChar char="•"/>
            </a:pPr>
            <a:r>
              <a:rPr lang="en-US" sz="3200" dirty="0"/>
              <a:t>Schedule regular meetings with your committee members to keep up-to-date with different departments, or library locations. Regular meetings also ensure forum for discussion and brainstorming. </a:t>
            </a:r>
            <a:endParaRPr lang="en-US" sz="3200" dirty="0" smtClean="0"/>
          </a:p>
          <a:p>
            <a:pPr marL="504190" lvl="1" indent="-457200">
              <a:buFont typeface="Arial"/>
              <a:buChar char="•"/>
            </a:pPr>
            <a:r>
              <a:rPr lang="en-US" sz="3200" dirty="0" smtClean="0"/>
              <a:t>A </a:t>
            </a:r>
            <a:r>
              <a:rPr lang="en-US" sz="3200" dirty="0"/>
              <a:t>standard meeting agenda is a good way to sustain the committee. </a:t>
            </a:r>
            <a:endParaRPr lang="en-US" sz="3200" dirty="0">
              <a:cs typeface="Calibri"/>
            </a:endParaRPr>
          </a:p>
        </p:txBody>
      </p:sp>
    </p:spTree>
    <p:extLst>
      <p:ext uri="{BB962C8B-B14F-4D97-AF65-F5344CB8AC3E}">
        <p14:creationId xmlns:p14="http://schemas.microsoft.com/office/powerpoint/2010/main" val="2779864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Sask</a:t>
            </a:r>
            <a:r>
              <a:rPr lang="en-US" dirty="0" smtClean="0"/>
              <a:t> </a:t>
            </a:r>
            <a:r>
              <a:rPr lang="en-US" dirty="0" err="1" smtClean="0"/>
              <a:t>Polytech</a:t>
            </a:r>
            <a:r>
              <a:rPr lang="en-US" dirty="0" smtClean="0"/>
              <a:t> Library’s SMC </a:t>
            </a:r>
            <a:endParaRPr lang="en-US" dirty="0"/>
          </a:p>
        </p:txBody>
      </p:sp>
      <p:sp>
        <p:nvSpPr>
          <p:cNvPr id="3" name="Content Placeholder 2"/>
          <p:cNvSpPr>
            <a:spLocks noGrp="1"/>
          </p:cNvSpPr>
          <p:nvPr>
            <p:ph idx="1"/>
          </p:nvPr>
        </p:nvSpPr>
        <p:spPr>
          <a:xfrm>
            <a:off x="536426" y="2193093"/>
            <a:ext cx="10515600" cy="4351338"/>
          </a:xfrm>
        </p:spPr>
        <p:txBody>
          <a:bodyPr>
            <a:normAutofit/>
          </a:bodyPr>
          <a:lstStyle/>
          <a:p>
            <a:pPr>
              <a:buFont typeface="Arial"/>
              <a:buChar char="•"/>
            </a:pPr>
            <a:r>
              <a:rPr lang="en-US" sz="2800" dirty="0" smtClean="0"/>
              <a:t>We meet monthly online </a:t>
            </a:r>
          </a:p>
          <a:p>
            <a:pPr>
              <a:buFont typeface="Arial"/>
              <a:buChar char="•"/>
            </a:pPr>
            <a:r>
              <a:rPr lang="en-US" sz="2800" dirty="0" smtClean="0"/>
              <a:t>Skype </a:t>
            </a:r>
            <a:r>
              <a:rPr lang="en-US" sz="2800" dirty="0"/>
              <a:t>for Business Meetings </a:t>
            </a:r>
          </a:p>
          <a:p>
            <a:pPr>
              <a:buFont typeface="Arial"/>
              <a:buChar char="•"/>
            </a:pPr>
            <a:r>
              <a:rPr lang="en-US" sz="2800" dirty="0"/>
              <a:t>Chair sends an </a:t>
            </a:r>
            <a:r>
              <a:rPr lang="en-US" sz="2800" dirty="0" smtClean="0"/>
              <a:t>assignment</a:t>
            </a:r>
            <a:br>
              <a:rPr lang="en-US" sz="2800" dirty="0" smtClean="0"/>
            </a:br>
            <a:r>
              <a:rPr lang="en-US" sz="2800" dirty="0" smtClean="0"/>
              <a:t> </a:t>
            </a:r>
            <a:r>
              <a:rPr lang="en-US" sz="2800" dirty="0"/>
              <a:t>email post meeting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8915" y="2171411"/>
            <a:ext cx="4971803" cy="3860847"/>
          </a:xfrm>
          <a:prstGeom prst="rect">
            <a:avLst/>
          </a:prstGeom>
        </p:spPr>
      </p:pic>
    </p:spTree>
    <p:extLst>
      <p:ext uri="{BB962C8B-B14F-4D97-AF65-F5344CB8AC3E}">
        <p14:creationId xmlns:p14="http://schemas.microsoft.com/office/powerpoint/2010/main" val="4163278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Meeting: Standing agenda </a:t>
            </a:r>
          </a:p>
        </p:txBody>
      </p:sp>
      <p:sp>
        <p:nvSpPr>
          <p:cNvPr id="3" name="Content Placeholder 2"/>
          <p:cNvSpPr>
            <a:spLocks noGrp="1"/>
          </p:cNvSpPr>
          <p:nvPr>
            <p:ph idx="1"/>
          </p:nvPr>
        </p:nvSpPr>
        <p:spPr>
          <a:xfrm>
            <a:off x="578401" y="2268617"/>
            <a:ext cx="11102783" cy="3670767"/>
          </a:xfrm>
        </p:spPr>
        <p:txBody>
          <a:bodyPr>
            <a:noAutofit/>
          </a:bodyPr>
          <a:lstStyle/>
          <a:p>
            <a:pPr marL="514350" indent="-514350">
              <a:buAutoNum type="arabicPeriod"/>
            </a:pPr>
            <a:r>
              <a:rPr lang="en-US" sz="2400" dirty="0"/>
              <a:t>Successes and Loose ends from the previous month;</a:t>
            </a:r>
          </a:p>
          <a:p>
            <a:pPr marL="514350" indent="-514350">
              <a:buAutoNum type="arabicPeriod"/>
            </a:pPr>
            <a:r>
              <a:rPr lang="en-US" sz="2400" dirty="0"/>
              <a:t>Post ideas for the following month;</a:t>
            </a:r>
          </a:p>
          <a:p>
            <a:pPr marL="514350" indent="-514350">
              <a:buAutoNum type="arabicPeriod"/>
            </a:pPr>
            <a:r>
              <a:rPr lang="en-US" sz="2400" dirty="0"/>
              <a:t>Post Assignments;</a:t>
            </a:r>
          </a:p>
          <a:p>
            <a:pPr marL="514350" indent="-514350">
              <a:buAutoNum type="arabicPeriod"/>
            </a:pPr>
            <a:r>
              <a:rPr lang="en-US" sz="2400" dirty="0"/>
              <a:t>Additional Misc. </a:t>
            </a:r>
            <a:r>
              <a:rPr lang="en-US" sz="2400" dirty="0" smtClean="0"/>
              <a:t>Items</a:t>
            </a:r>
            <a:endParaRPr lang="en-US" sz="2400" dirty="0"/>
          </a:p>
          <a:p>
            <a:pPr marL="0" indent="0">
              <a:buNone/>
            </a:pPr>
            <a:r>
              <a:rPr lang="en-US" sz="2400" dirty="0"/>
              <a:t>Workflow allows for one month of preparation. When we meet in January, posts for January have already been planned and scheduled, we are meeting to discuss February’s content and assignments. </a:t>
            </a:r>
          </a:p>
        </p:txBody>
      </p:sp>
    </p:spTree>
    <p:extLst>
      <p:ext uri="{BB962C8B-B14F-4D97-AF65-F5344CB8AC3E}">
        <p14:creationId xmlns:p14="http://schemas.microsoft.com/office/powerpoint/2010/main" val="204382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Workflow: Scheduling Posts	</a:t>
            </a:r>
          </a:p>
        </p:txBody>
      </p:sp>
      <p:sp>
        <p:nvSpPr>
          <p:cNvPr id="3" name="Content Placeholder 2"/>
          <p:cNvSpPr>
            <a:spLocks noGrp="1"/>
          </p:cNvSpPr>
          <p:nvPr>
            <p:ph idx="1"/>
          </p:nvPr>
        </p:nvSpPr>
        <p:spPr>
          <a:xfrm>
            <a:off x="1171551" y="2268616"/>
            <a:ext cx="10147301" cy="3670767"/>
          </a:xfrm>
        </p:spPr>
        <p:txBody>
          <a:bodyPr>
            <a:normAutofit fontScale="77500" lnSpcReduction="20000"/>
          </a:bodyPr>
          <a:lstStyle/>
          <a:p>
            <a:r>
              <a:rPr lang="en-US" sz="3800" dirty="0" err="1"/>
              <a:t>Hootesuite</a:t>
            </a:r>
            <a:r>
              <a:rPr lang="en-US" sz="3800" dirty="0"/>
              <a:t> </a:t>
            </a:r>
          </a:p>
          <a:p>
            <a:pPr lvl="1">
              <a:buFont typeface="Arial"/>
              <a:buChar char="•"/>
            </a:pPr>
            <a:r>
              <a:rPr lang="en-US" sz="3200" dirty="0"/>
              <a:t>Helps us schedule posts during busy times of year (February example)</a:t>
            </a:r>
          </a:p>
          <a:p>
            <a:pPr lvl="1">
              <a:buFont typeface="Arial"/>
              <a:buChar char="•"/>
            </a:pPr>
            <a:r>
              <a:rPr lang="en-US" sz="3200" dirty="0"/>
              <a:t>Enables us to release posts during off times: evenings, weekends, and holidays;</a:t>
            </a:r>
          </a:p>
          <a:p>
            <a:pPr lvl="1">
              <a:buFont typeface="Arial"/>
              <a:buChar char="•"/>
            </a:pPr>
            <a:r>
              <a:rPr lang="en-US" sz="3200" dirty="0"/>
              <a:t>Allows us to easily curate and access other social </a:t>
            </a:r>
            <a:r>
              <a:rPr lang="en-US" sz="3200" dirty="0" smtClean="0"/>
              <a:t>accounts</a:t>
            </a:r>
          </a:p>
          <a:p>
            <a:pPr lvl="1">
              <a:buFont typeface="Arial"/>
              <a:buChar char="•"/>
            </a:pPr>
            <a:r>
              <a:rPr lang="en-US" sz="3200" dirty="0" smtClean="0"/>
              <a:t>It’s </a:t>
            </a:r>
            <a:r>
              <a:rPr lang="en-US" sz="3200" dirty="0"/>
              <a:t>not perfect, but it helps us manage our work. </a:t>
            </a:r>
          </a:p>
          <a:p>
            <a:pPr lvl="1"/>
            <a:endParaRPr lang="en-US" dirty="0"/>
          </a:p>
          <a:p>
            <a:pPr marL="201168" lvl="1" indent="0">
              <a:buNone/>
            </a:pPr>
            <a:endParaRPr lang="en-US" dirty="0"/>
          </a:p>
          <a:p>
            <a:pPr marL="201168" lvl="1" indent="0">
              <a:buNone/>
            </a:pPr>
            <a:r>
              <a:rPr lang="en-US" sz="2000" dirty="0"/>
              <a:t>Some platforms offer scheduling software (Facebook), but some do not (Twitter). </a:t>
            </a:r>
          </a:p>
          <a:p>
            <a:pPr marL="201168" lvl="1" indent="0">
              <a:buNone/>
            </a:pPr>
            <a:endParaRPr lang="en-US" sz="2000" dirty="0"/>
          </a:p>
          <a:p>
            <a:pPr marL="201168" lvl="1" indent="0">
              <a:buNone/>
            </a:pPr>
            <a:endParaRPr lang="en-US" sz="2000" dirty="0"/>
          </a:p>
          <a:p>
            <a:pPr marL="457200" lvl="1" indent="0">
              <a:buNone/>
            </a:pPr>
            <a:endParaRPr lang="en-US" dirty="0"/>
          </a:p>
        </p:txBody>
      </p:sp>
    </p:spTree>
    <p:extLst>
      <p:ext uri="{BB962C8B-B14F-4D97-AF65-F5344CB8AC3E}">
        <p14:creationId xmlns:p14="http://schemas.microsoft.com/office/powerpoint/2010/main" val="266731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73956" y="462408"/>
            <a:ext cx="7595688" cy="6171005"/>
          </a:xfrm>
          <a:prstGeom prst="rect">
            <a:avLst/>
          </a:prstGeom>
        </p:spPr>
      </p:pic>
    </p:spTree>
    <p:extLst>
      <p:ext uri="{BB962C8B-B14F-4D97-AF65-F5344CB8AC3E}">
        <p14:creationId xmlns:p14="http://schemas.microsoft.com/office/powerpoint/2010/main" val="1574134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any social media committee </a:t>
            </a:r>
          </a:p>
        </p:txBody>
      </p:sp>
      <p:sp>
        <p:nvSpPr>
          <p:cNvPr id="3" name="Content Placeholder 2"/>
          <p:cNvSpPr>
            <a:spLocks noGrp="1"/>
          </p:cNvSpPr>
          <p:nvPr>
            <p:ph idx="1"/>
          </p:nvPr>
        </p:nvSpPr>
        <p:spPr>
          <a:xfrm>
            <a:off x="1020664" y="2180593"/>
            <a:ext cx="10773685" cy="3943351"/>
          </a:xfrm>
        </p:spPr>
        <p:txBody>
          <a:bodyPr vert="horz" lIns="0" tIns="45720" rIns="0" bIns="45720" rtlCol="0" anchor="t">
            <a:normAutofit/>
          </a:bodyPr>
          <a:lstStyle/>
          <a:p>
            <a:pPr marL="0" indent="0">
              <a:buNone/>
            </a:pPr>
            <a:r>
              <a:rPr lang="en-US" sz="4000" b="1" dirty="0" smtClean="0"/>
              <a:t>4. Be Flexible</a:t>
            </a:r>
            <a:r>
              <a:rPr lang="en-US" sz="4000" b="1" dirty="0"/>
              <a:t> </a:t>
            </a:r>
            <a:endParaRPr lang="en-US" sz="4000" b="1" dirty="0">
              <a:cs typeface="Calibri"/>
            </a:endParaRPr>
          </a:p>
          <a:p>
            <a:pPr marL="504190" lvl="1" indent="-457200">
              <a:buFont typeface="Arial"/>
              <a:buChar char="•"/>
            </a:pPr>
            <a:r>
              <a:rPr lang="en-US" sz="2800" dirty="0"/>
              <a:t>Be mindful that every member has a full-time job aside from their committee responsibility, be flexible with work assignments. </a:t>
            </a:r>
            <a:endParaRPr lang="en-US" sz="2800" dirty="0">
              <a:cs typeface="Calibri"/>
            </a:endParaRPr>
          </a:p>
          <a:p>
            <a:pPr marL="504190" lvl="1" indent="-457200">
              <a:buFont typeface="Arial"/>
              <a:buChar char="•"/>
            </a:pPr>
            <a:r>
              <a:rPr lang="en-US" sz="2800" dirty="0" smtClean="0"/>
              <a:t>Have conversations.</a:t>
            </a:r>
          </a:p>
          <a:p>
            <a:pPr marL="504190" lvl="1" indent="-457200">
              <a:buFont typeface="Arial"/>
              <a:buChar char="•"/>
            </a:pPr>
            <a:r>
              <a:rPr lang="en-US" sz="2800" dirty="0" smtClean="0"/>
              <a:t>Discuss successes and failures.</a:t>
            </a:r>
          </a:p>
          <a:p>
            <a:pPr marL="0" indent="0">
              <a:buNone/>
            </a:pPr>
            <a:endParaRPr lang="en-US" dirty="0"/>
          </a:p>
        </p:txBody>
      </p:sp>
    </p:spTree>
    <p:extLst>
      <p:ext uri="{BB962C8B-B14F-4D97-AF65-F5344CB8AC3E}">
        <p14:creationId xmlns:p14="http://schemas.microsoft.com/office/powerpoint/2010/main" val="3209678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conversations</a:t>
            </a:r>
            <a:endParaRPr lang="en-US" dirty="0"/>
          </a:p>
        </p:txBody>
      </p:sp>
      <p:sp>
        <p:nvSpPr>
          <p:cNvPr id="3" name="Content Placeholder 2"/>
          <p:cNvSpPr>
            <a:spLocks noGrp="1"/>
          </p:cNvSpPr>
          <p:nvPr>
            <p:ph idx="1"/>
          </p:nvPr>
        </p:nvSpPr>
        <p:spPr>
          <a:xfrm>
            <a:off x="718890" y="2532688"/>
            <a:ext cx="5454912" cy="3670767"/>
          </a:xfrm>
        </p:spPr>
        <p:txBody>
          <a:bodyPr vert="horz" lIns="0" tIns="45720" rIns="0" bIns="45720" rtlCol="0" anchor="t">
            <a:normAutofit/>
          </a:bodyPr>
          <a:lstStyle/>
          <a:p>
            <a:pPr marL="0" indent="0">
              <a:buNone/>
            </a:pPr>
            <a:r>
              <a:rPr lang="en-US" sz="2400" dirty="0" smtClean="0"/>
              <a:t>Most </a:t>
            </a:r>
            <a:r>
              <a:rPr lang="en-US" sz="2400" dirty="0"/>
              <a:t>popular Instagram Posts </a:t>
            </a:r>
            <a:r>
              <a:rPr lang="en-US" sz="2400" dirty="0" smtClean="0"/>
              <a:t>this year (other than a contest)</a:t>
            </a:r>
            <a:endParaRPr lang="en-US" sz="2400" dirty="0">
              <a:cs typeface="Calibri" panose="020F0502020204030204"/>
            </a:endParaRPr>
          </a:p>
          <a:p>
            <a:pPr marL="217170" lvl="2" indent="0">
              <a:buNone/>
            </a:pPr>
            <a:endParaRPr lang="en-US" dirty="0"/>
          </a:p>
          <a:p>
            <a:pPr marL="384048" lvl="2" indent="0">
              <a:buNone/>
            </a:pPr>
            <a:endParaRPr lang="en-US" dirty="0"/>
          </a:p>
          <a:p>
            <a:endParaRPr lang="en-US" dirty="0"/>
          </a:p>
        </p:txBody>
      </p:sp>
      <p:pic>
        <p:nvPicPr>
          <p:cNvPr id="5" name="Picture 4"/>
          <p:cNvPicPr>
            <a:picLocks noChangeAspect="1"/>
          </p:cNvPicPr>
          <p:nvPr/>
        </p:nvPicPr>
        <p:blipFill>
          <a:blip r:embed="rId2"/>
          <a:stretch>
            <a:fillRect/>
          </a:stretch>
        </p:blipFill>
        <p:spPr>
          <a:xfrm>
            <a:off x="5901011" y="2379364"/>
            <a:ext cx="4984525" cy="3084083"/>
          </a:xfrm>
          <a:prstGeom prst="rect">
            <a:avLst/>
          </a:prstGeom>
        </p:spPr>
      </p:pic>
      <p:sp>
        <p:nvSpPr>
          <p:cNvPr id="6" name="TextBox 5"/>
          <p:cNvSpPr txBox="1"/>
          <p:nvPr/>
        </p:nvSpPr>
        <p:spPr>
          <a:xfrm>
            <a:off x="1269968" y="5567692"/>
            <a:ext cx="10109442" cy="523220"/>
          </a:xfrm>
          <a:prstGeom prst="rect">
            <a:avLst/>
          </a:prstGeom>
          <a:noFill/>
        </p:spPr>
        <p:txBody>
          <a:bodyPr wrap="square" rtlCol="0" anchor="t">
            <a:spAutoFit/>
          </a:bodyPr>
          <a:lstStyle/>
          <a:p>
            <a:pPr algn="ctr"/>
            <a:r>
              <a:rPr lang="en-US" sz="2800" b="1" dirty="0" smtClean="0">
                <a:solidFill>
                  <a:srgbClr val="0070C0"/>
                </a:solidFill>
              </a:rPr>
              <a:t>“Why are dog pictures ALWAYS our highest performers?”</a:t>
            </a:r>
            <a:endParaRPr lang="en-US" sz="2800" b="1" dirty="0">
              <a:solidFill>
                <a:srgbClr val="0070C0"/>
              </a:solidFill>
              <a:cs typeface="Calibri"/>
            </a:endParaRPr>
          </a:p>
        </p:txBody>
      </p:sp>
    </p:spTree>
    <p:extLst>
      <p:ext uri="{BB962C8B-B14F-4D97-AF65-F5344CB8AC3E}">
        <p14:creationId xmlns:p14="http://schemas.microsoft.com/office/powerpoint/2010/main" val="764048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chapters</a:t>
            </a:r>
            <a:endParaRPr lang="en-US" dirty="0"/>
          </a:p>
        </p:txBody>
      </p:sp>
      <p:sp>
        <p:nvSpPr>
          <p:cNvPr id="3" name="Content Placeholder 2"/>
          <p:cNvSpPr>
            <a:spLocks noGrp="1"/>
          </p:cNvSpPr>
          <p:nvPr>
            <p:ph idx="1"/>
          </p:nvPr>
        </p:nvSpPr>
        <p:spPr/>
        <p:txBody>
          <a:bodyPr/>
          <a:lstStyle/>
          <a:p>
            <a:r>
              <a:rPr lang="en-US" dirty="0" smtClean="0"/>
              <a:t>Co-Author</a:t>
            </a:r>
          </a:p>
          <a:p>
            <a:pPr lvl="1"/>
            <a:r>
              <a:rPr lang="en-US" dirty="0" smtClean="0"/>
              <a:t>Chapter 2: </a:t>
            </a:r>
          </a:p>
          <a:p>
            <a:pPr marL="1371600" lvl="4" indent="0">
              <a:buNone/>
            </a:pPr>
            <a:r>
              <a:rPr lang="en-US" sz="2400" b="1" dirty="0" smtClean="0"/>
              <a:t>Social Media Committees: Sharing the Libraries Voice</a:t>
            </a:r>
          </a:p>
          <a:p>
            <a:pPr marL="1371600" lvl="4" indent="0">
              <a:buNone/>
            </a:pPr>
            <a:r>
              <a:rPr lang="en-US" sz="1600" dirty="0" smtClean="0"/>
              <a:t>- Co-author Alejandra </a:t>
            </a:r>
            <a:r>
              <a:rPr lang="en-US" sz="1600" dirty="0" err="1" smtClean="0"/>
              <a:t>Nann</a:t>
            </a:r>
            <a:r>
              <a:rPr lang="en-US" sz="1600" dirty="0" smtClean="0"/>
              <a:t>, Copley Library, University of San Diego </a:t>
            </a:r>
          </a:p>
          <a:p>
            <a:pPr lvl="1"/>
            <a:r>
              <a:rPr lang="en-US" dirty="0" smtClean="0"/>
              <a:t>Chapter 8 (Facebook chapter), case study 2:</a:t>
            </a:r>
          </a:p>
          <a:p>
            <a:pPr marL="349250" lvl="1" indent="0">
              <a:buNone/>
            </a:pPr>
            <a:r>
              <a:rPr lang="en-US" sz="2000" b="1" dirty="0"/>
              <a:t>	</a:t>
            </a:r>
            <a:r>
              <a:rPr lang="en-US" sz="2000" b="1" dirty="0" smtClean="0"/>
              <a:t>	</a:t>
            </a:r>
            <a:r>
              <a:rPr lang="en-US" sz="2400" b="1" dirty="0" smtClean="0"/>
              <a:t>Buying Likes: How Our Library Jumped From 200 to 			1000 (Student) Likes in 5 Months</a:t>
            </a:r>
            <a:endParaRPr lang="en-US" sz="2000" b="1" dirty="0" smtClean="0"/>
          </a:p>
          <a:p>
            <a:pPr marL="1371600" lvl="4" indent="0">
              <a:buNone/>
            </a:pPr>
            <a:r>
              <a:rPr lang="en-US" sz="1600" dirty="0"/>
              <a:t>-</a:t>
            </a:r>
            <a:r>
              <a:rPr lang="en-US" sz="1600" dirty="0" smtClean="0"/>
              <a:t> Co-author </a:t>
            </a:r>
            <a:r>
              <a:rPr lang="mr-IN" sz="1600" dirty="0" smtClean="0"/>
              <a:t>–</a:t>
            </a:r>
            <a:r>
              <a:rPr lang="en-US" sz="1600" dirty="0" smtClean="0"/>
              <a:t> Ann Liang, Saskatchewan Polytechnic Library </a:t>
            </a:r>
            <a:endParaRPr lang="en-US" sz="1600" dirty="0"/>
          </a:p>
        </p:txBody>
      </p:sp>
    </p:spTree>
    <p:extLst>
      <p:ext uri="{BB962C8B-B14F-4D97-AF65-F5344CB8AC3E}">
        <p14:creationId xmlns:p14="http://schemas.microsoft.com/office/powerpoint/2010/main" val="11478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style.color</p:attrName>
                                        </p:attrNameLst>
                                      </p:cBhvr>
                                      <p:to>
                                        <p:clrVal>
                                          <a:schemeClr val="accent2"/>
                                        </p:clrVal>
                                      </p:to>
                                    </p:set>
                                    <p:set>
                                      <p:cBhvr>
                                        <p:cTn id="7" dur="500" fill="hold"/>
                                        <p:tgtEl>
                                          <p:spTgt spid="3">
                                            <p:txEl>
                                              <p:pRg st="2" end="2"/>
                                            </p:txEl>
                                          </p:spTgt>
                                        </p:tgtEl>
                                        <p:attrNameLst>
                                          <p:attrName>fillcolor</p:attrName>
                                        </p:attrNameLst>
                                      </p:cBhvr>
                                      <p:to>
                                        <p:clrVal>
                                          <a:schemeClr val="accent2"/>
                                        </p:clrVal>
                                      </p:to>
                                    </p:set>
                                    <p:set>
                                      <p:cBhvr>
                                        <p:cTn id="8"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any social media committee </a:t>
            </a:r>
          </a:p>
        </p:txBody>
      </p:sp>
      <p:sp>
        <p:nvSpPr>
          <p:cNvPr id="3" name="Content Placeholder 2"/>
          <p:cNvSpPr>
            <a:spLocks noGrp="1"/>
          </p:cNvSpPr>
          <p:nvPr>
            <p:ph idx="1"/>
          </p:nvPr>
        </p:nvSpPr>
        <p:spPr/>
        <p:txBody>
          <a:bodyPr vert="horz" lIns="0" tIns="45720" rIns="0" bIns="45720" rtlCol="0" anchor="t">
            <a:normAutofit lnSpcReduction="10000"/>
          </a:bodyPr>
          <a:lstStyle/>
          <a:p>
            <a:pPr marL="514350" indent="-514350">
              <a:buAutoNum type="arabicPeriod" startAt="6"/>
            </a:pPr>
            <a:r>
              <a:rPr lang="en-US" sz="4000" b="1" dirty="0"/>
              <a:t>Use Analytics </a:t>
            </a:r>
            <a:endParaRPr lang="en-US" sz="4000" b="1">
              <a:cs typeface="Calibri"/>
            </a:endParaRPr>
          </a:p>
          <a:p>
            <a:pPr marL="292100" indent="0">
              <a:buNone/>
            </a:pPr>
            <a:r>
              <a:rPr lang="en-US" sz="3600" dirty="0">
                <a:cs typeface="Calibri"/>
              </a:rPr>
              <a:t>Analytics provide invaluable information about your followers such as when they are viewing or engaging with your posts. Use this information to inform your plans and schedules. </a:t>
            </a:r>
          </a:p>
          <a:p>
            <a:pPr marL="383540" lvl="1"/>
            <a:endParaRPr lang="en-US" sz="2800" dirty="0">
              <a:cs typeface="Calibri"/>
            </a:endParaRPr>
          </a:p>
          <a:p>
            <a:endParaRPr lang="en-US" dirty="0"/>
          </a:p>
        </p:txBody>
      </p:sp>
    </p:spTree>
    <p:extLst>
      <p:ext uri="{BB962C8B-B14F-4D97-AF65-F5344CB8AC3E}">
        <p14:creationId xmlns:p14="http://schemas.microsoft.com/office/powerpoint/2010/main" val="692080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What worked? What didn’t?</a:t>
            </a:r>
            <a:endParaRPr lang="en-US" sz="4000" dirty="0">
              <a:cs typeface="Calibri Light"/>
            </a:endParaRPr>
          </a:p>
        </p:txBody>
      </p:sp>
      <p:pic>
        <p:nvPicPr>
          <p:cNvPr id="7" name="Content Placeholder 6"/>
          <p:cNvPicPr>
            <a:picLocks noGrp="1" noChangeAspect="1"/>
          </p:cNvPicPr>
          <p:nvPr>
            <p:ph idx="1"/>
          </p:nvPr>
        </p:nvPicPr>
        <p:blipFill>
          <a:blip r:embed="rId3"/>
          <a:stretch>
            <a:fillRect/>
          </a:stretch>
        </p:blipFill>
        <p:spPr>
          <a:xfrm>
            <a:off x="6306626" y="2369684"/>
            <a:ext cx="3418819" cy="3390089"/>
          </a:xfrm>
          <a:prstGeom prst="rect">
            <a:avLst/>
          </a:prstGeom>
        </p:spPr>
      </p:pic>
      <p:pic>
        <p:nvPicPr>
          <p:cNvPr id="6" name="Picture 5"/>
          <p:cNvPicPr>
            <a:picLocks noChangeAspect="1"/>
          </p:cNvPicPr>
          <p:nvPr/>
        </p:nvPicPr>
        <p:blipFill>
          <a:blip r:embed="rId4"/>
          <a:stretch>
            <a:fillRect/>
          </a:stretch>
        </p:blipFill>
        <p:spPr>
          <a:xfrm>
            <a:off x="558000" y="2374398"/>
            <a:ext cx="3199291" cy="3179460"/>
          </a:xfrm>
          <a:prstGeom prst="rect">
            <a:avLst/>
          </a:prstGeom>
        </p:spPr>
      </p:pic>
      <p:sp>
        <p:nvSpPr>
          <p:cNvPr id="8" name="TextBox 7"/>
          <p:cNvSpPr txBox="1"/>
          <p:nvPr/>
        </p:nvSpPr>
        <p:spPr>
          <a:xfrm>
            <a:off x="3914585" y="2562250"/>
            <a:ext cx="2278876" cy="1754327"/>
          </a:xfrm>
          <a:prstGeom prst="rect">
            <a:avLst/>
          </a:prstGeom>
          <a:noFill/>
        </p:spPr>
        <p:txBody>
          <a:bodyPr wrap="square" rtlCol="0">
            <a:spAutoFit/>
          </a:bodyPr>
          <a:lstStyle/>
          <a:p>
            <a:r>
              <a:rPr lang="en-US" b="1" dirty="0"/>
              <a:t>Facebook Contest</a:t>
            </a:r>
          </a:p>
          <a:p>
            <a:pPr marL="285750" indent="-285750">
              <a:buFontTx/>
              <a:buChar char="-"/>
            </a:pPr>
            <a:r>
              <a:rPr lang="en-US" dirty="0"/>
              <a:t>Massive Success</a:t>
            </a:r>
          </a:p>
          <a:p>
            <a:pPr marL="285750" indent="-285750">
              <a:buFontTx/>
              <a:buChar char="-"/>
            </a:pPr>
            <a:r>
              <a:rPr lang="en-US" dirty="0"/>
              <a:t>Reached over 6000</a:t>
            </a:r>
          </a:p>
          <a:p>
            <a:pPr marL="285750" indent="-285750">
              <a:buFontTx/>
              <a:buChar char="-"/>
            </a:pPr>
            <a:r>
              <a:rPr lang="en-US" dirty="0"/>
              <a:t>168 Students Commented </a:t>
            </a:r>
          </a:p>
        </p:txBody>
      </p:sp>
      <p:sp>
        <p:nvSpPr>
          <p:cNvPr id="11" name="TextBox 10"/>
          <p:cNvSpPr txBox="1"/>
          <p:nvPr/>
        </p:nvSpPr>
        <p:spPr>
          <a:xfrm>
            <a:off x="9822953" y="2688770"/>
            <a:ext cx="2278876" cy="1754327"/>
          </a:xfrm>
          <a:prstGeom prst="rect">
            <a:avLst/>
          </a:prstGeom>
          <a:noFill/>
        </p:spPr>
        <p:txBody>
          <a:bodyPr wrap="square" rtlCol="0">
            <a:spAutoFit/>
          </a:bodyPr>
          <a:lstStyle/>
          <a:p>
            <a:r>
              <a:rPr lang="en-US" b="1" dirty="0"/>
              <a:t>Instagram Contest</a:t>
            </a:r>
          </a:p>
          <a:p>
            <a:pPr marL="285750" indent="-285750">
              <a:buFontTx/>
              <a:buChar char="-"/>
            </a:pPr>
            <a:r>
              <a:rPr lang="en-US" dirty="0" smtClean="0"/>
              <a:t>Massive failure</a:t>
            </a:r>
          </a:p>
          <a:p>
            <a:pPr marL="285750" indent="-285750">
              <a:buFontTx/>
              <a:buChar char="-"/>
            </a:pPr>
            <a:r>
              <a:rPr lang="en-US" dirty="0" smtClean="0"/>
              <a:t>15 </a:t>
            </a:r>
            <a:r>
              <a:rPr lang="en-US" dirty="0"/>
              <a:t>likes </a:t>
            </a:r>
          </a:p>
          <a:p>
            <a:pPr marL="285750" indent="-285750">
              <a:buFontTx/>
              <a:buChar char="-"/>
            </a:pPr>
            <a:r>
              <a:rPr lang="en-US" dirty="0"/>
              <a:t>4 student comments</a:t>
            </a:r>
          </a:p>
          <a:p>
            <a:pPr marL="285750" indent="-285750">
              <a:buFontTx/>
              <a:buChar char="-"/>
            </a:pPr>
            <a:endParaRPr lang="en-US" dirty="0"/>
          </a:p>
        </p:txBody>
      </p:sp>
      <p:sp>
        <p:nvSpPr>
          <p:cNvPr id="12" name="TextBox 11"/>
          <p:cNvSpPr txBox="1"/>
          <p:nvPr/>
        </p:nvSpPr>
        <p:spPr>
          <a:xfrm rot="20768047">
            <a:off x="3969899" y="4582031"/>
            <a:ext cx="2133649" cy="707886"/>
          </a:xfrm>
          <a:prstGeom prst="rect">
            <a:avLst/>
          </a:prstGeom>
          <a:noFill/>
        </p:spPr>
        <p:txBody>
          <a:bodyPr wrap="square" rtlCol="0">
            <a:spAutoFit/>
          </a:bodyPr>
          <a:lstStyle/>
          <a:p>
            <a:r>
              <a:rPr lang="en-US" sz="4000" dirty="0">
                <a:solidFill>
                  <a:srgbClr val="00B050"/>
                </a:solidFill>
              </a:rPr>
              <a:t>Success</a:t>
            </a:r>
          </a:p>
        </p:txBody>
      </p:sp>
      <p:sp>
        <p:nvSpPr>
          <p:cNvPr id="13" name="TextBox 12"/>
          <p:cNvSpPr txBox="1"/>
          <p:nvPr/>
        </p:nvSpPr>
        <p:spPr>
          <a:xfrm rot="20768047">
            <a:off x="10004617" y="4433951"/>
            <a:ext cx="2133649" cy="707886"/>
          </a:xfrm>
          <a:prstGeom prst="rect">
            <a:avLst/>
          </a:prstGeom>
          <a:noFill/>
        </p:spPr>
        <p:txBody>
          <a:bodyPr wrap="square" rtlCol="0">
            <a:spAutoFit/>
          </a:bodyPr>
          <a:lstStyle/>
          <a:p>
            <a:r>
              <a:rPr lang="en-US" sz="4000" dirty="0">
                <a:solidFill>
                  <a:srgbClr val="FF0000"/>
                </a:solidFill>
              </a:rPr>
              <a:t>Failure</a:t>
            </a:r>
          </a:p>
        </p:txBody>
      </p:sp>
      <p:sp>
        <p:nvSpPr>
          <p:cNvPr id="14" name="TextBox 13"/>
          <p:cNvSpPr txBox="1"/>
          <p:nvPr/>
        </p:nvSpPr>
        <p:spPr>
          <a:xfrm>
            <a:off x="1226010" y="5874324"/>
            <a:ext cx="10606061" cy="461665"/>
          </a:xfrm>
          <a:prstGeom prst="rect">
            <a:avLst/>
          </a:prstGeom>
          <a:noFill/>
        </p:spPr>
        <p:txBody>
          <a:bodyPr wrap="square" rtlCol="0">
            <a:spAutoFit/>
          </a:bodyPr>
          <a:lstStyle/>
          <a:p>
            <a:r>
              <a:rPr lang="en-US" sz="2400" b="1" dirty="0" smtClean="0"/>
              <a:t>Was </a:t>
            </a:r>
            <a:r>
              <a:rPr lang="en-US" sz="2400" b="1" dirty="0"/>
              <a:t>it the platform? Type of contest? The question itself? The prize? </a:t>
            </a:r>
          </a:p>
        </p:txBody>
      </p:sp>
    </p:spTree>
    <p:extLst>
      <p:ext uri="{BB962C8B-B14F-4D97-AF65-F5344CB8AC3E}">
        <p14:creationId xmlns:p14="http://schemas.microsoft.com/office/powerpoint/2010/main" val="3360091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450757"/>
          </a:xfrm>
        </p:spPr>
        <p:txBody>
          <a:bodyPr>
            <a:normAutofit/>
          </a:bodyPr>
          <a:lstStyle/>
          <a:p>
            <a:r>
              <a:rPr lang="en-US" sz="4000" dirty="0" smtClean="0"/>
              <a:t>Use all of this to move forward </a:t>
            </a:r>
            <a:endParaRPr lang="en-US" sz="4000" dirty="0"/>
          </a:p>
        </p:txBody>
      </p:sp>
      <p:pic>
        <p:nvPicPr>
          <p:cNvPr id="5" name="Picture 4"/>
          <p:cNvPicPr>
            <a:picLocks noChangeAspect="1"/>
          </p:cNvPicPr>
          <p:nvPr/>
        </p:nvPicPr>
        <p:blipFill>
          <a:blip r:embed="rId2"/>
          <a:stretch>
            <a:fillRect/>
          </a:stretch>
        </p:blipFill>
        <p:spPr>
          <a:xfrm>
            <a:off x="3187034" y="1285875"/>
            <a:ext cx="5038725" cy="5572125"/>
          </a:xfrm>
          <a:prstGeom prst="rect">
            <a:avLst/>
          </a:prstGeom>
        </p:spPr>
      </p:pic>
      <p:pic>
        <p:nvPicPr>
          <p:cNvPr id="6" name="Picture 5"/>
          <p:cNvPicPr>
            <a:picLocks noChangeAspect="1"/>
          </p:cNvPicPr>
          <p:nvPr/>
        </p:nvPicPr>
        <p:blipFill>
          <a:blip r:embed="rId3"/>
          <a:stretch>
            <a:fillRect/>
          </a:stretch>
        </p:blipFill>
        <p:spPr>
          <a:xfrm>
            <a:off x="9087777" y="152585"/>
            <a:ext cx="1656735" cy="6705415"/>
          </a:xfrm>
          <a:prstGeom prst="rect">
            <a:avLst/>
          </a:prstGeom>
        </p:spPr>
      </p:pic>
    </p:spTree>
    <p:extLst>
      <p:ext uri="{BB962C8B-B14F-4D97-AF65-F5344CB8AC3E}">
        <p14:creationId xmlns:p14="http://schemas.microsoft.com/office/powerpoint/2010/main" val="110054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Relationship </a:t>
            </a:r>
            <a:r>
              <a:rPr lang="en-US" dirty="0"/>
              <a:t>with Organization </a:t>
            </a:r>
          </a:p>
        </p:txBody>
      </p:sp>
      <p:sp>
        <p:nvSpPr>
          <p:cNvPr id="3" name="Content Placeholder 2"/>
          <p:cNvSpPr>
            <a:spLocks noGrp="1"/>
          </p:cNvSpPr>
          <p:nvPr>
            <p:ph idx="1"/>
          </p:nvPr>
        </p:nvSpPr>
        <p:spPr>
          <a:xfrm>
            <a:off x="883523" y="2319776"/>
            <a:ext cx="10058400" cy="4023360"/>
          </a:xfrm>
        </p:spPr>
        <p:txBody>
          <a:bodyPr>
            <a:normAutofit/>
          </a:bodyPr>
          <a:lstStyle/>
          <a:p>
            <a:r>
              <a:rPr lang="en-US" sz="2400" dirty="0"/>
              <a:t>Maintain a close relationship with your parent organization. </a:t>
            </a:r>
          </a:p>
          <a:p>
            <a:r>
              <a:rPr lang="en-US" sz="2400" dirty="0"/>
              <a:t>Sask Polytech Accounts</a:t>
            </a:r>
          </a:p>
          <a:p>
            <a:pPr lvl="1"/>
            <a:r>
              <a:rPr lang="en-US" sz="2000" dirty="0"/>
              <a:t>Facebook – 33,000 likes</a:t>
            </a:r>
          </a:p>
          <a:p>
            <a:pPr lvl="1"/>
            <a:r>
              <a:rPr lang="en-US" sz="2000" dirty="0"/>
              <a:t>Twitter – 8,000 followers</a:t>
            </a:r>
          </a:p>
          <a:p>
            <a:pPr lvl="1"/>
            <a:r>
              <a:rPr lang="en-US" sz="2000" dirty="0"/>
              <a:t>Instagram – 3,800 followers  </a:t>
            </a:r>
          </a:p>
        </p:txBody>
      </p:sp>
      <p:pic>
        <p:nvPicPr>
          <p:cNvPr id="4" name="Picture 3" descr="Piggy Back | Mikhail Esteves | Flick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603" y="3076982"/>
            <a:ext cx="4394200" cy="3295650"/>
          </a:xfrm>
          <a:prstGeom prst="rect">
            <a:avLst/>
          </a:prstGeom>
        </p:spPr>
      </p:pic>
      <p:sp>
        <p:nvSpPr>
          <p:cNvPr id="5" name="Rectangle 4"/>
          <p:cNvSpPr/>
          <p:nvPr/>
        </p:nvSpPr>
        <p:spPr>
          <a:xfrm>
            <a:off x="1199632" y="716617"/>
            <a:ext cx="1767816" cy="369332"/>
          </a:xfrm>
          <a:prstGeom prst="rect">
            <a:avLst/>
          </a:prstGeom>
        </p:spPr>
        <p:txBody>
          <a:bodyPr wrap="square">
            <a:spAutoFit/>
          </a:bodyPr>
          <a:lstStyle/>
          <a:p>
            <a:r>
              <a:rPr lang="en-US" b="1" dirty="0" smtClean="0">
                <a:solidFill>
                  <a:srgbClr val="0070C0"/>
                </a:solidFill>
              </a:rPr>
              <a:t>HOT TIP: </a:t>
            </a:r>
            <a:endParaRPr lang="en-US" b="1" dirty="0"/>
          </a:p>
        </p:txBody>
      </p:sp>
    </p:spTree>
    <p:extLst>
      <p:ext uri="{BB962C8B-B14F-4D97-AF65-F5344CB8AC3E}">
        <p14:creationId xmlns:p14="http://schemas.microsoft.com/office/powerpoint/2010/main" val="2463805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for listening </a:t>
            </a:r>
          </a:p>
        </p:txBody>
      </p:sp>
      <p:sp>
        <p:nvSpPr>
          <p:cNvPr id="3" name="Content Placeholder 2"/>
          <p:cNvSpPr>
            <a:spLocks noGrp="1"/>
          </p:cNvSpPr>
          <p:nvPr>
            <p:ph idx="1"/>
          </p:nvPr>
        </p:nvSpPr>
        <p:spPr>
          <a:xfrm>
            <a:off x="5805353" y="2601397"/>
            <a:ext cx="10058400" cy="4023360"/>
          </a:xfrm>
        </p:spPr>
        <p:txBody>
          <a:bodyPr>
            <a:normAutofit/>
          </a:bodyPr>
          <a:lstStyle/>
          <a:p>
            <a:pPr marL="0" indent="0">
              <a:buNone/>
            </a:pPr>
            <a:r>
              <a:rPr lang="en-US" sz="2400" dirty="0" smtClean="0"/>
              <a:t>Nina Verishagen</a:t>
            </a:r>
          </a:p>
          <a:p>
            <a:pPr marL="0" indent="0">
              <a:buNone/>
            </a:pPr>
            <a:r>
              <a:rPr lang="en-US" sz="2400" dirty="0" err="1" smtClean="0"/>
              <a:t>nina.verishagen@saskpolytech.ca</a:t>
            </a:r>
            <a:r>
              <a:rPr lang="en-US" sz="2400" dirty="0" smtClean="0"/>
              <a:t> </a:t>
            </a:r>
          </a:p>
          <a:p>
            <a:pPr marL="0" indent="0">
              <a:buNone/>
            </a:pPr>
            <a:r>
              <a:rPr lang="en-US" sz="2400" dirty="0" smtClean="0"/>
              <a:t>@</a:t>
            </a:r>
            <a:r>
              <a:rPr lang="en-US" sz="2400" dirty="0" err="1" smtClean="0"/>
              <a:t>librarynina</a:t>
            </a:r>
            <a:r>
              <a:rPr lang="en-US" sz="2400" dirty="0" smtClean="0"/>
              <a:t> </a:t>
            </a:r>
            <a:endParaRPr lang="en-US" sz="2400" dirty="0"/>
          </a:p>
        </p:txBody>
      </p:sp>
      <p:pic>
        <p:nvPicPr>
          <p:cNvPr id="4" name="Picture 3"/>
          <p:cNvPicPr>
            <a:picLocks noChangeAspect="1"/>
          </p:cNvPicPr>
          <p:nvPr/>
        </p:nvPicPr>
        <p:blipFill>
          <a:blip r:embed="rId2"/>
          <a:stretch>
            <a:fillRect/>
          </a:stretch>
        </p:blipFill>
        <p:spPr>
          <a:xfrm>
            <a:off x="2155816" y="2186267"/>
            <a:ext cx="3482038" cy="4467724"/>
          </a:xfrm>
          <a:prstGeom prst="rect">
            <a:avLst/>
          </a:prstGeom>
        </p:spPr>
      </p:pic>
    </p:spTree>
    <p:extLst>
      <p:ext uri="{BB962C8B-B14F-4D97-AF65-F5344CB8AC3E}">
        <p14:creationId xmlns:p14="http://schemas.microsoft.com/office/powerpoint/2010/main" val="2488255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p:txBody>
          <a:bodyPr/>
          <a:lstStyle/>
          <a:p>
            <a:pPr marL="0" indent="0">
              <a:buNone/>
            </a:pPr>
            <a:r>
              <a:rPr lang="en-US" sz="2000" dirty="0"/>
              <a:t>Atkins, B., </a:t>
            </a:r>
            <a:r>
              <a:rPr lang="en-US" sz="2000" dirty="0" err="1"/>
              <a:t>Koroluk</a:t>
            </a:r>
            <a:r>
              <a:rPr lang="en-US" sz="2000" dirty="0"/>
              <a:t>, J., &amp; </a:t>
            </a:r>
            <a:r>
              <a:rPr lang="en-US" sz="2000" dirty="0" err="1"/>
              <a:t>Stranach</a:t>
            </a:r>
            <a:r>
              <a:rPr lang="en-US" sz="2000" dirty="0"/>
              <a:t>, M. (2017). Canadian teaching and learning </a:t>
            </a:r>
            <a:r>
              <a:rPr lang="en-US" sz="2000" dirty="0" err="1"/>
              <a:t>centres</a:t>
            </a:r>
            <a:r>
              <a:rPr lang="en-US" sz="2000" dirty="0"/>
              <a:t> on Facebook and Twitter: An exploration through social media. </a:t>
            </a:r>
            <a:r>
              <a:rPr lang="en-US" sz="2000" i="1" dirty="0" err="1"/>
              <a:t>TechTrends</a:t>
            </a:r>
            <a:r>
              <a:rPr lang="en-US" sz="2000" i="1" dirty="0"/>
              <a:t>: Linking Research &amp; Practice to Improve Learning, 61</a:t>
            </a:r>
            <a:r>
              <a:rPr lang="en-US" sz="2000" dirty="0"/>
              <a:t>(3), 253–262. https://doi.org/10.1007/s11528-016-0144-2</a:t>
            </a:r>
          </a:p>
          <a:p>
            <a:pPr marL="0" indent="0">
              <a:buNone/>
            </a:pPr>
            <a:endParaRPr lang="en-US" dirty="0"/>
          </a:p>
          <a:p>
            <a:pPr marL="0" indent="0">
              <a:buNone/>
            </a:pPr>
            <a:r>
              <a:rPr lang="en-US" sz="2000" dirty="0" err="1"/>
              <a:t>Gruzd</a:t>
            </a:r>
            <a:r>
              <a:rPr lang="en-US" sz="2000" dirty="0"/>
              <a:t>, A., Jacobson, J., Mai, P., Dubois, E., (2018).  "The State of Social Media in Canada 2017", </a:t>
            </a:r>
            <a:r>
              <a:rPr lang="en-US" sz="2000" dirty="0">
                <a:hlinkClick r:id="rId2"/>
              </a:rPr>
              <a:t>https://doi.org/10.5683/SP/AL8Z6R</a:t>
            </a:r>
            <a:r>
              <a:rPr lang="en-US" sz="2000" dirty="0"/>
              <a:t> </a:t>
            </a:r>
          </a:p>
        </p:txBody>
      </p:sp>
    </p:spTree>
    <p:extLst>
      <p:ext uri="{BB962C8B-B14F-4D97-AF65-F5344CB8AC3E}">
        <p14:creationId xmlns:p14="http://schemas.microsoft.com/office/powerpoint/2010/main" val="12146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t>Social Media </a:t>
            </a:r>
            <a:endParaRPr lang="en-US" sz="4800" b="1" dirty="0"/>
          </a:p>
        </p:txBody>
      </p:sp>
      <p:sp>
        <p:nvSpPr>
          <p:cNvPr id="3" name="Subtitle 2"/>
          <p:cNvSpPr>
            <a:spLocks noGrp="1"/>
          </p:cNvSpPr>
          <p:nvPr>
            <p:ph type="subTitle" idx="1"/>
          </p:nvPr>
        </p:nvSpPr>
        <p:spPr>
          <a:xfrm>
            <a:off x="1052508" y="3260698"/>
            <a:ext cx="11139492" cy="2133906"/>
          </a:xfrm>
        </p:spPr>
        <p:txBody>
          <a:bodyPr>
            <a:noAutofit/>
          </a:bodyPr>
          <a:lstStyle/>
          <a:p>
            <a:r>
              <a:rPr lang="en-US" sz="3200" b="1" dirty="0" smtClean="0"/>
              <a:t>Canadian Trends: Academic Libraries </a:t>
            </a:r>
          </a:p>
          <a:p>
            <a:r>
              <a:rPr lang="en-US" sz="3200" b="1" dirty="0" smtClean="0"/>
              <a:t>At Saskatchewan Polytechnic </a:t>
            </a:r>
            <a:endParaRPr lang="en-US" sz="3200" b="1" dirty="0"/>
          </a:p>
        </p:txBody>
      </p:sp>
      <p:sp>
        <p:nvSpPr>
          <p:cNvPr id="5" name="TextBox 4"/>
          <p:cNvSpPr txBox="1"/>
          <p:nvPr/>
        </p:nvSpPr>
        <p:spPr>
          <a:xfrm>
            <a:off x="4073955" y="4791011"/>
            <a:ext cx="4928982" cy="1569660"/>
          </a:xfrm>
          <a:prstGeom prst="rect">
            <a:avLst/>
          </a:prstGeom>
          <a:noFill/>
        </p:spPr>
        <p:txBody>
          <a:bodyPr wrap="square" rtlCol="0">
            <a:spAutoFit/>
          </a:bodyPr>
          <a:lstStyle/>
          <a:p>
            <a:pPr marL="457200" indent="-457200">
              <a:buFont typeface="Arial"/>
              <a:buChar char="•"/>
            </a:pPr>
            <a:r>
              <a:rPr lang="en-US" sz="3200" b="1" dirty="0" smtClean="0">
                <a:solidFill>
                  <a:srgbClr val="660066"/>
                </a:solidFill>
              </a:rPr>
              <a:t>Facebook</a:t>
            </a:r>
          </a:p>
          <a:p>
            <a:pPr marL="457200" indent="-457200">
              <a:buFont typeface="Arial"/>
              <a:buChar char="•"/>
            </a:pPr>
            <a:r>
              <a:rPr lang="en-US" sz="3200" b="1" dirty="0" err="1" smtClean="0">
                <a:solidFill>
                  <a:srgbClr val="660066"/>
                </a:solidFill>
              </a:rPr>
              <a:t>Instagram</a:t>
            </a:r>
            <a:endParaRPr lang="en-US" sz="3200" b="1" dirty="0" smtClean="0">
              <a:solidFill>
                <a:srgbClr val="660066"/>
              </a:solidFill>
            </a:endParaRPr>
          </a:p>
          <a:p>
            <a:pPr marL="457200" indent="-457200">
              <a:buFont typeface="Arial"/>
              <a:buChar char="•"/>
            </a:pPr>
            <a:r>
              <a:rPr lang="en-US" sz="3200" b="1" dirty="0" smtClean="0">
                <a:solidFill>
                  <a:srgbClr val="660066"/>
                </a:solidFill>
              </a:rPr>
              <a:t>Twitter </a:t>
            </a:r>
            <a:endParaRPr lang="en-US" sz="3200" b="1" dirty="0">
              <a:solidFill>
                <a:srgbClr val="660066"/>
              </a:solidFill>
            </a:endParaRPr>
          </a:p>
        </p:txBody>
      </p:sp>
    </p:spTree>
    <p:extLst>
      <p:ext uri="{BB962C8B-B14F-4D97-AF65-F5344CB8AC3E}">
        <p14:creationId xmlns:p14="http://schemas.microsoft.com/office/powerpoint/2010/main" val="3137076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Facebook </a:t>
            </a:r>
            <a:endParaRPr lang="en-US" dirty="0"/>
          </a:p>
        </p:txBody>
      </p:sp>
      <p:sp>
        <p:nvSpPr>
          <p:cNvPr id="3" name="Content Placeholder 2"/>
          <p:cNvSpPr>
            <a:spLocks noGrp="1"/>
          </p:cNvSpPr>
          <p:nvPr>
            <p:ph idx="1"/>
          </p:nvPr>
        </p:nvSpPr>
        <p:spPr>
          <a:xfrm>
            <a:off x="452661" y="2177636"/>
            <a:ext cx="11555445" cy="4312068"/>
          </a:xfrm>
        </p:spPr>
        <p:txBody>
          <a:bodyPr>
            <a:normAutofit/>
          </a:bodyPr>
          <a:lstStyle/>
          <a:p>
            <a:pPr marL="0" indent="0">
              <a:buNone/>
            </a:pPr>
            <a:r>
              <a:rPr lang="en-US" b="1" dirty="0" smtClean="0">
                <a:solidFill>
                  <a:srgbClr val="0070C0"/>
                </a:solidFill>
              </a:rPr>
              <a:t>    Adoption in Canada </a:t>
            </a:r>
          </a:p>
          <a:p>
            <a:pPr lvl="2">
              <a:buFont typeface="Wingdings" panose="05000000000000000000" pitchFamily="2" charset="2"/>
              <a:buChar char="§"/>
            </a:pPr>
            <a:r>
              <a:rPr lang="en-US" sz="2800" dirty="0" smtClean="0"/>
              <a:t>95% of 18-24 year olds (post-</a:t>
            </a:r>
            <a:r>
              <a:rPr lang="en-US" sz="2800" dirty="0" err="1" smtClean="0"/>
              <a:t>Millenials</a:t>
            </a:r>
            <a:r>
              <a:rPr lang="en-US" sz="2800" dirty="0" smtClean="0"/>
              <a:t>)</a:t>
            </a:r>
          </a:p>
          <a:p>
            <a:pPr lvl="2">
              <a:buFont typeface="Wingdings" panose="05000000000000000000" pitchFamily="2" charset="2"/>
              <a:buChar char="§"/>
            </a:pPr>
            <a:r>
              <a:rPr lang="en-US" sz="2800" dirty="0" smtClean="0"/>
              <a:t>94 % of 25-34 year olds (</a:t>
            </a:r>
            <a:r>
              <a:rPr lang="en-US" sz="2800" dirty="0" err="1" smtClean="0"/>
              <a:t>Millenials</a:t>
            </a:r>
            <a:r>
              <a:rPr lang="en-US" sz="2800" dirty="0" smtClean="0"/>
              <a:t>) </a:t>
            </a:r>
          </a:p>
          <a:p>
            <a:pPr lvl="4">
              <a:buFont typeface="Wingdings" panose="05000000000000000000" pitchFamily="2" charset="2"/>
              <a:buChar char="§"/>
            </a:pPr>
            <a:r>
              <a:rPr lang="en-US" sz="1500" dirty="0" err="1" smtClean="0"/>
              <a:t>Grudz</a:t>
            </a:r>
            <a:r>
              <a:rPr lang="en-US" sz="1500" dirty="0"/>
              <a:t>, Jacobson, Mai, Dubois, </a:t>
            </a:r>
            <a:r>
              <a:rPr lang="en-US" sz="1500" dirty="0" smtClean="0"/>
              <a:t>2018 </a:t>
            </a:r>
            <a:r>
              <a:rPr lang="mr-IN" sz="1500" dirty="0" smtClean="0"/>
              <a:t>–</a:t>
            </a:r>
            <a:r>
              <a:rPr lang="en-US" sz="1500" dirty="0" smtClean="0"/>
              <a:t> Ryerson University Social Media Lab Report </a:t>
            </a:r>
            <a:endParaRPr lang="en-US" dirty="0" smtClean="0"/>
          </a:p>
          <a:p>
            <a:pPr marL="349250" lvl="1" indent="0">
              <a:buNone/>
            </a:pPr>
            <a:endParaRPr lang="en-US" sz="2200" dirty="0" smtClean="0"/>
          </a:p>
          <a:p>
            <a:pPr marL="349250" lvl="1" indent="0">
              <a:buNone/>
            </a:pPr>
            <a:r>
              <a:rPr lang="en-US" sz="2200" b="1" dirty="0" smtClean="0">
                <a:solidFill>
                  <a:srgbClr val="3366FF"/>
                </a:solidFill>
              </a:rPr>
              <a:t>At Saskatchewan Polytechnic </a:t>
            </a:r>
          </a:p>
          <a:p>
            <a:pPr lvl="2">
              <a:buFont typeface="Wingdings" charset="2"/>
              <a:buChar char="§"/>
            </a:pPr>
            <a:r>
              <a:rPr lang="en-US" sz="2200" dirty="0" smtClean="0"/>
              <a:t>2013 </a:t>
            </a:r>
            <a:r>
              <a:rPr lang="mr-IN" sz="2200" dirty="0" smtClean="0"/>
              <a:t>–</a:t>
            </a:r>
            <a:r>
              <a:rPr lang="en-US" sz="2200" dirty="0" smtClean="0"/>
              <a:t> 609/708  (86%) students FB is the only platform they use;</a:t>
            </a:r>
          </a:p>
          <a:p>
            <a:pPr lvl="2">
              <a:buFont typeface="Wingdings" charset="2"/>
              <a:buChar char="§"/>
            </a:pPr>
            <a:r>
              <a:rPr lang="en-US" sz="2200" dirty="0" smtClean="0"/>
              <a:t>2016 </a:t>
            </a:r>
            <a:r>
              <a:rPr lang="mr-IN" sz="2200" dirty="0" smtClean="0"/>
              <a:t>–</a:t>
            </a:r>
            <a:r>
              <a:rPr lang="en-US" sz="2200" dirty="0" smtClean="0"/>
              <a:t> 48/62 (77%) students and faculty actively use FB. </a:t>
            </a:r>
          </a:p>
          <a:p>
            <a:pPr marL="0" indent="0" algn="ctr">
              <a:buNone/>
            </a:pPr>
            <a:r>
              <a:rPr lang="en-US" sz="2400" b="1" dirty="0" smtClean="0">
                <a:solidFill>
                  <a:srgbClr val="660066"/>
                </a:solidFill>
              </a:rPr>
              <a:t> In 2016 - we decided to direct our efforts to this platform, we still do.  </a:t>
            </a:r>
            <a:endParaRPr lang="en-US" sz="2400" b="1" dirty="0">
              <a:solidFill>
                <a:srgbClr val="660066"/>
              </a:solidFill>
            </a:endParaRPr>
          </a:p>
        </p:txBody>
      </p:sp>
    </p:spTree>
    <p:extLst>
      <p:ext uri="{BB962C8B-B14F-4D97-AF65-F5344CB8AC3E}">
        <p14:creationId xmlns:p14="http://schemas.microsoft.com/office/powerpoint/2010/main" val="3383934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77389300"/>
              </p:ext>
            </p:extLst>
          </p:nvPr>
        </p:nvGraphicFramePr>
        <p:xfrm>
          <a:off x="2130841" y="1087603"/>
          <a:ext cx="7566611" cy="5036469"/>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p:cNvCxnSpPr/>
          <p:nvPr/>
        </p:nvCxnSpPr>
        <p:spPr>
          <a:xfrm>
            <a:off x="2033337" y="4487779"/>
            <a:ext cx="5895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76727" y="3994484"/>
            <a:ext cx="1756611" cy="923330"/>
          </a:xfrm>
          <a:prstGeom prst="rect">
            <a:avLst/>
          </a:prstGeom>
          <a:noFill/>
        </p:spPr>
        <p:txBody>
          <a:bodyPr wrap="square" rtlCol="0">
            <a:spAutoFit/>
          </a:bodyPr>
          <a:lstStyle/>
          <a:p>
            <a:r>
              <a:rPr lang="en-US" dirty="0" smtClean="0">
                <a:solidFill>
                  <a:srgbClr val="0070C0"/>
                </a:solidFill>
              </a:rPr>
              <a:t>315 followers before we began our efforts </a:t>
            </a:r>
            <a:endParaRPr lang="en-US" dirty="0">
              <a:solidFill>
                <a:srgbClr val="0070C0"/>
              </a:solidFill>
            </a:endParaRPr>
          </a:p>
        </p:txBody>
      </p:sp>
      <p:sp>
        <p:nvSpPr>
          <p:cNvPr id="12" name="Title 11"/>
          <p:cNvSpPr>
            <a:spLocks noGrp="1"/>
          </p:cNvSpPr>
          <p:nvPr>
            <p:ph type="title"/>
          </p:nvPr>
        </p:nvSpPr>
        <p:spPr>
          <a:xfrm>
            <a:off x="1806678" y="704791"/>
            <a:ext cx="10058400" cy="800999"/>
          </a:xfrm>
        </p:spPr>
        <p:txBody>
          <a:bodyPr>
            <a:normAutofit fontScale="90000"/>
          </a:bodyPr>
          <a:lstStyle/>
          <a:p>
            <a:pPr>
              <a:defRPr sz="1400" b="0" i="0" u="none" strike="noStrike" kern="1200" spc="0" baseline="0">
                <a:solidFill>
                  <a:srgbClr val="000000">
                    <a:lumMod val="65000"/>
                    <a:lumOff val="35000"/>
                  </a:srgbClr>
                </a:solidFill>
                <a:latin typeface="+mn-lt"/>
                <a:ea typeface="+mn-ea"/>
                <a:cs typeface="+mn-cs"/>
              </a:defRPr>
            </a:pPr>
            <a:r>
              <a:rPr lang="en-US" sz="4000" spc="0" dirty="0" smtClean="0">
                <a:solidFill>
                  <a:srgbClr val="FFFFFF"/>
                </a:solidFill>
              </a:rPr>
              <a:t/>
            </a:r>
            <a:br>
              <a:rPr lang="en-US" sz="4000" spc="0" dirty="0" smtClean="0">
                <a:solidFill>
                  <a:srgbClr val="FFFFFF"/>
                </a:solidFill>
              </a:rPr>
            </a:br>
            <a:r>
              <a:rPr lang="en-US" sz="4000" spc="0" dirty="0" smtClean="0">
                <a:solidFill>
                  <a:srgbClr val="FFFFFF"/>
                </a:solidFill>
              </a:rPr>
              <a:t>Facebook likes since August 2016</a:t>
            </a:r>
            <a:r>
              <a:rPr lang="en-US" sz="4000" spc="0" dirty="0">
                <a:solidFill>
                  <a:srgbClr val="FFFFFF"/>
                </a:solidFill>
              </a:rPr>
              <a:t/>
            </a:r>
            <a:br>
              <a:rPr lang="en-US" sz="4000" spc="0" dirty="0">
                <a:solidFill>
                  <a:srgbClr val="FFFFFF"/>
                </a:solidFill>
              </a:rPr>
            </a:br>
            <a:endParaRPr lang="en-US" sz="4000" dirty="0">
              <a:solidFill>
                <a:srgbClr val="FFFFFF"/>
              </a:solidFill>
            </a:endParaRPr>
          </a:p>
        </p:txBody>
      </p:sp>
    </p:spTree>
    <p:extLst>
      <p:ext uri="{BB962C8B-B14F-4D97-AF65-F5344CB8AC3E}">
        <p14:creationId xmlns:p14="http://schemas.microsoft.com/office/powerpoint/2010/main" val="2122691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do? (Chapter 8, cs2) </a:t>
            </a:r>
            <a:endParaRPr lang="en-US" dirty="0"/>
          </a:p>
        </p:txBody>
      </p:sp>
      <p:sp>
        <p:nvSpPr>
          <p:cNvPr id="3" name="Content Placeholder 2"/>
          <p:cNvSpPr>
            <a:spLocks noGrp="1"/>
          </p:cNvSpPr>
          <p:nvPr>
            <p:ph idx="1"/>
          </p:nvPr>
        </p:nvSpPr>
        <p:spPr>
          <a:xfrm>
            <a:off x="1485899" y="2275009"/>
            <a:ext cx="10147301" cy="3670767"/>
          </a:xfrm>
        </p:spPr>
        <p:txBody>
          <a:bodyPr>
            <a:normAutofit/>
          </a:bodyPr>
          <a:lstStyle/>
          <a:p>
            <a:pPr lvl="1">
              <a:buFont typeface="Arial"/>
              <a:buChar char="•"/>
            </a:pPr>
            <a:r>
              <a:rPr lang="en-US" sz="2800" dirty="0" smtClean="0"/>
              <a:t>Make a plan. </a:t>
            </a:r>
          </a:p>
          <a:p>
            <a:pPr lvl="1">
              <a:buFont typeface="Arial"/>
              <a:buChar char="•"/>
            </a:pPr>
            <a:r>
              <a:rPr lang="en-US" sz="2800" dirty="0" smtClean="0"/>
              <a:t>Ours involved contests. </a:t>
            </a:r>
          </a:p>
          <a:p>
            <a:pPr lvl="1">
              <a:buFont typeface="Arial"/>
              <a:buChar char="•"/>
            </a:pPr>
            <a:r>
              <a:rPr lang="en-US" sz="2800" dirty="0" smtClean="0"/>
              <a:t>Get the likes, keep the likes.</a:t>
            </a:r>
          </a:p>
          <a:p>
            <a:pPr lvl="1">
              <a:buFont typeface="Arial"/>
              <a:buChar char="•"/>
            </a:pPr>
            <a:r>
              <a:rPr lang="en-US" sz="2800" dirty="0" smtClean="0"/>
              <a:t>Went from 300-1000+ (student) likes in 5 months;</a:t>
            </a:r>
          </a:p>
          <a:p>
            <a:pPr lvl="1">
              <a:buFont typeface="Arial"/>
              <a:buChar char="•"/>
            </a:pPr>
            <a:r>
              <a:rPr lang="en-US" sz="2800" dirty="0" smtClean="0"/>
              <a:t>Experienced successes and failures.</a:t>
            </a:r>
            <a:endParaRPr lang="en-US" dirty="0" smtClean="0"/>
          </a:p>
        </p:txBody>
      </p:sp>
    </p:spTree>
    <p:extLst>
      <p:ext uri="{BB962C8B-B14F-4D97-AF65-F5344CB8AC3E}">
        <p14:creationId xmlns:p14="http://schemas.microsoft.com/office/powerpoint/2010/main" val="4074563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Two types of contests</a:t>
            </a:r>
            <a:endParaRPr lang="en-US" dirty="0"/>
          </a:p>
        </p:txBody>
      </p:sp>
      <p:pic>
        <p:nvPicPr>
          <p:cNvPr id="4" name="Picture 3"/>
          <p:cNvPicPr>
            <a:picLocks noChangeAspect="1"/>
          </p:cNvPicPr>
          <p:nvPr/>
        </p:nvPicPr>
        <p:blipFill>
          <a:blip r:embed="rId3"/>
          <a:stretch>
            <a:fillRect/>
          </a:stretch>
        </p:blipFill>
        <p:spPr>
          <a:xfrm>
            <a:off x="6151629" y="2189075"/>
            <a:ext cx="5206063" cy="4048519"/>
          </a:xfrm>
          <a:prstGeom prst="rect">
            <a:avLst/>
          </a:prstGeom>
        </p:spPr>
      </p:pic>
      <p:pic>
        <p:nvPicPr>
          <p:cNvPr id="3" name="Picture 2"/>
          <p:cNvPicPr>
            <a:picLocks noChangeAspect="1"/>
          </p:cNvPicPr>
          <p:nvPr/>
        </p:nvPicPr>
        <p:blipFill>
          <a:blip r:embed="rId4"/>
          <a:stretch>
            <a:fillRect/>
          </a:stretch>
        </p:blipFill>
        <p:spPr>
          <a:xfrm>
            <a:off x="1973442" y="2230417"/>
            <a:ext cx="3914536" cy="3874835"/>
          </a:xfrm>
          <a:prstGeom prst="rect">
            <a:avLst/>
          </a:prstGeom>
        </p:spPr>
      </p:pic>
      <p:sp>
        <p:nvSpPr>
          <p:cNvPr id="5" name="TextBox 4"/>
          <p:cNvSpPr txBox="1"/>
          <p:nvPr/>
        </p:nvSpPr>
        <p:spPr>
          <a:xfrm>
            <a:off x="650930" y="2417736"/>
            <a:ext cx="1518833" cy="369332"/>
          </a:xfrm>
          <a:prstGeom prst="rect">
            <a:avLst/>
          </a:prstGeom>
          <a:noFill/>
        </p:spPr>
        <p:txBody>
          <a:bodyPr wrap="square" rtlCol="0">
            <a:spAutoFit/>
          </a:bodyPr>
          <a:lstStyle/>
          <a:p>
            <a:r>
              <a:rPr lang="en-US" b="1" dirty="0" smtClean="0">
                <a:solidFill>
                  <a:srgbClr val="0070C0"/>
                </a:solidFill>
              </a:rPr>
              <a:t>Gain likes</a:t>
            </a:r>
            <a:endParaRPr lang="en-US" b="1" dirty="0">
              <a:solidFill>
                <a:srgbClr val="0070C0"/>
              </a:solidFill>
            </a:endParaRPr>
          </a:p>
        </p:txBody>
      </p:sp>
      <p:sp>
        <p:nvSpPr>
          <p:cNvPr id="6" name="TextBox 5"/>
          <p:cNvSpPr txBox="1"/>
          <p:nvPr/>
        </p:nvSpPr>
        <p:spPr>
          <a:xfrm>
            <a:off x="8221899" y="6174719"/>
            <a:ext cx="4243952" cy="369332"/>
          </a:xfrm>
          <a:prstGeom prst="rect">
            <a:avLst/>
          </a:prstGeom>
          <a:noFill/>
        </p:spPr>
        <p:txBody>
          <a:bodyPr wrap="square" rtlCol="0">
            <a:spAutoFit/>
          </a:bodyPr>
          <a:lstStyle/>
          <a:p>
            <a:r>
              <a:rPr lang="en-US" b="1" dirty="0" smtClean="0">
                <a:solidFill>
                  <a:srgbClr val="0070C0"/>
                </a:solidFill>
              </a:rPr>
              <a:t>Engage with current followers</a:t>
            </a:r>
            <a:endParaRPr lang="en-US" b="1" dirty="0">
              <a:solidFill>
                <a:srgbClr val="0070C0"/>
              </a:solidFill>
            </a:endParaRPr>
          </a:p>
        </p:txBody>
      </p:sp>
      <p:cxnSp>
        <p:nvCxnSpPr>
          <p:cNvPr id="8" name="Straight Arrow Connector 7"/>
          <p:cNvCxnSpPr/>
          <p:nvPr/>
        </p:nvCxnSpPr>
        <p:spPr>
          <a:xfrm>
            <a:off x="1007389" y="2929179"/>
            <a:ext cx="8059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9444320" y="2904198"/>
            <a:ext cx="0" cy="3131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954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smtClean="0">
                <a:solidFill>
                  <a:srgbClr val="FFFFFF"/>
                </a:solidFill>
              </a:rPr>
              <a:t>Facebook Likes: Current Academic Year </a:t>
            </a:r>
            <a:endParaRPr lang="en-US" dirty="0">
              <a:solidFill>
                <a:srgbClr val="FFFFFF"/>
              </a:solidFill>
            </a:endParaRPr>
          </a:p>
        </p:txBody>
      </p:sp>
      <p:graphicFrame>
        <p:nvGraphicFramePr>
          <p:cNvPr id="4" name="Chart 3"/>
          <p:cNvGraphicFramePr/>
          <p:nvPr>
            <p:extLst>
              <p:ext uri="{D42A27DB-BD31-4B8C-83A1-F6EECF244321}">
                <p14:modId xmlns:p14="http://schemas.microsoft.com/office/powerpoint/2010/main" val="71343580"/>
              </p:ext>
            </p:extLst>
          </p:nvPr>
        </p:nvGraphicFramePr>
        <p:xfrm>
          <a:off x="2840114" y="2000039"/>
          <a:ext cx="6200775" cy="37147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219979" y="2134688"/>
            <a:ext cx="1756611" cy="1200329"/>
          </a:xfrm>
          <a:prstGeom prst="rect">
            <a:avLst/>
          </a:prstGeom>
          <a:noFill/>
        </p:spPr>
        <p:txBody>
          <a:bodyPr wrap="square" rtlCol="0">
            <a:spAutoFit/>
          </a:bodyPr>
          <a:lstStyle/>
          <a:p>
            <a:r>
              <a:rPr lang="en-US" dirty="0" smtClean="0">
                <a:solidFill>
                  <a:srgbClr val="0070C0"/>
                </a:solidFill>
              </a:rPr>
              <a:t>Up 1498 </a:t>
            </a:r>
          </a:p>
          <a:p>
            <a:r>
              <a:rPr lang="en-US" dirty="0" smtClean="0">
                <a:solidFill>
                  <a:srgbClr val="0070C0"/>
                </a:solidFill>
              </a:rPr>
              <a:t>Majority of followers are our students. </a:t>
            </a:r>
            <a:endParaRPr lang="en-US" dirty="0">
              <a:solidFill>
                <a:srgbClr val="0070C0"/>
              </a:solidFill>
            </a:endParaRPr>
          </a:p>
        </p:txBody>
      </p:sp>
      <p:cxnSp>
        <p:nvCxnSpPr>
          <p:cNvPr id="7" name="Straight Arrow Connector 6"/>
          <p:cNvCxnSpPr/>
          <p:nvPr/>
        </p:nvCxnSpPr>
        <p:spPr>
          <a:xfrm flipH="1">
            <a:off x="7454685" y="2324746"/>
            <a:ext cx="15862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55465" y="5809574"/>
            <a:ext cx="5821731" cy="584776"/>
          </a:xfrm>
          <a:prstGeom prst="rect">
            <a:avLst/>
          </a:prstGeom>
          <a:noFill/>
        </p:spPr>
        <p:txBody>
          <a:bodyPr wrap="square" rtlCol="0">
            <a:spAutoFit/>
          </a:bodyPr>
          <a:lstStyle/>
          <a:p>
            <a:pPr algn="ctr"/>
            <a:r>
              <a:rPr lang="en-US" sz="3200" dirty="0" smtClean="0"/>
              <a:t>Focus, focus, focus. </a:t>
            </a:r>
            <a:endParaRPr lang="en-US" sz="3200" dirty="0"/>
          </a:p>
        </p:txBody>
      </p:sp>
    </p:spTree>
    <p:extLst>
      <p:ext uri="{BB962C8B-B14F-4D97-AF65-F5344CB8AC3E}">
        <p14:creationId xmlns:p14="http://schemas.microsoft.com/office/powerpoint/2010/main" val="1629620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Perception.thmx</Template>
  <TotalTime>1208</TotalTime>
  <Words>1308</Words>
  <Application>Microsoft Office PowerPoint</Application>
  <PresentationFormat>Widescreen</PresentationFormat>
  <Paragraphs>229</Paragraphs>
  <Slides>35</Slides>
  <Notes>13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Century Gothic</vt:lpstr>
      <vt:lpstr>Mangal</vt:lpstr>
      <vt:lpstr>Wingdings</vt:lpstr>
      <vt:lpstr>Wingdings 2</vt:lpstr>
      <vt:lpstr>Perception</vt:lpstr>
      <vt:lpstr>Social Media</vt:lpstr>
      <vt:lpstr>My book </vt:lpstr>
      <vt:lpstr>My chapters</vt:lpstr>
      <vt:lpstr>Social Media </vt:lpstr>
      <vt:lpstr>Facebook </vt:lpstr>
      <vt:lpstr> Facebook likes since August 2016 </vt:lpstr>
      <vt:lpstr>What did we do? (Chapter 8, cs2) </vt:lpstr>
      <vt:lpstr>Two types of contests</vt:lpstr>
      <vt:lpstr>Facebook Likes: Current Academic Year </vt:lpstr>
      <vt:lpstr>Establish Engagement – Then Engage! </vt:lpstr>
      <vt:lpstr>Instagram (coming in hot…)</vt:lpstr>
      <vt:lpstr>PowerPoint Presentation</vt:lpstr>
      <vt:lpstr>Building our following </vt:lpstr>
      <vt:lpstr>  Twitter </vt:lpstr>
      <vt:lpstr>Our new Twitter direction: </vt:lpstr>
      <vt:lpstr>Social Media Committees (SMCs)</vt:lpstr>
      <vt:lpstr>Tips for any social media committee </vt:lpstr>
      <vt:lpstr>Tips for any social media committee </vt:lpstr>
      <vt:lpstr>Social Media Committees – The Library’s Voice </vt:lpstr>
      <vt:lpstr>Tips for any social media committee </vt:lpstr>
      <vt:lpstr>The Committee –2015-2018</vt:lpstr>
      <vt:lpstr>The Committee – 2018/2019</vt:lpstr>
      <vt:lpstr>Tips for any social media committee </vt:lpstr>
      <vt:lpstr>Sask Polytech Library’s SMC </vt:lpstr>
      <vt:lpstr>Monthly Meeting: Standing agenda </vt:lpstr>
      <vt:lpstr>Workflow: Scheduling Posts </vt:lpstr>
      <vt:lpstr>PowerPoint Presentation</vt:lpstr>
      <vt:lpstr>Tips for any social media committee </vt:lpstr>
      <vt:lpstr>Have conversations</vt:lpstr>
      <vt:lpstr>Tips for any social media committee </vt:lpstr>
      <vt:lpstr>What worked? What didn’t?</vt:lpstr>
      <vt:lpstr>Use all of this to move forward </vt:lpstr>
      <vt:lpstr>Relationship with Organization </vt:lpstr>
      <vt:lpstr>Thank for listening </vt:lpstr>
      <vt:lpstr>References </vt:lpstr>
    </vt:vector>
  </TitlesOfParts>
  <Company>Saskatchewan Polytechnic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dc:title>
  <dc:creator>Verishagen, Nina</dc:creator>
  <cp:lastModifiedBy>Verishagen, Nina</cp:lastModifiedBy>
  <cp:revision>71</cp:revision>
  <dcterms:created xsi:type="dcterms:W3CDTF">2019-04-09T14:19:23Z</dcterms:created>
  <dcterms:modified xsi:type="dcterms:W3CDTF">2019-05-09T21:15:45Z</dcterms:modified>
</cp:coreProperties>
</file>