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325" r:id="rId3"/>
    <p:sldId id="299" r:id="rId4"/>
    <p:sldId id="277" r:id="rId5"/>
    <p:sldId id="313" r:id="rId6"/>
    <p:sldId id="271" r:id="rId7"/>
    <p:sldId id="262" r:id="rId8"/>
    <p:sldId id="269" r:id="rId9"/>
    <p:sldId id="279" r:id="rId10"/>
    <p:sldId id="270" r:id="rId11"/>
    <p:sldId id="264" r:id="rId12"/>
    <p:sldId id="300" r:id="rId13"/>
    <p:sldId id="324" r:id="rId14"/>
    <p:sldId id="302" r:id="rId15"/>
    <p:sldId id="328" r:id="rId16"/>
    <p:sldId id="319" r:id="rId17"/>
    <p:sldId id="329" r:id="rId18"/>
    <p:sldId id="334" r:id="rId19"/>
    <p:sldId id="332" r:id="rId20"/>
    <p:sldId id="335" r:id="rId21"/>
    <p:sldId id="322" r:id="rId22"/>
    <p:sldId id="306" r:id="rId23"/>
    <p:sldId id="323" r:id="rId24"/>
    <p:sldId id="296" r:id="rId25"/>
    <p:sldId id="336" r:id="rId26"/>
    <p:sldId id="326" r:id="rId27"/>
    <p:sldId id="307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80"/>
    <a:srgbClr val="99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55897" autoAdjust="0"/>
  </p:normalViewPr>
  <p:slideViewPr>
    <p:cSldViewPr>
      <p:cViewPr varScale="1">
        <p:scale>
          <a:sx n="61" d="100"/>
          <a:sy n="61" d="100"/>
        </p:scale>
        <p:origin x="240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3DE719-F89E-4054-B957-81809513A43C}" type="datetimeFigureOut">
              <a:rPr lang="en-US" smtClean="0"/>
              <a:t>5/10/2019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C7AB8A-1B04-4B66-9616-23919B647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5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9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0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 dirty="0"/>
          </a:p>
          <a:p>
            <a:pPr algn="r">
              <a:buNone/>
            </a:pPr>
            <a:r>
              <a:rPr lang="en-CA" dirty="0"/>
              <a:t>(McDavid and Hawthorne 2006)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47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5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59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00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06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9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71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1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15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1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9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0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63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01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0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2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3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5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3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1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AB8A-1B04-4B66-9616-23919B6474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2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143000"/>
            <a:ext cx="10210800" cy="88719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133600"/>
            <a:ext cx="10210800" cy="18049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06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88719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0"/>
            <a:ext cx="10972800" cy="3974571"/>
          </a:xfrm>
        </p:spPr>
        <p:txBody>
          <a:bodyPr vert="eaVert"/>
          <a:lstStyle>
            <a:lvl1pPr marL="457200" indent="-457200">
              <a:buClr>
                <a:srgbClr val="118D8E"/>
              </a:buClr>
              <a:buFont typeface="Wingdings" panose="05000000000000000000" pitchFamily="2" charset="2"/>
              <a:buChar char="v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0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8026400" cy="5516562"/>
          </a:xfrm>
        </p:spPr>
        <p:txBody>
          <a:bodyPr vert="eaVert"/>
          <a:lstStyle>
            <a:lvl1pPr marL="342900" indent="-342900">
              <a:buClr>
                <a:srgbClr val="118D8E"/>
              </a:buClr>
              <a:buFont typeface="Wingdings" panose="05000000000000000000" pitchFamily="2" charset="2"/>
              <a:buChar char="v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3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76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79371"/>
          </a:xfrm>
        </p:spPr>
        <p:txBody>
          <a:bodyPr/>
          <a:lstStyle>
            <a:lvl1pPr marL="342900" indent="-342900">
              <a:buClr>
                <a:srgbClr val="118D8E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20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384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36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1610"/>
            <a:ext cx="10972800" cy="88719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5384800" cy="4144963"/>
          </a:xfrm>
        </p:spPr>
        <p:txBody>
          <a:bodyPr/>
          <a:lstStyle>
            <a:lvl1pPr marL="457200" indent="-457200">
              <a:buClr>
                <a:srgbClr val="118D8E"/>
              </a:buClr>
              <a:buFont typeface="Wingdings" panose="05000000000000000000" pitchFamily="2" charset="2"/>
              <a:buChar char="v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384800" cy="4144963"/>
          </a:xfrm>
        </p:spPr>
        <p:txBody>
          <a:bodyPr/>
          <a:lstStyle>
            <a:lvl1pPr marL="342900" indent="-342900">
              <a:buClr>
                <a:srgbClr val="118D8E"/>
              </a:buClr>
              <a:buFont typeface="Wingdings" panose="05000000000000000000" pitchFamily="2" charset="2"/>
              <a:buChar char="v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6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88719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0"/>
            <a:ext cx="5386917" cy="3611563"/>
          </a:xfrm>
        </p:spPr>
        <p:txBody>
          <a:bodyPr/>
          <a:lstStyle>
            <a:lvl1pPr marL="342900" indent="-342900">
              <a:buClr>
                <a:srgbClr val="118D8E"/>
              </a:buClr>
              <a:buFont typeface="Wingdings" panose="05000000000000000000" pitchFamily="2" charset="2"/>
              <a:buChar char="v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050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611563"/>
          </a:xfrm>
        </p:spPr>
        <p:txBody>
          <a:bodyPr/>
          <a:lstStyle>
            <a:lvl1pPr marL="342900" indent="-342900">
              <a:buClr>
                <a:srgbClr val="118D8E"/>
              </a:buClr>
              <a:buFont typeface="Wingdings" panose="05000000000000000000" pitchFamily="2" charset="2"/>
              <a:buChar char="v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4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9144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34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0"/>
            <a:ext cx="4011084" cy="7620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1"/>
            <a:ext cx="6815667" cy="5440364"/>
          </a:xfrm>
        </p:spPr>
        <p:txBody>
          <a:bodyPr/>
          <a:lstStyle>
            <a:lvl1pPr marL="342900" indent="-342900">
              <a:buClr>
                <a:srgbClr val="118D8E"/>
              </a:buClr>
              <a:buFont typeface="Wingdings" panose="05000000000000000000" pitchFamily="2" charset="2"/>
              <a:buChar char="v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1"/>
            <a:ext cx="4011084" cy="4525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2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8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05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971" y="6059182"/>
            <a:ext cx="1058281" cy="646418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201400" y="6059182"/>
            <a:ext cx="990600" cy="64641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BA4C58-C51D-4853-88DC-10A32971FA49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7" t="2103" r="-2" b="3282"/>
          <a:stretch/>
        </p:blipFill>
        <p:spPr>
          <a:xfrm>
            <a:off x="304800" y="1"/>
            <a:ext cx="22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2060"/>
          </a:solidFill>
          <a:latin typeface="Arial" panose="020B0604020202020204" pitchFamily="34" charset="0"/>
          <a:ea typeface="Arial Unicode MS" panose="020B0604020202020204" pitchFamily="34" charset="-128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18D8E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ingoutcome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mackenzie@reginalibrary.ca" TargetMode="External"/><Relationship Id="rId5" Type="http://schemas.openxmlformats.org/officeDocument/2006/relationships/hyperlink" Target="mailto:jmckenna@reginalibrary.ca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napubliclibrary.sharepoint.com/:v:/s/MarketingandCommunications/EWHh51FjJIpOiIto8R50digBrfHQO81IJhQ65tPxdZR1kg?e=K4ZZN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65A8D-4A57-42B3-A0A4-F2B5F66D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6" y="436715"/>
            <a:ext cx="6552156" cy="1638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7DE54-89DA-43FE-842B-1066CE88C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" y="4889500"/>
            <a:ext cx="12192000" cy="1968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8B2DC7-B150-49E0-A77E-444BB0315B18}"/>
              </a:ext>
            </a:extLst>
          </p:cNvPr>
          <p:cNvSpPr txBox="1">
            <a:spLocks/>
          </p:cNvSpPr>
          <p:nvPr/>
        </p:nvSpPr>
        <p:spPr>
          <a:xfrm>
            <a:off x="3832964" y="2177411"/>
            <a:ext cx="10210800" cy="88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Outcomes Based Library Planning – </a:t>
            </a:r>
            <a:r>
              <a:rPr lang="en-US" sz="3200" b="1" dirty="0"/>
              <a:t>Part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8447C-DEB9-4354-9FE5-40525FD5B259}"/>
              </a:ext>
            </a:extLst>
          </p:cNvPr>
          <p:cNvSpPr txBox="1"/>
          <p:nvPr/>
        </p:nvSpPr>
        <p:spPr>
          <a:xfrm>
            <a:off x="3832964" y="32766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Presented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Julie McKenna –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Deputy Library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Nancy MacKenzie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Community Engagement and Programming</a:t>
            </a:r>
          </a:p>
        </p:txBody>
      </p:sp>
    </p:spTree>
    <p:extLst>
      <p:ext uri="{BB962C8B-B14F-4D97-AF65-F5344CB8AC3E}">
        <p14:creationId xmlns:p14="http://schemas.microsoft.com/office/powerpoint/2010/main" val="269580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C698-1170-4E79-B16B-1E28DDA6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Gap analysis - Programming</a:t>
            </a:r>
            <a:br>
              <a:rPr lang="en-CA" dirty="0"/>
            </a:b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DA2181-082E-4306-8207-4CB7C022F23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12540" y="2060848"/>
          <a:ext cx="10166920" cy="33375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118248">
                  <a:extLst>
                    <a:ext uri="{9D8B030D-6E8A-4147-A177-3AD203B41FA5}">
                      <a16:colId xmlns:a16="http://schemas.microsoft.com/office/drawing/2014/main" val="270419244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8294461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12255313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06983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Importance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Experience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Gap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9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Programs and events for babies/preschoolers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3.09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35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Film Theatre Programs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3.07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.36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2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Dunlop Art Gallery exhibitions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2.86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384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Programs and events for school aged children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3.22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.11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54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Programs and events for adults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3.22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3.32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8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Programs and events for families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.09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4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Programs and events for seniors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3.22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-.05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41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tx2"/>
                          </a:solidFill>
                        </a:rPr>
                        <a:t>Programs and events for teens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3.03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2.86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-.17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4F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7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95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6CF9-76E5-4F2F-A459-4DF8D59A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Outcome Teams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777767-0ED7-4632-93F6-9B5E6C439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Terms of Reference </a:t>
            </a:r>
          </a:p>
          <a:p>
            <a:endParaRPr lang="en-US" dirty="0"/>
          </a:p>
          <a:p>
            <a:r>
              <a:rPr lang="en-CA" dirty="0"/>
              <a:t>Composition of Teams</a:t>
            </a:r>
            <a:br>
              <a:rPr lang="en-CA" dirty="0"/>
            </a:br>
            <a:endParaRPr lang="en-CA" dirty="0"/>
          </a:p>
          <a:p>
            <a:r>
              <a:rPr lang="en-US" dirty="0"/>
              <a:t>The Tools</a:t>
            </a:r>
          </a:p>
          <a:p>
            <a:pPr lvl="1"/>
            <a:r>
              <a:rPr lang="en-US" dirty="0"/>
              <a:t>Service canvas</a:t>
            </a:r>
          </a:p>
          <a:p>
            <a:pPr lvl="1"/>
            <a:r>
              <a:rPr lang="en-US" dirty="0"/>
              <a:t>Program Logic Models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889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55F-4CE7-4A0A-ADCD-35684E33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Service Canvas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D4234C-38A8-4591-87BA-1E7345CAE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35068"/>
              </p:ext>
            </p:extLst>
          </p:nvPr>
        </p:nvGraphicFramePr>
        <p:xfrm>
          <a:off x="1066027" y="1477645"/>
          <a:ext cx="10059946" cy="436301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815711">
                  <a:extLst>
                    <a:ext uri="{9D8B030D-6E8A-4147-A177-3AD203B41FA5}">
                      <a16:colId xmlns:a16="http://schemas.microsoft.com/office/drawing/2014/main" val="3149329927"/>
                    </a:ext>
                  </a:extLst>
                </a:gridCol>
                <a:gridCol w="82766">
                  <a:extLst>
                    <a:ext uri="{9D8B030D-6E8A-4147-A177-3AD203B41FA5}">
                      <a16:colId xmlns:a16="http://schemas.microsoft.com/office/drawing/2014/main" val="558295398"/>
                    </a:ext>
                  </a:extLst>
                </a:gridCol>
                <a:gridCol w="82766">
                  <a:extLst>
                    <a:ext uri="{9D8B030D-6E8A-4147-A177-3AD203B41FA5}">
                      <a16:colId xmlns:a16="http://schemas.microsoft.com/office/drawing/2014/main" val="604432907"/>
                    </a:ext>
                  </a:extLst>
                </a:gridCol>
                <a:gridCol w="1286730">
                  <a:extLst>
                    <a:ext uri="{9D8B030D-6E8A-4147-A177-3AD203B41FA5}">
                      <a16:colId xmlns:a16="http://schemas.microsoft.com/office/drawing/2014/main" val="1406771023"/>
                    </a:ext>
                  </a:extLst>
                </a:gridCol>
                <a:gridCol w="2319170">
                  <a:extLst>
                    <a:ext uri="{9D8B030D-6E8A-4147-A177-3AD203B41FA5}">
                      <a16:colId xmlns:a16="http://schemas.microsoft.com/office/drawing/2014/main" val="2866499185"/>
                    </a:ext>
                  </a:extLst>
                </a:gridCol>
                <a:gridCol w="3472803">
                  <a:extLst>
                    <a:ext uri="{9D8B030D-6E8A-4147-A177-3AD203B41FA5}">
                      <a16:colId xmlns:a16="http://schemas.microsoft.com/office/drawing/2014/main" val="3628881804"/>
                    </a:ext>
                  </a:extLst>
                </a:gridCol>
              </a:tblGrid>
              <a:tr h="117916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Name of New Collection: Story Bags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URL of eResource/Database: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06873"/>
                  </a:ext>
                </a:extLst>
              </a:tr>
              <a:tr h="17217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What is the problem, gap or issue, goal?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Describe the service: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How does the service benefit our customers?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Who are the target group/customers?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extLst>
                  <a:ext uri="{0D108BD9-81ED-4DB2-BD59-A6C34878D82A}">
                    <a16:rowId xmlns:a16="http://schemas.microsoft.com/office/drawing/2014/main" val="3355130320"/>
                  </a:ext>
                </a:extLst>
              </a:tr>
              <a:tr h="364665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How is it being addressed today? Would there be duplication? What other products duplicate this service that are not offered by RPL?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rowSpan="3"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How will we measure success?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Who are our key partners?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403488"/>
                  </a:ext>
                </a:extLst>
              </a:tr>
              <a:tr h="409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What are the key channels we could use to market the service?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240347"/>
                  </a:ext>
                </a:extLst>
              </a:tr>
              <a:tr h="70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Website tie-in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87105"/>
                  </a:ext>
                </a:extLst>
              </a:tr>
              <a:tr h="48804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What resources are needed to make this proposed Collection/Service possible?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What issues do we need to address (include issues of access in RPL’s inclusive environment?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00597"/>
                  </a:ext>
                </a:extLst>
              </a:tr>
              <a:tr h="241291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Budget: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10943"/>
                  </a:ext>
                </a:extLst>
              </a:tr>
              <a:tr h="117916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642138"/>
                  </a:ext>
                </a:extLst>
              </a:tr>
              <a:tr h="117916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6" marR="471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44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41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BFDF-F7F3-4A04-9DCA-80A86CA0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Service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56ED-C8BF-416D-9772-16AA3ECD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the problem, gap or issue, goal?</a:t>
            </a:r>
          </a:p>
          <a:p>
            <a:r>
              <a:rPr lang="en-US" dirty="0"/>
              <a:t>Describe the service?</a:t>
            </a:r>
          </a:p>
          <a:p>
            <a:r>
              <a:rPr lang="en-US" dirty="0"/>
              <a:t>How does the service benefit our customers?</a:t>
            </a:r>
          </a:p>
          <a:p>
            <a:r>
              <a:rPr lang="en-US" dirty="0"/>
              <a:t>Who are the target group/customers?</a:t>
            </a:r>
          </a:p>
          <a:p>
            <a:r>
              <a:rPr lang="en-US" dirty="0"/>
              <a:t>How is it being addressed today? Would there be duplication? What other products duplicate this service that are not offered by RPL?</a:t>
            </a:r>
          </a:p>
          <a:p>
            <a:r>
              <a:rPr lang="en-US" dirty="0"/>
              <a:t>How will we measure success?</a:t>
            </a:r>
          </a:p>
          <a:p>
            <a:r>
              <a:rPr lang="en-US" dirty="0"/>
              <a:t>Who are our key partners?</a:t>
            </a:r>
          </a:p>
          <a:p>
            <a:r>
              <a:rPr lang="en-US" dirty="0"/>
              <a:t>What resources are need to make this proposed Collection/Service possible?</a:t>
            </a:r>
          </a:p>
          <a:p>
            <a:r>
              <a:rPr lang="en-US" dirty="0"/>
              <a:t>What issues need to be addressed?</a:t>
            </a:r>
          </a:p>
          <a:p>
            <a:r>
              <a:rPr lang="en-US" dirty="0"/>
              <a:t>Budget?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0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F73E-1D14-476E-9120-979A4F17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– Program Logic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1210-5DFE-4E27-8777-8BAE73FED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Used for design, planning, communication, evaluation, &amp; learning</a:t>
            </a:r>
          </a:p>
          <a:p>
            <a:r>
              <a:rPr lang="en-CA" i="1" dirty="0"/>
              <a:t>Shaping Outcomes:  Making a Difference in Libraries and Museums</a:t>
            </a:r>
          </a:p>
          <a:p>
            <a:pPr lvl="1"/>
            <a:r>
              <a:rPr lang="en-CA" dirty="0"/>
              <a:t>Outcomes Based Planning and Evaluation (OBPE) Model</a:t>
            </a:r>
          </a:p>
          <a:p>
            <a:pPr lvl="1"/>
            <a:r>
              <a:rPr lang="en-CA" dirty="0">
                <a:hlinkClick r:id="rId3"/>
              </a:rPr>
              <a:t>http://www.shapingoutcomes.org/</a:t>
            </a:r>
            <a:endParaRPr lang="en-CA" dirty="0"/>
          </a:p>
          <a:p>
            <a:r>
              <a:rPr lang="en-CA" dirty="0"/>
              <a:t>Rubin, Rhea Joyce,</a:t>
            </a:r>
            <a:r>
              <a:rPr lang="en-CA" i="1" dirty="0"/>
              <a:t> Demonstrating Results: Using Outcome Measurement in Your Library. </a:t>
            </a:r>
            <a:r>
              <a:rPr lang="en-CA" dirty="0"/>
              <a:t>Chicago: ALA Editions, 2006</a:t>
            </a:r>
          </a:p>
        </p:txBody>
      </p:sp>
    </p:spTree>
    <p:extLst>
      <p:ext uri="{BB962C8B-B14F-4D97-AF65-F5344CB8AC3E}">
        <p14:creationId xmlns:p14="http://schemas.microsoft.com/office/powerpoint/2010/main" val="31995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34BF-9A7F-4255-9552-728E4A5E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Strategic Plan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70A8338-4717-4539-8FFC-24015ACA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9081" r="4580" b="23621"/>
          <a:stretch/>
        </p:blipFill>
        <p:spPr>
          <a:xfrm>
            <a:off x="897632" y="1600200"/>
            <a:ext cx="8968584" cy="4853136"/>
          </a:xfrm>
        </p:spPr>
      </p:pic>
    </p:spTree>
    <p:extLst>
      <p:ext uri="{BB962C8B-B14F-4D97-AF65-F5344CB8AC3E}">
        <p14:creationId xmlns:p14="http://schemas.microsoft.com/office/powerpoint/2010/main" val="241887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5320-D1DC-40B3-AAF1-B85AFD86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– 4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55E66-C986-4F13-8709-6FE41D226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Free and open access to resources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Community space where people and ideas meet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Programs and services that support reading, curiosity, and learning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Community opportunities that complement and strengthen the public </a:t>
            </a:r>
            <a:r>
              <a:rPr lang="en-US" b="1"/>
              <a:t>library offering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7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695B61B-2CCB-42E0-95DA-5F2CB82D5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423" y="643466"/>
            <a:ext cx="68991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5320-D1DC-40B3-AAF1-B85AFD86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 – 4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55E66-C986-4F13-8709-6FE41D226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Free and open access to resources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Community space where people and ideas meet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Programs and services that support reading, curiosity, and learning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Community opportunities that complement and strengthen the public library offering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5531-B43B-4FDC-BA19-1BE6577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304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2. Community Space where People and Ideas Meet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GOALS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2F1DB6-0E6A-4643-AF69-814FA563F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2590801"/>
            <a:ext cx="1175837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4CB4-3633-4CE7-A133-BB60AE08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B1C4-F1DE-49B8-8E2F-F2287D7EA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Participants will understand RPL’s </a:t>
            </a:r>
            <a:r>
              <a:rPr lang="en-US" b="1" dirty="0"/>
              <a:t>outcome based planning journey </a:t>
            </a:r>
            <a:r>
              <a:rPr lang="en-US" dirty="0"/>
              <a:t>to date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Participants will know why an outcomes based framework is essential for a </a:t>
            </a:r>
            <a:r>
              <a:rPr lang="en-US" b="1" dirty="0"/>
              <a:t>customer centered culture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Participants will learn about the </a:t>
            </a:r>
            <a:r>
              <a:rPr lang="en-US" b="1" dirty="0"/>
              <a:t>tools</a:t>
            </a:r>
            <a:r>
              <a:rPr lang="en-US" dirty="0"/>
              <a:t> we have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6D1D2-ACDF-4D7D-A6C7-53B4EB61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21" y="304800"/>
            <a:ext cx="865315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6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0AE054-3DAC-4CF1-95FC-97C411FE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4" y="762000"/>
            <a:ext cx="1032446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DC79-6584-43C0-B798-EE8E4621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Work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19AE2-5121-4A04-B42C-1D0688234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Plans </a:t>
            </a:r>
          </a:p>
          <a:p>
            <a:r>
              <a:rPr lang="en-US" dirty="0"/>
              <a:t>Performance Planning and Review – launched new in 2019</a:t>
            </a:r>
          </a:p>
          <a:p>
            <a:r>
              <a:rPr lang="en-US" dirty="0"/>
              <a:t>Internal communication</a:t>
            </a:r>
          </a:p>
          <a:p>
            <a:r>
              <a:rPr lang="en-US" dirty="0"/>
              <a:t>Board reporting</a:t>
            </a:r>
          </a:p>
          <a:p>
            <a:r>
              <a:rPr lang="en-US" dirty="0"/>
              <a:t>Community reporting</a:t>
            </a:r>
          </a:p>
          <a:p>
            <a:r>
              <a:rPr lang="en-US" dirty="0"/>
              <a:t>Team projects – big cross functional changes</a:t>
            </a:r>
          </a:p>
        </p:txBody>
      </p:sp>
    </p:spTree>
    <p:extLst>
      <p:ext uri="{BB962C8B-B14F-4D97-AF65-F5344CB8AC3E}">
        <p14:creationId xmlns:p14="http://schemas.microsoft.com/office/powerpoint/2010/main" val="260530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AC5C-74F9-4AE1-8A84-B45FC3F5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5CC7-FC4F-4D46-8A41-86CEAD9CD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Activating Central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Truth and Reconciliation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0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C194-4FCD-4BB9-959C-34F2F776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DA8C-B44F-4D29-98AF-345BCCFCB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11125200" cy="4279371"/>
          </a:xfrm>
        </p:spPr>
        <p:txBody>
          <a:bodyPr/>
          <a:lstStyle/>
          <a:p>
            <a:r>
              <a:rPr lang="en-CA" dirty="0"/>
              <a:t>From the customer’s perspective</a:t>
            </a:r>
          </a:p>
          <a:p>
            <a:r>
              <a:rPr lang="en-CA" dirty="0"/>
              <a:t>Continuous iterative loop = Continuous learning &amp; improvement</a:t>
            </a:r>
          </a:p>
          <a:p>
            <a:pPr lvl="1"/>
            <a:r>
              <a:rPr lang="en-CA" dirty="0"/>
              <a:t>Understand needs</a:t>
            </a:r>
          </a:p>
          <a:p>
            <a:pPr lvl="1"/>
            <a:r>
              <a:rPr lang="en-CA" dirty="0"/>
              <a:t>Design</a:t>
            </a:r>
          </a:p>
          <a:p>
            <a:pPr lvl="1"/>
            <a:r>
              <a:rPr lang="en-CA" dirty="0"/>
              <a:t>Deliver</a:t>
            </a:r>
          </a:p>
          <a:p>
            <a:pPr lvl="1"/>
            <a:r>
              <a:rPr lang="en-CA" dirty="0"/>
              <a:t>Evaluate</a:t>
            </a:r>
          </a:p>
          <a:p>
            <a:r>
              <a:rPr lang="en-CA" dirty="0"/>
              <a:t>Quantitative</a:t>
            </a:r>
          </a:p>
          <a:p>
            <a:r>
              <a:rPr lang="en-CA" dirty="0"/>
              <a:t>Qualitative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23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28599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4CB4-3633-4CE7-A133-BB60AE08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B1C4-F1DE-49B8-8E2F-F2287D7EA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Participants will understand </a:t>
            </a:r>
            <a:r>
              <a:rPr lang="en-US" b="1" dirty="0"/>
              <a:t>RPL’s outcome based planning journey</a:t>
            </a:r>
            <a:r>
              <a:rPr lang="en-US" dirty="0"/>
              <a:t> to date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Participants will know why outcomes based framework is essential for a </a:t>
            </a:r>
            <a:r>
              <a:rPr lang="en-US" b="1" dirty="0"/>
              <a:t>customer centered culture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Participants will learn about </a:t>
            </a:r>
            <a:r>
              <a:rPr lang="en-US" b="1" dirty="0"/>
              <a:t>tools</a:t>
            </a:r>
            <a:r>
              <a:rPr lang="en-US" dirty="0"/>
              <a:t> that RPL tools have been beneficial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8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65A8D-4A57-42B3-A0A4-F2B5F66D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6" y="436715"/>
            <a:ext cx="6552156" cy="1638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7DE54-89DA-43FE-842B-1066CE88C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" y="4889500"/>
            <a:ext cx="12192000" cy="1968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8B2DC7-B150-49E0-A77E-444BB0315B18}"/>
              </a:ext>
            </a:extLst>
          </p:cNvPr>
          <p:cNvSpPr txBox="1">
            <a:spLocks/>
          </p:cNvSpPr>
          <p:nvPr/>
        </p:nvSpPr>
        <p:spPr>
          <a:xfrm>
            <a:off x="3832964" y="2177411"/>
            <a:ext cx="10210800" cy="88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Outcomes Based Library Planning – </a:t>
            </a:r>
            <a:r>
              <a:rPr lang="en-US" sz="3200" b="1" dirty="0"/>
              <a:t>Part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8447C-DEB9-4354-9FE5-40525FD5B259}"/>
              </a:ext>
            </a:extLst>
          </p:cNvPr>
          <p:cNvSpPr txBox="1"/>
          <p:nvPr/>
        </p:nvSpPr>
        <p:spPr>
          <a:xfrm>
            <a:off x="762000" y="3429000"/>
            <a:ext cx="11224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jmckenna@reginalibrary.ca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nmackenzie@reginalibrary.ca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0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34BF-9A7F-4255-9552-728E4A5E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Strategic Plan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70A8338-4717-4539-8FFC-24015ACA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9081" r="4580" b="23621"/>
          <a:stretch/>
        </p:blipFill>
        <p:spPr>
          <a:xfrm>
            <a:off x="897632" y="1600200"/>
            <a:ext cx="8968584" cy="4853136"/>
          </a:xfrm>
        </p:spPr>
      </p:pic>
    </p:spTree>
    <p:extLst>
      <p:ext uri="{BB962C8B-B14F-4D97-AF65-F5344CB8AC3E}">
        <p14:creationId xmlns:p14="http://schemas.microsoft.com/office/powerpoint/2010/main" val="404550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Outcomes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What is this?</a:t>
            </a:r>
          </a:p>
          <a:p>
            <a:pPr lvl="1"/>
            <a:r>
              <a:rPr lang="en-CA" dirty="0"/>
              <a:t>Human centered understanding of needs and services</a:t>
            </a:r>
          </a:p>
          <a:p>
            <a:pPr lvl="1"/>
            <a:r>
              <a:rPr lang="en-CA" dirty="0"/>
              <a:t>Drives planning and measuring service experience</a:t>
            </a:r>
          </a:p>
          <a:p>
            <a:r>
              <a:rPr lang="en-CA" dirty="0"/>
              <a:t>Why did we choose this approach?</a:t>
            </a:r>
          </a:p>
          <a:p>
            <a:pPr lvl="1"/>
            <a:r>
              <a:rPr lang="en-CA" dirty="0"/>
              <a:t>Traditional numbers based reporting and decision-making</a:t>
            </a:r>
          </a:p>
          <a:p>
            <a:pPr lvl="1"/>
            <a:r>
              <a:rPr lang="en-CA" dirty="0"/>
              <a:t>Help our citizens, customers, staff, and political stakeholders understand the benefits of services and the risk of stopping support or funding</a:t>
            </a:r>
          </a:p>
          <a:p>
            <a:r>
              <a:rPr lang="en-CA" dirty="0"/>
              <a:t>How will we use this?</a:t>
            </a:r>
          </a:p>
          <a:p>
            <a:pPr lvl="1"/>
            <a:r>
              <a:rPr lang="en-CA" dirty="0"/>
              <a:t>Our management planning models at RPL already make way for this; we have done some successful work in this area in the past; our staff understand why this is important and timely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53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1544-D0F6-4B92-A0A1-7FFB4D78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Outcomes Based Framework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44B4EC-3C09-4876-A4E5-552D9B5FB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581"/>
              </p:ext>
            </p:extLst>
          </p:nvPr>
        </p:nvGraphicFramePr>
        <p:xfrm>
          <a:off x="762000" y="1752600"/>
          <a:ext cx="10210800" cy="4885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0">
                  <a:extLst>
                    <a:ext uri="{9D8B030D-6E8A-4147-A177-3AD203B41FA5}">
                      <a16:colId xmlns:a16="http://schemas.microsoft.com/office/drawing/2014/main" val="178301362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2998483025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895342427"/>
                    </a:ext>
                  </a:extLst>
                </a:gridCol>
              </a:tblGrid>
              <a:tr h="689014"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435917"/>
                  </a:ext>
                </a:extLst>
              </a:tr>
              <a:tr h="689014"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Program/Service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What the library does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Summer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76831"/>
                  </a:ext>
                </a:extLst>
              </a:tr>
              <a:tr h="708700"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Resources the library devotes to a program/service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Staff time,  promotional material prizes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64326"/>
                  </a:ext>
                </a:extLst>
              </a:tr>
              <a:tr h="689014"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What the library produces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Number of participants,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program attendance,</a:t>
                      </a:r>
                    </a:p>
                    <a:p>
                      <a:pPr marL="0" marR="0">
                        <a:lnSpc>
                          <a:spcPts val="1205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number of books read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675798"/>
                  </a:ext>
                </a:extLst>
              </a:tr>
              <a:tr h="1012429"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Beneficial changes that occur because of the library’s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Reading at grade level, success in school, graduation, continuing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98762"/>
                  </a:ext>
                </a:extLst>
              </a:tr>
              <a:tr h="1012429"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+mj-lt"/>
                        </a:rPr>
                        <a:t>Long-term or indirect positive effects of the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latin typeface="+mj-lt"/>
                        </a:rPr>
                        <a:t>Love of reading and learning; entertainment, etc.</a:t>
                      </a:r>
                    </a:p>
                    <a:p>
                      <a:endParaRPr lang="en-CA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44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93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9FD8-B5AA-4F37-84AB-09A3395A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F821-652C-4245-BC61-0506A6AC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>
              <a:hlinkClick r:id="rId3"/>
            </a:endParaRPr>
          </a:p>
          <a:p>
            <a:endParaRPr lang="en-US" u="sng" dirty="0">
              <a:hlinkClick r:id="rId3"/>
            </a:endParaRPr>
          </a:p>
          <a:p>
            <a:r>
              <a:rPr lang="en-US" u="sng" dirty="0">
                <a:hlinkClick r:id="rId3"/>
              </a:rPr>
              <a:t>https://reginapubliclibrary.sharepoint.com/:v:/s/MarketingandCommunications/EWHh51FjJIpOiIto8R50digBrfHQO81IJhQ65tPxdZR1kg?e=K4ZZN3</a:t>
            </a:r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8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1C23-FA48-401F-90DD-399F7B04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RPL Inspires – Customer, Staff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017C-9B6A-4123-9E81-3237AF95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279371"/>
          </a:xfrm>
        </p:spPr>
        <p:txBody>
          <a:bodyPr>
            <a:normAutofit/>
          </a:bodyPr>
          <a:lstStyle/>
          <a:p>
            <a:r>
              <a:rPr lang="en-CA" dirty="0"/>
              <a:t>Over 2,500 comments and suggestions from 991 participants</a:t>
            </a:r>
            <a:br>
              <a:rPr lang="en-CA" dirty="0"/>
            </a:br>
            <a:endParaRPr lang="en-CA" dirty="0"/>
          </a:p>
          <a:p>
            <a:r>
              <a:rPr lang="en-CA" dirty="0"/>
              <a:t>705 participants in the survey, of which 79 were potential customers</a:t>
            </a:r>
            <a:br>
              <a:rPr lang="en-CA" dirty="0"/>
            </a:br>
            <a:endParaRPr lang="en-CA" dirty="0"/>
          </a:p>
          <a:p>
            <a:r>
              <a:rPr lang="en-CA" dirty="0"/>
              <a:t>53 customer focus group participants</a:t>
            </a:r>
            <a:br>
              <a:rPr lang="en-CA" dirty="0"/>
            </a:br>
            <a:endParaRPr lang="en-CA" dirty="0"/>
          </a:p>
          <a:p>
            <a:r>
              <a:rPr lang="en-CA" dirty="0"/>
              <a:t>119 staff participants in the survey and 114 in staff workshops</a:t>
            </a:r>
          </a:p>
        </p:txBody>
      </p:sp>
    </p:spTree>
    <p:extLst>
      <p:ext uri="{BB962C8B-B14F-4D97-AF65-F5344CB8AC3E}">
        <p14:creationId xmlns:p14="http://schemas.microsoft.com/office/powerpoint/2010/main" val="88814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E364-02AE-4337-AF70-C6109F6A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matters most to our community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25279A-3787-44C2-8E9C-EB99B44D3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31"/>
          <a:stretch/>
        </p:blipFill>
        <p:spPr>
          <a:xfrm>
            <a:off x="639965" y="1772816"/>
            <a:ext cx="105709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7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04664"/>
            <a:ext cx="876490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1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L Inspires presentation at SLA" id="{6319D642-E046-4363-BE70-51A0E16AE032}" vid="{463A60C5-6690-429F-AEC8-5D5AF79AE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903</Words>
  <Application>Microsoft Office PowerPoint</Application>
  <PresentationFormat>Widescreen</PresentationFormat>
  <Paragraphs>252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Office Theme</vt:lpstr>
      <vt:lpstr>PowerPoint Presentation</vt:lpstr>
      <vt:lpstr>Session Outcomes </vt:lpstr>
      <vt:lpstr>The Strategic Plan</vt:lpstr>
      <vt:lpstr>Outcomes Framework</vt:lpstr>
      <vt:lpstr>Using an Outcomes Based Framework</vt:lpstr>
      <vt:lpstr>Outcomes</vt:lpstr>
      <vt:lpstr>RPL Inspires – Customer, Staff Engagement </vt:lpstr>
      <vt:lpstr>What matters most to our community</vt:lpstr>
      <vt:lpstr>PowerPoint Presentation</vt:lpstr>
      <vt:lpstr>Gap analysis - Programming </vt:lpstr>
      <vt:lpstr>Outcome Teams </vt:lpstr>
      <vt:lpstr>Tools – Service Canvas</vt:lpstr>
      <vt:lpstr>Tools – Service Canvas</vt:lpstr>
      <vt:lpstr>Tools – Program Logic Models</vt:lpstr>
      <vt:lpstr>The Strategic Plan</vt:lpstr>
      <vt:lpstr>Mission Statement – 4 Pillars</vt:lpstr>
      <vt:lpstr>PowerPoint Presentation</vt:lpstr>
      <vt:lpstr>Mission Statement – 4 Pillars</vt:lpstr>
      <vt:lpstr>2. Community Space where People and Ideas Meet  GOALS</vt:lpstr>
      <vt:lpstr>PowerPoint Presentation</vt:lpstr>
      <vt:lpstr>PowerPoint Presentation</vt:lpstr>
      <vt:lpstr>Getting the Work Done</vt:lpstr>
      <vt:lpstr>Teams </vt:lpstr>
      <vt:lpstr>Evaluation</vt:lpstr>
      <vt:lpstr>PowerPoint Presentation</vt:lpstr>
      <vt:lpstr>Session Outcomes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MacKenzie</dc:creator>
  <cp:lastModifiedBy>Nancy MacKenzie</cp:lastModifiedBy>
  <cp:revision>22</cp:revision>
  <dcterms:created xsi:type="dcterms:W3CDTF">2019-05-02T19:39:30Z</dcterms:created>
  <dcterms:modified xsi:type="dcterms:W3CDTF">2019-05-10T21:26:50Z</dcterms:modified>
</cp:coreProperties>
</file>