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6" r:id="rId3"/>
    <p:sldId id="267" r:id="rId4"/>
    <p:sldId id="268" r:id="rId5"/>
    <p:sldId id="269" r:id="rId6"/>
    <p:sldId id="270" r:id="rId7"/>
    <p:sldId id="271" r:id="rId8"/>
    <p:sldId id="272" r:id="rId9"/>
    <p:sldId id="273" r:id="rId10"/>
    <p:sldId id="274"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866" autoAdjust="0"/>
  </p:normalViewPr>
  <p:slideViewPr>
    <p:cSldViewPr>
      <p:cViewPr varScale="1">
        <p:scale>
          <a:sx n="54" d="100"/>
          <a:sy n="54" d="100"/>
        </p:scale>
        <p:origin x="-16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FB710D3-5C61-4FE3-A2DF-20D9D19C69DB}" type="datetimeFigureOut">
              <a:rPr lang="en-US" smtClean="0"/>
              <a:t>6/8/2016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7F0CF67-56C6-49CF-8BD7-25E03FCC37A0}" type="slidenum">
              <a:rPr lang="en-US" smtClean="0"/>
              <a:t>‹#›</a:t>
            </a:fld>
            <a:endParaRPr lang="en-US"/>
          </a:p>
        </p:txBody>
      </p:sp>
    </p:spTree>
    <p:extLst>
      <p:ext uri="{BB962C8B-B14F-4D97-AF65-F5344CB8AC3E}">
        <p14:creationId xmlns:p14="http://schemas.microsoft.com/office/powerpoint/2010/main" val="63665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Presented at the Saskatchewan Libraries Conference, Saskatoon, Saskatchewan,</a:t>
            </a:r>
            <a:r>
              <a:rPr lang="en-US" baseline="0" dirty="0" smtClean="0"/>
              <a:t> Friday, May 6, 2016. </a:t>
            </a:r>
          </a:p>
          <a:p>
            <a:pPr marL="171450" indent="-171450">
              <a:buFont typeface="Arial" panose="020B0604020202020204" pitchFamily="34" charset="0"/>
              <a:buChar char="•"/>
            </a:pPr>
            <a:r>
              <a:rPr lang="en-US" baseline="0" dirty="0" smtClean="0"/>
              <a:t>Presenters:  Melissa Bennett (Legislative Library) and Sue Baer (Regina Qu’Appelle Health Region Library), both CASLS Directors.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Good </a:t>
            </a:r>
            <a:r>
              <a:rPr lang="en-US" dirty="0" smtClean="0"/>
              <a:t>morning</a:t>
            </a:r>
            <a:r>
              <a:rPr lang="en-US" baseline="0" dirty="0" smtClean="0"/>
              <a:t> and welcome to the session RegLIN Next Generation</a:t>
            </a:r>
            <a:endParaRPr lang="en-US" dirty="0" smtClean="0"/>
          </a:p>
          <a:p>
            <a:pPr marL="171450" indent="-171450">
              <a:buFont typeface="Arial" panose="020B0604020202020204" pitchFamily="34" charset="0"/>
              <a:buChar char="•"/>
            </a:pPr>
            <a:r>
              <a:rPr lang="en-US" dirty="0" smtClean="0"/>
              <a:t>We are here</a:t>
            </a:r>
            <a:r>
              <a:rPr lang="en-US" baseline="0" dirty="0" smtClean="0"/>
              <a:t> to talk to you today about a new library consortium in Saskatchewan called the Consortium of Academic and Special Libraries of Saskatchewan or CASLS. </a:t>
            </a:r>
          </a:p>
          <a:p>
            <a:pPr marL="171450" indent="-171450">
              <a:buFont typeface="Arial" panose="020B0604020202020204" pitchFamily="34" charset="0"/>
              <a:buChar char="•"/>
            </a:pPr>
            <a:r>
              <a:rPr lang="en-US" baseline="0" dirty="0" smtClean="0"/>
              <a:t>CASLS is a outgrowth of the RegLIN consortium, which has been operating in the Saskatchewan library community for the last 26 years!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So, like the title of our session says, CASLS is truly “RegLIN the ‘</a:t>
            </a:r>
            <a:r>
              <a:rPr lang="en-US" baseline="0" smtClean="0"/>
              <a:t>Next </a:t>
            </a:r>
            <a:r>
              <a:rPr lang="en-US" baseline="0" smtClean="0"/>
              <a:t>Generation.’” </a:t>
            </a:r>
            <a:endParaRPr lang="en-US" baseline="0" dirty="0" smtClean="0"/>
          </a:p>
        </p:txBody>
      </p:sp>
      <p:sp>
        <p:nvSpPr>
          <p:cNvPr id="4" name="Slide Number Placeholder 3"/>
          <p:cNvSpPr>
            <a:spLocks noGrp="1"/>
          </p:cNvSpPr>
          <p:nvPr>
            <p:ph type="sldNum" sz="quarter" idx="10"/>
          </p:nvPr>
        </p:nvSpPr>
        <p:spPr/>
        <p:txBody>
          <a:bodyPr/>
          <a:lstStyle/>
          <a:p>
            <a:fld id="{87F0CF67-56C6-49CF-8BD7-25E03FCC37A0}" type="slidenum">
              <a:rPr lang="en-US" smtClean="0"/>
              <a:t>1</a:t>
            </a:fld>
            <a:endParaRPr lang="en-US"/>
          </a:p>
        </p:txBody>
      </p:sp>
    </p:spTree>
    <p:extLst>
      <p:ext uri="{BB962C8B-B14F-4D97-AF65-F5344CB8AC3E}">
        <p14:creationId xmlns:p14="http://schemas.microsoft.com/office/powerpoint/2010/main" val="2668847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smtClean="0"/>
              <a:t>CASLS will be developing a web site at www.casls.ca. </a:t>
            </a:r>
          </a:p>
          <a:p>
            <a:pPr marL="628650" lvl="1" indent="-171450">
              <a:buFont typeface="Arial" panose="020B0604020202020204" pitchFamily="34" charset="0"/>
              <a:buChar char="•"/>
            </a:pPr>
            <a:r>
              <a:rPr lang="en-US" baseline="0" dirty="0" smtClean="0"/>
              <a:t>It is under construction right now, but we plan to develop information on it over the next few months. </a:t>
            </a:r>
          </a:p>
          <a:p>
            <a:pPr marL="628650" lvl="1" indent="-171450">
              <a:buFont typeface="Arial" panose="020B0604020202020204" pitchFamily="34" charset="0"/>
              <a:buChar char="•"/>
            </a:pPr>
            <a:r>
              <a:rPr lang="en-US" baseline="0" dirty="0" smtClean="0"/>
              <a:t>Thank you very much for your interest in our presentation!</a:t>
            </a:r>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10</a:t>
            </a:fld>
            <a:endParaRPr lang="en-US"/>
          </a:p>
        </p:txBody>
      </p:sp>
    </p:spTree>
    <p:extLst>
      <p:ext uri="{BB962C8B-B14F-4D97-AF65-F5344CB8AC3E}">
        <p14:creationId xmlns:p14="http://schemas.microsoft.com/office/powerpoint/2010/main" val="246344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give you an overview of the presentation…</a:t>
            </a:r>
          </a:p>
          <a:p>
            <a:pPr marL="171450" indent="-171450">
              <a:buFont typeface="Arial" panose="020B0604020202020204" pitchFamily="34" charset="0"/>
              <a:buChar char="•"/>
            </a:pPr>
            <a:r>
              <a:rPr lang="en-US" dirty="0" smtClean="0"/>
              <a:t>In this session, you will</a:t>
            </a:r>
            <a:r>
              <a:rPr lang="en-US" baseline="0" dirty="0" smtClean="0"/>
              <a:t> hear:</a:t>
            </a:r>
          </a:p>
          <a:p>
            <a:pPr marL="628650" lvl="1" indent="-171450">
              <a:buFont typeface="Arial" panose="020B0604020202020204" pitchFamily="34" charset="0"/>
              <a:buChar char="•"/>
            </a:pPr>
            <a:r>
              <a:rPr lang="en-US" baseline="0" dirty="0" smtClean="0"/>
              <a:t>A brief history of RegLIN</a:t>
            </a:r>
          </a:p>
          <a:p>
            <a:pPr marL="628650" lvl="1" indent="-171450">
              <a:buFont typeface="Arial" panose="020B0604020202020204" pitchFamily="34" charset="0"/>
              <a:buChar char="•"/>
            </a:pPr>
            <a:r>
              <a:rPr lang="en-US" baseline="0" dirty="0" smtClean="0"/>
              <a:t>The genesis of our new and expanded consortium CASLS – its development, focus and membership.</a:t>
            </a:r>
          </a:p>
          <a:p>
            <a:pPr marL="628650" lvl="1" indent="-171450">
              <a:buFont typeface="Arial" panose="020B0604020202020204" pitchFamily="34" charset="0"/>
              <a:buChar char="•"/>
            </a:pPr>
            <a:r>
              <a:rPr lang="en-US" baseline="0" dirty="0" smtClean="0"/>
              <a:t>CASLS current activities including the selection and upcoming implementation of a next generation library system. </a:t>
            </a:r>
          </a:p>
          <a:p>
            <a:pPr marL="628650" lvl="1" indent="-171450">
              <a:buFont typeface="Arial" panose="020B0604020202020204" pitchFamily="34" charset="0"/>
              <a:buChar char="•"/>
            </a:pPr>
            <a:r>
              <a:rPr lang="en-US" baseline="0" dirty="0" smtClean="0"/>
              <a:t>And, we will take time at the end to answer your questions!</a:t>
            </a:r>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2</a:t>
            </a:fld>
            <a:endParaRPr lang="en-US"/>
          </a:p>
        </p:txBody>
      </p:sp>
    </p:spTree>
    <p:extLst>
      <p:ext uri="{BB962C8B-B14F-4D97-AF65-F5344CB8AC3E}">
        <p14:creationId xmlns:p14="http://schemas.microsoft.com/office/powerpoint/2010/main" val="84869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RegLIN was incorporated in May 1990 as</a:t>
            </a:r>
            <a:r>
              <a:rPr lang="en-US" baseline="0" dirty="0" smtClean="0"/>
              <a:t> non-profit multi-library, multi-institutional computer network for automated library services.</a:t>
            </a:r>
            <a:endParaRPr lang="en-US" dirty="0" smtClean="0"/>
          </a:p>
          <a:p>
            <a:pPr marL="171450" indent="-171450">
              <a:buFont typeface="Arial" panose="020B0604020202020204" pitchFamily="34" charset="0"/>
              <a:buChar char="•"/>
            </a:pPr>
            <a:r>
              <a:rPr lang="en-US" baseline="0" dirty="0" smtClean="0"/>
              <a:t>The idea for RegLIN originated in 1987.  </a:t>
            </a:r>
          </a:p>
          <a:p>
            <a:pPr marL="171450" indent="-171450">
              <a:buFont typeface="Arial" panose="020B0604020202020204" pitchFamily="34" charset="0"/>
              <a:buChar char="•"/>
            </a:pPr>
            <a:r>
              <a:rPr lang="en-US" baseline="0" dirty="0" smtClean="0"/>
              <a:t>The University of Regina Library was preparing to issue an RFP for an integrated library system.  </a:t>
            </a:r>
          </a:p>
          <a:p>
            <a:pPr marL="171450" indent="-171450">
              <a:buFont typeface="Arial" panose="020B0604020202020204" pitchFamily="34" charset="0"/>
              <a:buChar char="•"/>
            </a:pPr>
            <a:r>
              <a:rPr lang="en-US" baseline="0" dirty="0" smtClean="0"/>
              <a:t>It received a grant from the Province’s Educational Development Fund to upgrade its library system. A goal of the grant was to have the benefits of increased automation extended to other major Saskatchewan libraries.  And, in fact, at that time, several other libraries were seeking a partnership to boast their capacity to obtain or upgrade their integrated library systems. </a:t>
            </a:r>
          </a:p>
          <a:p>
            <a:pPr marL="171450" indent="-171450">
              <a:buFont typeface="Arial" panose="020B0604020202020204" pitchFamily="34" charset="0"/>
              <a:buChar char="•"/>
            </a:pPr>
            <a:r>
              <a:rPr lang="en-US" baseline="0" dirty="0" smtClean="0"/>
              <a:t>Several other libraries became involved in the process, and the University of Regina Library adjusted its RFP to contemplate a </a:t>
            </a:r>
            <a:r>
              <a:rPr lang="en-US" baseline="0" dirty="0" err="1" smtClean="0"/>
              <a:t>consortial</a:t>
            </a:r>
            <a:r>
              <a:rPr lang="en-US" baseline="0" dirty="0" smtClean="0"/>
              <a:t> approach.  It then developed </a:t>
            </a:r>
            <a:r>
              <a:rPr lang="en-US" baseline="0" dirty="0" err="1" smtClean="0"/>
              <a:t>consortial</a:t>
            </a:r>
            <a:r>
              <a:rPr lang="en-US" baseline="0" dirty="0" smtClean="0"/>
              <a:t> agreements with these partner libraries. </a:t>
            </a:r>
          </a:p>
          <a:p>
            <a:pPr marL="171450" indent="-171450">
              <a:buFont typeface="Arial" panose="020B0604020202020204" pitchFamily="34" charset="0"/>
              <a:buChar char="•"/>
            </a:pPr>
            <a:r>
              <a:rPr lang="en-US" baseline="0" dirty="0" smtClean="0"/>
              <a:t>The RegLIN consortium was thus born, with seven members, at that time – </a:t>
            </a:r>
          </a:p>
          <a:p>
            <a:pPr marL="628650" lvl="1" indent="-171450">
              <a:buFont typeface="Arial" panose="020B0604020202020204" pitchFamily="34" charset="0"/>
              <a:buChar char="•"/>
            </a:pPr>
            <a:r>
              <a:rPr lang="en-US" baseline="0" dirty="0" smtClean="0"/>
              <a:t>The University of Regina (host institution)</a:t>
            </a:r>
          </a:p>
          <a:p>
            <a:pPr marL="628650" lvl="1" indent="-171450">
              <a:buFont typeface="Arial" panose="020B0604020202020204" pitchFamily="34" charset="0"/>
              <a:buChar char="•"/>
            </a:pPr>
            <a:r>
              <a:rPr lang="en-US" baseline="0" dirty="0" smtClean="0"/>
              <a:t>The Saskatchewan Department of Health Resource Centre</a:t>
            </a:r>
          </a:p>
          <a:p>
            <a:pPr marL="628650" lvl="1" indent="-171450">
              <a:buFont typeface="Arial" panose="020B0604020202020204" pitchFamily="34" charset="0"/>
              <a:buChar char="•"/>
            </a:pPr>
            <a:r>
              <a:rPr lang="en-US" baseline="0" dirty="0" smtClean="0"/>
              <a:t>The Saskatchewan Legislative Library</a:t>
            </a:r>
          </a:p>
          <a:p>
            <a:pPr marL="628650" lvl="1" indent="-171450">
              <a:buFont typeface="Arial" panose="020B0604020202020204" pitchFamily="34" charset="0"/>
              <a:buChar char="•"/>
            </a:pPr>
            <a:r>
              <a:rPr lang="en-US" baseline="0" dirty="0" smtClean="0"/>
              <a:t>The Gabriel Dumont Institute of Native Studies and Applied Research</a:t>
            </a:r>
          </a:p>
          <a:p>
            <a:pPr marL="628650" lvl="1" indent="-171450">
              <a:buFont typeface="Arial" panose="020B0604020202020204" pitchFamily="34" charset="0"/>
              <a:buChar char="•"/>
            </a:pPr>
            <a:r>
              <a:rPr lang="en-US" baseline="0" dirty="0" smtClean="0"/>
              <a:t>The Regina General Hospital</a:t>
            </a:r>
          </a:p>
          <a:p>
            <a:pPr marL="628650" lvl="1" indent="-171450">
              <a:buFont typeface="Arial" panose="020B0604020202020204" pitchFamily="34" charset="0"/>
              <a:buChar char="•"/>
            </a:pPr>
            <a:r>
              <a:rPr lang="en-US" baseline="0" dirty="0" smtClean="0"/>
              <a:t>The Plains Health Centre; and </a:t>
            </a:r>
          </a:p>
          <a:p>
            <a:pPr marL="628650" lvl="1" indent="-171450">
              <a:buFont typeface="Arial" panose="020B0604020202020204" pitchFamily="34" charset="0"/>
              <a:buChar char="•"/>
            </a:pPr>
            <a:r>
              <a:rPr lang="en-US" baseline="0" dirty="0" smtClean="0"/>
              <a:t>The </a:t>
            </a:r>
            <a:r>
              <a:rPr lang="en-US" baseline="0" dirty="0" err="1" smtClean="0"/>
              <a:t>Pasqua</a:t>
            </a:r>
            <a:r>
              <a:rPr lang="en-US" baseline="0" dirty="0" smtClean="0"/>
              <a:t> Hospital Libraries. </a:t>
            </a:r>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3</a:t>
            </a:fld>
            <a:endParaRPr lang="en-US"/>
          </a:p>
        </p:txBody>
      </p:sp>
    </p:spTree>
    <p:extLst>
      <p:ext uri="{BB962C8B-B14F-4D97-AF65-F5344CB8AC3E}">
        <p14:creationId xmlns:p14="http://schemas.microsoft.com/office/powerpoint/2010/main" val="164286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RegLIN’s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primary focus was a shared integrated library system, hosted at the University of Regina, with separate databases/library catalogues for each partner.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From the beginning, RegLIN embraced cooperation for cost savings and efficiencies, while also valuing flexibility, diversity, and the institutional mandates of its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Throughout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RegLIN’s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26 year history, great credit is due to the University of Regina Library, and Carol MacDonald in particular, for taking on the challenges and complexities of hosting an integrated library system for so many different libraries who ranged so greatly in purpose, size, expertise, and capacity.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consortium started out by acquiring the NOTIS integrated library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Eight years later, in 1998, RegLIN chose a new integrated library system, the Voyager system, which has been in place for 18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photo on the slide is from the Voyager launch.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the intervening years, the membership changed with changes to the configuration of the involved health libraries and RCMP Learning Resource Centre joining.  </a:t>
            </a:r>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4</a:t>
            </a:fld>
            <a:endParaRPr lang="en-US"/>
          </a:p>
        </p:txBody>
      </p:sp>
    </p:spTree>
    <p:extLst>
      <p:ext uri="{BB962C8B-B14F-4D97-AF65-F5344CB8AC3E}">
        <p14:creationId xmlns:p14="http://schemas.microsoft.com/office/powerpoint/2010/main" val="89753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26 years after its formation, RegLIN has transformed</a:t>
            </a:r>
            <a:r>
              <a:rPr lang="en-US" baseline="0" dirty="0" smtClean="0"/>
              <a:t> into a next generation consortium called the Consortium of Academic and Special Libraries of Saskatchewan. </a:t>
            </a:r>
          </a:p>
          <a:p>
            <a:pPr marL="171450" indent="-171450">
              <a:buFont typeface="Arial" panose="020B0604020202020204" pitchFamily="34" charset="0"/>
              <a:buChar char="•"/>
            </a:pPr>
            <a:r>
              <a:rPr lang="en-US" baseline="0" dirty="0" smtClean="0"/>
              <a:t>CASLS is a diverse community of Saskatchewan libraries committed to collaboration to maximize resources, provide innovative solutions for library users, and to further the missions of their respective institutions. </a:t>
            </a:r>
          </a:p>
          <a:p>
            <a:pPr marL="171450" indent="-171450">
              <a:buFont typeface="Arial" panose="020B0604020202020204" pitchFamily="34" charset="0"/>
              <a:buChar char="•"/>
            </a:pPr>
            <a:r>
              <a:rPr lang="en-US" baseline="0" dirty="0" smtClean="0"/>
              <a:t>Member libraries include university, college, and special libraries, specifically, the University of Regina Library, Saskatchewan Polytechnic Library, Gabriel Dumont Institute Library, Saskatchewan Legislative Library, Regina Qu’Appelle Health Region Library, Law Society of Saskatchewan Library, and the RCMP Learning Resource Centre. </a:t>
            </a:r>
          </a:p>
          <a:p>
            <a:pPr marL="171450" indent="-171450">
              <a:buFont typeface="Arial" panose="020B0604020202020204" pitchFamily="34" charset="0"/>
              <a:buChar char="•"/>
            </a:pPr>
            <a:r>
              <a:rPr lang="en-US" baseline="0" dirty="0" smtClean="0"/>
              <a:t>CASLS members deliver library and information services to a wide range of user groups across Saskatchewan including students, faculty, researchers, physicians, administrators, professionals, and legislators. </a:t>
            </a:r>
          </a:p>
          <a:p>
            <a:pPr marL="171450" indent="-171450">
              <a:buFont typeface="Arial" panose="020B0604020202020204" pitchFamily="34" charset="0"/>
              <a:buChar char="•"/>
            </a:pPr>
            <a:r>
              <a:rPr lang="en-US" baseline="0" dirty="0" smtClean="0"/>
              <a:t>The photo on the slide is of the CASLS directors, taken on April 19</a:t>
            </a:r>
            <a:r>
              <a:rPr lang="en-US" baseline="30000" dirty="0" smtClean="0"/>
              <a:t>th</a:t>
            </a:r>
            <a:r>
              <a:rPr lang="en-US" baseline="0" dirty="0" smtClean="0"/>
              <a:t> in celebration of our new CASLS structure coming to fruition.</a:t>
            </a:r>
            <a:endParaRPr lang="en-US" dirty="0" smtClean="0"/>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5</a:t>
            </a:fld>
            <a:endParaRPr lang="en-US"/>
          </a:p>
        </p:txBody>
      </p:sp>
    </p:spTree>
    <p:extLst>
      <p:ext uri="{BB962C8B-B14F-4D97-AF65-F5344CB8AC3E}">
        <p14:creationId xmlns:p14="http://schemas.microsoft.com/office/powerpoint/2010/main" val="125258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RegLIN’s</a:t>
            </a:r>
            <a:r>
              <a:rPr lang="en-US" dirty="0" smtClean="0"/>
              <a:t> transformation into CASLS began in 2014.</a:t>
            </a:r>
          </a:p>
          <a:p>
            <a:pPr marL="171450" indent="-171450">
              <a:buFont typeface="Arial" panose="020B0604020202020204" pitchFamily="34" charset="0"/>
              <a:buChar char="•"/>
            </a:pPr>
            <a:r>
              <a:rPr lang="en-US" dirty="0" smtClean="0"/>
              <a:t>The University of Regina Library brought forward to RegLIN members a proposal to undertake</a:t>
            </a:r>
            <a:r>
              <a:rPr lang="en-US" baseline="0" dirty="0" smtClean="0"/>
              <a:t> a review of the consortium.</a:t>
            </a:r>
          </a:p>
          <a:p>
            <a:pPr marL="171450" indent="-171450">
              <a:buFont typeface="Arial" panose="020B0604020202020204" pitchFamily="34" charset="0"/>
              <a:buChar char="•"/>
            </a:pPr>
            <a:r>
              <a:rPr lang="en-US" baseline="0" dirty="0" smtClean="0"/>
              <a:t>The Law Society Library had approached the University about joining the consortium.</a:t>
            </a:r>
          </a:p>
          <a:p>
            <a:pPr marL="171450" indent="-171450">
              <a:buFont typeface="Arial" panose="020B0604020202020204" pitchFamily="34" charset="0"/>
              <a:buChar char="•"/>
            </a:pPr>
            <a:r>
              <a:rPr lang="en-US" baseline="0" dirty="0" smtClean="0"/>
              <a:t>Additionally, Saskatchewan Polytechnic Library determined that the timing was good to join the consortium.</a:t>
            </a:r>
          </a:p>
          <a:p>
            <a:pPr marL="171450" indent="-171450">
              <a:buFont typeface="Arial" panose="020B0604020202020204" pitchFamily="34" charset="0"/>
              <a:buChar char="•"/>
            </a:pPr>
            <a:r>
              <a:rPr lang="en-US" baseline="0" dirty="0" smtClean="0"/>
              <a:t>After 18 years with the Voyager library system, the consortium was also ready to investigate acquisition of a next generation library system, which would required renewed collaborative commitment.  </a:t>
            </a:r>
          </a:p>
          <a:p>
            <a:pPr marL="171450" indent="-171450">
              <a:buFont typeface="Arial" panose="020B0604020202020204" pitchFamily="34" charset="0"/>
              <a:buChar char="•"/>
            </a:pPr>
            <a:r>
              <a:rPr lang="en-US" baseline="0" dirty="0" smtClean="0"/>
              <a:t>Bill Sgrazzutti, University Librarian at the University of Regina Library, at that time, envisioned the need for changes – an expanded and reinvigorated membership, as well as greater engagement and involvement from all members in the leadership of the organization. Bill brought this vision forward and encouraged the group towards its.  </a:t>
            </a:r>
          </a:p>
          <a:p>
            <a:pPr marL="171450" indent="-171450">
              <a:buFont typeface="Arial" panose="020B0604020202020204" pitchFamily="34" charset="0"/>
              <a:buChar char="•"/>
            </a:pPr>
            <a:r>
              <a:rPr lang="en-US" baseline="0" dirty="0" smtClean="0"/>
              <a:t>In 2014, upon Bill’s suggestion, RegLIN libraries, plus the Law Society Library and Saskatchewan Polytechnic, worked with J. Campbell Consulting Inc. on a review process in which the group developed a roadmap for a new consortium.  In 2015, the new consortium worked on solidifying the structure for the new consortium, developing a vision, mission, and values; bylaws; governance framework; and a new name.  And, significantly, the group also completed RFP, evaluations, and selection of a next generation library system.  </a:t>
            </a:r>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6</a:t>
            </a:fld>
            <a:endParaRPr lang="en-US"/>
          </a:p>
        </p:txBody>
      </p:sp>
    </p:spTree>
    <p:extLst>
      <p:ext uri="{BB962C8B-B14F-4D97-AF65-F5344CB8AC3E}">
        <p14:creationId xmlns:p14="http://schemas.microsoft.com/office/powerpoint/2010/main" val="15210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is a photo that we took at our April 19</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CASLS’s meeting in celebration of our new consortium coming to fruition.  It’s a photo our celebratory cupcakes and mini sandcastle molds (because our new acronym CASLS sounds like “castles”).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CASLS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is comprised of diverse libraries that are all looking for creative ways to develop high-quality services for clients.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vision is that working together we are stronger.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We’re committed to inter-institutional collaboration, and sharing our time, energy, and expertise.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strive for adaptability, flexibility, and excellence in all our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endeavours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We’re committed to sustainability, effectiveness and savings.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also aim to provide leadership in developing innovative solutions for our users.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membership is diverse -- we have widely varying sizes, clients, and parent organizations – and so a key component of CASLS is a commitment to recognizing our diversity, and respecting the missions of our respective institutions.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We’ve shifted our geographic focus from Regina to province-wide.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see CASLS as complimentary to the existing consortiums in the province, like SILS and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Multitype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Library Board’s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Multitype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Database Licensing Program. </a:t>
            </a:r>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7</a:t>
            </a:fld>
            <a:endParaRPr lang="en-US"/>
          </a:p>
        </p:txBody>
      </p:sp>
    </p:spTree>
    <p:extLst>
      <p:ext uri="{BB962C8B-B14F-4D97-AF65-F5344CB8AC3E}">
        <p14:creationId xmlns:p14="http://schemas.microsoft.com/office/powerpoint/2010/main" val="279485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CASLS’s core</a:t>
            </a:r>
            <a:r>
              <a:rPr lang="en-US" baseline="0" dirty="0" smtClean="0"/>
              <a:t> initiative is the achievement of a Next Generation Library System for our members.  </a:t>
            </a:r>
          </a:p>
          <a:p>
            <a:pPr marL="171450" indent="-171450">
              <a:buFont typeface="Arial" panose="020B0604020202020204" pitchFamily="34" charset="0"/>
              <a:buChar char="•"/>
            </a:pPr>
            <a:r>
              <a:rPr lang="en-US" baseline="0" dirty="0" smtClean="0"/>
              <a:t>For CASLS members, a high quality Next Generation Library System is essential for meeting the expectations and needs of our clients.  </a:t>
            </a:r>
          </a:p>
          <a:p>
            <a:pPr marL="171450" indent="-171450">
              <a:buFont typeface="Arial" panose="020B0604020202020204" pitchFamily="34" charset="0"/>
              <a:buChar char="•"/>
            </a:pPr>
            <a:r>
              <a:rPr lang="en-US" baseline="0" dirty="0" smtClean="0"/>
              <a:t>A next generation library system enables individual member libraries to consolidate and streamline staff workflows, and to unify print and e-resource collections in a common discovery interface.  </a:t>
            </a:r>
          </a:p>
          <a:p>
            <a:pPr marL="171450" indent="-171450">
              <a:buFont typeface="Arial" panose="020B0604020202020204" pitchFamily="34" charset="0"/>
              <a:buChar char="•"/>
            </a:pPr>
            <a:r>
              <a:rPr lang="en-US" baseline="0" dirty="0" smtClean="0"/>
              <a:t>CASLS went through a rigorous RFI and RFP evaluation process and in March 2016 signed with Ex </a:t>
            </a:r>
            <a:r>
              <a:rPr lang="en-US" baseline="0" dirty="0" err="1" smtClean="0"/>
              <a:t>Libris</a:t>
            </a:r>
            <a:r>
              <a:rPr lang="en-US" baseline="0" dirty="0" smtClean="0"/>
              <a:t> to acquire the Alma and Primo product.  Implementation is scheduled to begin in July 2016 and extend for an approximate 8 month period.  </a:t>
            </a:r>
          </a:p>
          <a:p>
            <a:pPr marL="171450" indent="-171450">
              <a:buFont typeface="Arial" panose="020B0604020202020204" pitchFamily="34" charset="0"/>
              <a:buChar char="•"/>
            </a:pPr>
            <a:r>
              <a:rPr lang="en-US" baseline="0" dirty="0" smtClean="0"/>
              <a:t>Alma is a cloud based system and each member of the consortium will have its own library catalogue “instance” in the cloud and interface for its patrons.  The Alma system has built in flexibility to engage in collection sharing in the future if members move in this direction. </a:t>
            </a:r>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8</a:t>
            </a:fld>
            <a:endParaRPr lang="en-US"/>
          </a:p>
        </p:txBody>
      </p:sp>
    </p:spTree>
    <p:extLst>
      <p:ext uri="{BB962C8B-B14F-4D97-AF65-F5344CB8AC3E}">
        <p14:creationId xmlns:p14="http://schemas.microsoft.com/office/powerpoint/2010/main" val="413352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implementation of Alma</a:t>
            </a:r>
            <a:r>
              <a:rPr lang="en-US" baseline="0" dirty="0" smtClean="0"/>
              <a:t> and Primo are the top priority in the coming months, CASLS members are keen to discuss other needs and initiatives.  </a:t>
            </a:r>
          </a:p>
          <a:p>
            <a:pPr marL="171450" indent="-171450">
              <a:buFont typeface="Arial" panose="020B0604020202020204" pitchFamily="34" charset="0"/>
              <a:buChar char="•"/>
            </a:pPr>
            <a:r>
              <a:rPr lang="en-US" baseline="0" dirty="0" smtClean="0"/>
              <a:t>For example, many members have digital content in their collections that requires more advanced digital repository management.  </a:t>
            </a:r>
          </a:p>
          <a:p>
            <a:pPr marL="171450" indent="-171450">
              <a:buFont typeface="Arial" panose="020B0604020202020204" pitchFamily="34" charset="0"/>
              <a:buChar char="•"/>
            </a:pPr>
            <a:r>
              <a:rPr lang="en-US" baseline="0" dirty="0" smtClean="0"/>
              <a:t>We will also be shepherding our first year of CASLS administration, which will include developing and documenting governance and administrative frameworks. </a:t>
            </a:r>
          </a:p>
          <a:p>
            <a:pPr marL="171450" indent="-171450">
              <a:buFont typeface="Arial" panose="020B0604020202020204" pitchFamily="34" charset="0"/>
              <a:buChar char="•"/>
            </a:pPr>
            <a:r>
              <a:rPr lang="en-US" baseline="0" dirty="0" smtClean="0"/>
              <a:t>We are open to new members.  We will be developing a process for considering new members. New members interested in the next generation library system would need to be brought on after our current implementation process is completed. </a:t>
            </a:r>
            <a:endParaRPr lang="en-US" dirty="0" smtClean="0"/>
          </a:p>
          <a:p>
            <a:pPr marL="628650" lvl="1" indent="-171450">
              <a:buFont typeface="Arial" panose="020B0604020202020204" pitchFamily="34" charset="0"/>
              <a:buChar char="•"/>
            </a:pPr>
            <a:endParaRPr lang="en-US" baseline="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F0CF67-56C6-49CF-8BD7-25E03FCC37A0}" type="slidenum">
              <a:rPr lang="en-US" smtClean="0"/>
              <a:t>9</a:t>
            </a:fld>
            <a:endParaRPr lang="en-US"/>
          </a:p>
        </p:txBody>
      </p:sp>
    </p:spTree>
    <p:extLst>
      <p:ext uri="{BB962C8B-B14F-4D97-AF65-F5344CB8AC3E}">
        <p14:creationId xmlns:p14="http://schemas.microsoft.com/office/powerpoint/2010/main" val="246344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06CE83-76F8-4F21-8D7E-26C7F57C14E3}"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321070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6CE83-76F8-4F21-8D7E-26C7F57C14E3}"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280193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6CE83-76F8-4F21-8D7E-26C7F57C14E3}"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125300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6CE83-76F8-4F21-8D7E-26C7F57C14E3}"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421564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6CE83-76F8-4F21-8D7E-26C7F57C14E3}"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256503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06CE83-76F8-4F21-8D7E-26C7F57C14E3}"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240067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06CE83-76F8-4F21-8D7E-26C7F57C14E3}" type="datetimeFigureOut">
              <a:rPr lang="en-US" smtClean="0"/>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411886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06CE83-76F8-4F21-8D7E-26C7F57C14E3}" type="datetimeFigureOut">
              <a:rPr lang="en-US" smtClean="0"/>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230665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CE83-76F8-4F21-8D7E-26C7F57C14E3}" type="datetimeFigureOut">
              <a:rPr lang="en-US" smtClean="0"/>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282020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CE83-76F8-4F21-8D7E-26C7F57C14E3}"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260510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CE83-76F8-4F21-8D7E-26C7F57C14E3}"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09937-EE73-4870-B892-F3F02356BE3E}" type="slidenum">
              <a:rPr lang="en-US" smtClean="0"/>
              <a:t>‹#›</a:t>
            </a:fld>
            <a:endParaRPr lang="en-US"/>
          </a:p>
        </p:txBody>
      </p:sp>
    </p:spTree>
    <p:extLst>
      <p:ext uri="{BB962C8B-B14F-4D97-AF65-F5344CB8AC3E}">
        <p14:creationId xmlns:p14="http://schemas.microsoft.com/office/powerpoint/2010/main" val="387949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6CE83-76F8-4F21-8D7E-26C7F57C14E3}" type="datetimeFigureOut">
              <a:rPr lang="en-US" smtClean="0"/>
              <a:t>6/8/2016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09937-EE73-4870-B892-F3F02356BE3E}" type="slidenum">
              <a:rPr lang="en-US" smtClean="0"/>
              <a:t>‹#›</a:t>
            </a:fld>
            <a:endParaRPr lang="en-US"/>
          </a:p>
        </p:txBody>
      </p:sp>
    </p:spTree>
    <p:extLst>
      <p:ext uri="{BB962C8B-B14F-4D97-AF65-F5344CB8AC3E}">
        <p14:creationId xmlns:p14="http://schemas.microsoft.com/office/powerpoint/2010/main" val="386135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sp>
        <p:nvSpPr>
          <p:cNvPr id="3" name="Content Placeholder 2"/>
          <p:cNvSpPr>
            <a:spLocks noGrp="1"/>
          </p:cNvSpPr>
          <p:nvPr>
            <p:ph idx="1"/>
          </p:nvPr>
        </p:nvSpPr>
        <p:spPr>
          <a:xfrm>
            <a:off x="0" y="1600201"/>
            <a:ext cx="9144000" cy="3124199"/>
          </a:xfrm>
          <a:solidFill>
            <a:schemeClr val="bg1">
              <a:lumMod val="85000"/>
            </a:schemeClr>
          </a:solidFill>
        </p:spPr>
        <p:txBody>
          <a:bodyPr/>
          <a:lstStyle/>
          <a:p>
            <a:pPr marL="0" indent="0" algn="ctr">
              <a:buNone/>
            </a:pPr>
            <a:endParaRPr lang="en-US" dirty="0" smtClean="0">
              <a:latin typeface="Bookman Old Style" panose="02050604050505020204" pitchFamily="18" charset="0"/>
            </a:endParaRPr>
          </a:p>
          <a:p>
            <a:pPr marL="0" indent="0" algn="ctr">
              <a:buNone/>
            </a:pPr>
            <a:endParaRPr lang="en-US" dirty="0">
              <a:latin typeface="Bookman Old Style" panose="02050604050505020204" pitchFamily="18" charset="0"/>
            </a:endParaRPr>
          </a:p>
          <a:p>
            <a:pPr marL="0" indent="0" algn="ctr">
              <a:buNone/>
            </a:pPr>
            <a:r>
              <a:rPr lang="en-US" sz="4000" dirty="0" smtClean="0">
                <a:latin typeface="Bookman Old Style" panose="02050604050505020204" pitchFamily="18" charset="0"/>
              </a:rPr>
              <a:t>RegLIN Next Generation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Tree>
    <p:extLst>
      <p:ext uri="{BB962C8B-B14F-4D97-AF65-F5344CB8AC3E}">
        <p14:creationId xmlns:p14="http://schemas.microsoft.com/office/powerpoint/2010/main" val="2409695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
        <p:nvSpPr>
          <p:cNvPr id="3" name="Content Placeholder 2"/>
          <p:cNvSpPr>
            <a:spLocks noGrp="1"/>
          </p:cNvSpPr>
          <p:nvPr>
            <p:ph idx="1"/>
          </p:nvPr>
        </p:nvSpPr>
        <p:spPr>
          <a:xfrm>
            <a:off x="0" y="1600201"/>
            <a:ext cx="9144000" cy="3200400"/>
          </a:xfrm>
        </p:spPr>
        <p:txBody>
          <a:bodyPr/>
          <a:lstStyle/>
          <a:p>
            <a:pPr marL="0" indent="0" algn="ctr">
              <a:buNone/>
            </a:pPr>
            <a:r>
              <a:rPr lang="en-US" sz="4400" dirty="0" smtClean="0"/>
              <a:t>www.casls.ca</a:t>
            </a:r>
          </a:p>
          <a:p>
            <a:pPr marL="0" indent="0" algn="ctr">
              <a:buNone/>
            </a:pPr>
            <a:endParaRPr lang="en-US" dirty="0" smtClean="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10" y="2209800"/>
            <a:ext cx="7086600" cy="2362200"/>
          </a:xfrm>
          <a:prstGeom prst="rect">
            <a:avLst/>
          </a:prstGeom>
        </p:spPr>
      </p:pic>
    </p:spTree>
    <p:extLst>
      <p:ext uri="{BB962C8B-B14F-4D97-AF65-F5344CB8AC3E}">
        <p14:creationId xmlns:p14="http://schemas.microsoft.com/office/powerpoint/2010/main" val="671297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sp>
        <p:nvSpPr>
          <p:cNvPr id="3" name="Content Placeholder 2"/>
          <p:cNvSpPr>
            <a:spLocks noGrp="1"/>
          </p:cNvSpPr>
          <p:nvPr>
            <p:ph idx="1"/>
          </p:nvPr>
        </p:nvSpPr>
        <p:spPr>
          <a:xfrm>
            <a:off x="0" y="1600201"/>
            <a:ext cx="9144000" cy="3124199"/>
          </a:xfrm>
          <a:solidFill>
            <a:schemeClr val="bg1">
              <a:lumMod val="85000"/>
            </a:schemeClr>
          </a:solidFill>
        </p:spPr>
        <p:txBody>
          <a:bodyPr>
            <a:normAutofit/>
          </a:bodyPr>
          <a:lstStyle/>
          <a:p>
            <a:pPr marL="0" indent="0">
              <a:buNone/>
            </a:pPr>
            <a:endParaRPr lang="en-US" dirty="0">
              <a:latin typeface="Bookman Old Style" panose="02050604050505020204" pitchFamily="18" charset="0"/>
            </a:endParaRPr>
          </a:p>
          <a:p>
            <a:pPr marL="1371600"/>
            <a:r>
              <a:rPr lang="en-US" dirty="0" smtClean="0">
                <a:latin typeface="Bookman Old Style" panose="02050604050505020204" pitchFamily="18" charset="0"/>
              </a:rPr>
              <a:t>The RegLIN Years</a:t>
            </a:r>
          </a:p>
          <a:p>
            <a:pPr marL="1371600"/>
            <a:r>
              <a:rPr lang="en-US" dirty="0" smtClean="0">
                <a:latin typeface="Bookman Old Style" panose="02050604050505020204" pitchFamily="18" charset="0"/>
              </a:rPr>
              <a:t>Formation of CASLS</a:t>
            </a:r>
          </a:p>
          <a:p>
            <a:pPr marL="1371600"/>
            <a:r>
              <a:rPr lang="en-US" dirty="0" smtClean="0">
                <a:latin typeface="Bookman Old Style" panose="02050604050505020204" pitchFamily="18" charset="0"/>
              </a:rPr>
              <a:t>CASLS Now &amp; Next Generation Library System</a:t>
            </a:r>
          </a:p>
          <a:p>
            <a:pPr marL="0" indent="0" algn="ctr">
              <a:buNone/>
            </a:pPr>
            <a:endParaRPr lang="en-US" sz="4000" dirty="0" smtClean="0">
              <a:latin typeface="Bookman Old Style" panose="0205060405050502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Tree>
    <p:extLst>
      <p:ext uri="{BB962C8B-B14F-4D97-AF65-F5344CB8AC3E}">
        <p14:creationId xmlns:p14="http://schemas.microsoft.com/office/powerpoint/2010/main" val="2841972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sp>
        <p:nvSpPr>
          <p:cNvPr id="3" name="Content Placeholder 2"/>
          <p:cNvSpPr>
            <a:spLocks noGrp="1"/>
          </p:cNvSpPr>
          <p:nvPr>
            <p:ph idx="1"/>
          </p:nvPr>
        </p:nvSpPr>
        <p:spPr>
          <a:xfrm>
            <a:off x="0" y="1600201"/>
            <a:ext cx="9144000" cy="3124199"/>
          </a:xfrm>
          <a:solidFill>
            <a:schemeClr val="bg1">
              <a:lumMod val="85000"/>
            </a:schemeClr>
          </a:solidFill>
        </p:spPr>
        <p:txBody>
          <a:bodyPr>
            <a:normAutofit/>
          </a:bodyPr>
          <a:lstStyle/>
          <a:p>
            <a:pPr marL="0" indent="0" algn="ctr">
              <a:buNone/>
            </a:pPr>
            <a:endParaRPr lang="en-US" sz="3600" dirty="0" smtClean="0"/>
          </a:p>
          <a:p>
            <a:pPr marL="0" indent="0" algn="ctr">
              <a:buNone/>
            </a:pPr>
            <a:r>
              <a:rPr lang="en-US" sz="3600" dirty="0" smtClean="0"/>
              <a:t>“</a:t>
            </a:r>
            <a:r>
              <a:rPr lang="en-US" sz="3600" i="1" dirty="0"/>
              <a:t>It is hard to imagine six more unlikely partners for the University </a:t>
            </a:r>
            <a:r>
              <a:rPr lang="en-US" sz="3600" i="1" dirty="0" smtClean="0"/>
              <a:t>Library”</a:t>
            </a:r>
            <a:endParaRPr lang="en-US" sz="3600" i="1" dirty="0"/>
          </a:p>
          <a:p>
            <a:pPr marL="0" lvl="0" indent="0">
              <a:buNone/>
            </a:pPr>
            <a:endParaRPr lang="en-US" sz="2000" dirty="0" smtClean="0">
              <a:solidFill>
                <a:prstClr val="black"/>
              </a:solidFill>
            </a:endParaRPr>
          </a:p>
          <a:p>
            <a:pPr marL="0" lvl="0" indent="0" algn="ctr">
              <a:buNone/>
            </a:pPr>
            <a:r>
              <a:rPr lang="en-US" sz="2000" dirty="0" smtClean="0">
                <a:solidFill>
                  <a:prstClr val="black"/>
                </a:solidFill>
              </a:rPr>
              <a:t>-- </a:t>
            </a:r>
            <a:r>
              <a:rPr lang="en-US" sz="2000" i="1" dirty="0" smtClean="0">
                <a:solidFill>
                  <a:prstClr val="black"/>
                </a:solidFill>
              </a:rPr>
              <a:t>Carol </a:t>
            </a:r>
            <a:r>
              <a:rPr lang="en-US" sz="2000" i="1" dirty="0">
                <a:solidFill>
                  <a:prstClr val="black"/>
                </a:solidFill>
              </a:rPr>
              <a:t>MacDonald, Systems Manager, University of Regina Library, </a:t>
            </a:r>
            <a:r>
              <a:rPr lang="en-US" sz="2000" i="1" dirty="0" smtClean="0">
                <a:solidFill>
                  <a:prstClr val="black"/>
                </a:solidFill>
              </a:rPr>
              <a:t>“Development of the Regina Library Information Network (REGLIN), CULS Newsletter, January 1991. </a:t>
            </a:r>
            <a:endParaRPr lang="en-US" sz="2000" i="1" dirty="0">
              <a:solidFill>
                <a:prstClr val="black"/>
              </a:solidFill>
            </a:endParaRPr>
          </a:p>
          <a:p>
            <a:pPr marL="0" indent="0" algn="ctr">
              <a:buNone/>
            </a:pPr>
            <a:endParaRPr lang="en-US" sz="4000" dirty="0" smtClean="0">
              <a:latin typeface="Bookman Old Style" panose="0205060405050502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Tree>
    <p:extLst>
      <p:ext uri="{BB962C8B-B14F-4D97-AF65-F5344CB8AC3E}">
        <p14:creationId xmlns:p14="http://schemas.microsoft.com/office/powerpoint/2010/main" val="2131499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sp>
        <p:nvSpPr>
          <p:cNvPr id="3" name="Content Placeholder 2"/>
          <p:cNvSpPr>
            <a:spLocks noGrp="1"/>
          </p:cNvSpPr>
          <p:nvPr>
            <p:ph idx="1"/>
          </p:nvPr>
        </p:nvSpPr>
        <p:spPr>
          <a:xfrm>
            <a:off x="0" y="1600201"/>
            <a:ext cx="9144000" cy="3124199"/>
          </a:xfrm>
          <a:noFill/>
        </p:spPr>
        <p:txBody>
          <a:bodyPr>
            <a:normAutofit/>
          </a:bodyPr>
          <a:lstStyle/>
          <a:p>
            <a:pPr lvl="0"/>
            <a:endParaRPr lang="en-US" sz="2800" dirty="0">
              <a:solidFill>
                <a:prstClr val="black"/>
              </a:solidFill>
            </a:endParaRPr>
          </a:p>
          <a:p>
            <a:pPr marL="0" indent="0" algn="ctr">
              <a:buNone/>
            </a:pPr>
            <a:endParaRPr lang="en-US" sz="4000" dirty="0" smtClean="0">
              <a:latin typeface="Bookman Old Style" panose="0205060405050502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8553" y="1587539"/>
            <a:ext cx="4712914" cy="3171533"/>
          </a:xfrm>
          <a:prstGeom prst="rect">
            <a:avLst/>
          </a:prstGeom>
        </p:spPr>
      </p:pic>
    </p:spTree>
    <p:extLst>
      <p:ext uri="{BB962C8B-B14F-4D97-AF65-F5344CB8AC3E}">
        <p14:creationId xmlns:p14="http://schemas.microsoft.com/office/powerpoint/2010/main" val="2058145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721414" y="1828800"/>
            <a:ext cx="5727192" cy="2803151"/>
          </a:xfrm>
          <a:solidFill>
            <a:schemeClr val="bg1">
              <a:lumMod val="85000"/>
            </a:schemeClr>
          </a:solidFill>
        </p:spPr>
      </p:pic>
    </p:spTree>
    <p:extLst>
      <p:ext uri="{BB962C8B-B14F-4D97-AF65-F5344CB8AC3E}">
        <p14:creationId xmlns:p14="http://schemas.microsoft.com/office/powerpoint/2010/main" val="353085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sp>
        <p:nvSpPr>
          <p:cNvPr id="3" name="Content Placeholder 2"/>
          <p:cNvSpPr>
            <a:spLocks noGrp="1"/>
          </p:cNvSpPr>
          <p:nvPr>
            <p:ph idx="1"/>
          </p:nvPr>
        </p:nvSpPr>
        <p:spPr>
          <a:xfrm>
            <a:off x="0" y="1600201"/>
            <a:ext cx="9144000" cy="3124199"/>
          </a:xfrm>
          <a:solidFill>
            <a:schemeClr val="bg1">
              <a:lumMod val="85000"/>
            </a:schemeClr>
          </a:solidFill>
        </p:spPr>
        <p:txBody>
          <a:bodyPr>
            <a:normAutofit/>
          </a:bodyPr>
          <a:lstStyle/>
          <a:p>
            <a:pPr marL="1028700" indent="0">
              <a:buNone/>
            </a:pPr>
            <a:r>
              <a:rPr lang="en-US" sz="3900" i="1" dirty="0" smtClean="0"/>
              <a:t>“The </a:t>
            </a:r>
            <a:r>
              <a:rPr lang="en-US" sz="3900" i="1" dirty="0"/>
              <a:t>renewal process opened up the possibility of including other libraries and clarified the values of the </a:t>
            </a:r>
            <a:r>
              <a:rPr lang="en-US" sz="3900" i="1" dirty="0" smtClean="0"/>
              <a:t>organization”</a:t>
            </a:r>
          </a:p>
          <a:p>
            <a:pPr marL="1028700" indent="0">
              <a:buNone/>
            </a:pPr>
            <a:r>
              <a:rPr lang="en-US" sz="2000" i="1" dirty="0" smtClean="0"/>
              <a:t>Susan Baer, Director, Regina Qu’Appelle Health Region Library, 2016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Tree>
    <p:extLst>
      <p:ext uri="{BB962C8B-B14F-4D97-AF65-F5344CB8AC3E}">
        <p14:creationId xmlns:p14="http://schemas.microsoft.com/office/powerpoint/2010/main" val="389657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2160616"/>
            <a:ext cx="5943600" cy="2003367"/>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Tree>
    <p:extLst>
      <p:ext uri="{BB962C8B-B14F-4D97-AF65-F5344CB8AC3E}">
        <p14:creationId xmlns:p14="http://schemas.microsoft.com/office/powerpoint/2010/main" val="263106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sp>
        <p:nvSpPr>
          <p:cNvPr id="3" name="Content Placeholder 2"/>
          <p:cNvSpPr>
            <a:spLocks noGrp="1"/>
          </p:cNvSpPr>
          <p:nvPr>
            <p:ph idx="1"/>
          </p:nvPr>
        </p:nvSpPr>
        <p:spPr>
          <a:xfrm>
            <a:off x="0" y="1600201"/>
            <a:ext cx="9144000" cy="3124199"/>
          </a:xfrm>
          <a:solidFill>
            <a:schemeClr val="bg1">
              <a:lumMod val="85000"/>
            </a:schemeClr>
          </a:solidFill>
        </p:spPr>
        <p:txBody>
          <a:bodyPr>
            <a:normAutofit fontScale="77500" lnSpcReduction="20000"/>
          </a:bodyPr>
          <a:lstStyle/>
          <a:p>
            <a:pPr marL="1371600" marR="0" indent="0">
              <a:spcBef>
                <a:spcPts val="0"/>
              </a:spcBef>
              <a:spcAft>
                <a:spcPts val="0"/>
              </a:spcAft>
              <a:buNone/>
            </a:pPr>
            <a:r>
              <a:rPr lang="en-US" sz="4000" i="1" dirty="0">
                <a:ea typeface="Calibri"/>
                <a:cs typeface="Times New Roman"/>
              </a:rPr>
              <a:t>"Saskatchewan Polytechnic Library is committed to building an intuitive digital presence.  By making our library resources more discoverable for our community of users, the next-generation system from Ex-Libris is a cornerstone in meeting that </a:t>
            </a:r>
            <a:r>
              <a:rPr lang="en-US" sz="4000" i="1" dirty="0" smtClean="0">
                <a:ea typeface="Calibri"/>
                <a:cs typeface="Times New Roman"/>
              </a:rPr>
              <a:t>commitment"</a:t>
            </a:r>
            <a:endParaRPr lang="en-US" sz="4000" i="1" dirty="0">
              <a:ea typeface="Calibri"/>
              <a:cs typeface="Times New Roman"/>
            </a:endParaRPr>
          </a:p>
          <a:p>
            <a:pPr marL="1371600" indent="0">
              <a:buNone/>
            </a:pPr>
            <a:endParaRPr lang="en-US" sz="2600" dirty="0" smtClean="0"/>
          </a:p>
          <a:p>
            <a:pPr marL="1371600" indent="0">
              <a:buNone/>
            </a:pPr>
            <a:r>
              <a:rPr lang="en-US" sz="2600" i="1" dirty="0" smtClean="0"/>
              <a:t>Rian </a:t>
            </a:r>
            <a:r>
              <a:rPr lang="en-US" sz="2600" i="1" dirty="0"/>
              <a:t>Misfeldt, Director, Saskatchewan Polytechnic </a:t>
            </a:r>
            <a:r>
              <a:rPr lang="en-US" sz="2600" i="1" dirty="0" smtClean="0"/>
              <a:t>Library, 2016</a:t>
            </a:r>
            <a:endParaRPr lang="en-US" sz="26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Tree>
    <p:extLst>
      <p:ext uri="{BB962C8B-B14F-4D97-AF65-F5344CB8AC3E}">
        <p14:creationId xmlns:p14="http://schemas.microsoft.com/office/powerpoint/2010/main" val="188998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26822" cy="1143000"/>
          </a:xfrm>
        </p:spPr>
        <p:txBody>
          <a:bodyPr>
            <a:normAutofit fontScale="90000"/>
          </a:bodyPr>
          <a:lstStyle/>
          <a:p>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dirty="0" smtClean="0">
                <a:latin typeface="Bookman Old Style" panose="02050604050505020204" pitchFamily="18" charset="0"/>
              </a:rPr>
              <a:t>CASLS - Consortium of Academic and Special Libraries of Saskatchewan</a:t>
            </a: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2505" y="1969423"/>
            <a:ext cx="6458989" cy="238575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5029200"/>
            <a:ext cx="6426821" cy="1465266"/>
          </a:xfrm>
          <a:prstGeom prst="rect">
            <a:avLst/>
          </a:prstGeom>
        </p:spPr>
      </p:pic>
    </p:spTree>
    <p:extLst>
      <p:ext uri="{BB962C8B-B14F-4D97-AF65-F5344CB8AC3E}">
        <p14:creationId xmlns:p14="http://schemas.microsoft.com/office/powerpoint/2010/main" val="1229840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1619</Words>
  <Application>Microsoft Office PowerPoint</Application>
  <PresentationFormat>On-screen Show (4:3)</PresentationFormat>
  <Paragraphs>113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CASLS - Consortium of Academic and Special Libraries of Saskatchewan </vt:lpstr>
      <vt:lpstr> CASLS - Consortium of Academic and Special Libraries of Saskatchewan </vt:lpstr>
      <vt:lpstr> CASLS - Consortium of Academic and Special Libraries of Saskatchewan </vt:lpstr>
      <vt:lpstr> CASLS - Consortium of Academic and Special Libraries of Saskatchewan </vt:lpstr>
      <vt:lpstr> CASLS - Consortium of Academic and Special Libraries of Saskatchewan </vt:lpstr>
      <vt:lpstr> CASLS - Consortium of Academic and Special Libraries of Saskatchewan </vt:lpstr>
      <vt:lpstr> CASLS - Consortium of Academic and Special Libraries of Saskatchewan </vt:lpstr>
      <vt:lpstr> CASLS - Consortium of Academic and Special Libraries of Saskatchewan </vt:lpstr>
      <vt:lpstr> CASLS - Consortium of Academic and Special Libraries of Saskatchewan </vt:lpstr>
      <vt:lpstr> CASLS - Consortium of Academic and Special Libraries of Saskatchewan </vt:lpstr>
    </vt:vector>
  </TitlesOfParts>
  <Company>Saskatchewan Legislative Assembly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RegLIN Next Generation</dc:title>
  <dc:creator>bennettm</dc:creator>
  <cp:lastModifiedBy>bennettm</cp:lastModifiedBy>
  <cp:revision>42</cp:revision>
  <cp:lastPrinted>2016-05-03T21:26:02Z</cp:lastPrinted>
  <dcterms:created xsi:type="dcterms:W3CDTF">2016-04-15T19:42:08Z</dcterms:created>
  <dcterms:modified xsi:type="dcterms:W3CDTF">2016-06-08T22:56:32Z</dcterms:modified>
</cp:coreProperties>
</file>