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62" r:id="rId3"/>
    <p:sldId id="275" r:id="rId4"/>
    <p:sldId id="257" r:id="rId5"/>
    <p:sldId id="260" r:id="rId6"/>
    <p:sldId id="258" r:id="rId7"/>
    <p:sldId id="271" r:id="rId8"/>
    <p:sldId id="259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3" r:id="rId18"/>
    <p:sldId id="272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n Kilpatrick" initials="AK" lastIdx="1" clrIdx="0">
    <p:extLst>
      <p:ext uri="{19B8F6BF-5375-455C-9EA6-DF929625EA0E}">
        <p15:presenceInfo xmlns:p15="http://schemas.microsoft.com/office/powerpoint/2012/main" userId="Alan Kilpatric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FD0E-55F2-46AB-A352-51E7933BAC14}" type="datetimeFigureOut">
              <a:rPr lang="en-CA" smtClean="0"/>
              <a:t>2019-04-30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CA03-120F-4BFB-85E5-A2DCF5701A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6124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FD0E-55F2-46AB-A352-51E7933BAC14}" type="datetimeFigureOut">
              <a:rPr lang="en-CA" smtClean="0"/>
              <a:t>2019-04-30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CA03-120F-4BFB-85E5-A2DCF5701A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246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FD0E-55F2-46AB-A352-51E7933BAC14}" type="datetimeFigureOut">
              <a:rPr lang="en-CA" smtClean="0"/>
              <a:t>2019-04-30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CA03-120F-4BFB-85E5-A2DCF5701A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191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FD0E-55F2-46AB-A352-51E7933BAC14}" type="datetimeFigureOut">
              <a:rPr lang="en-CA" smtClean="0"/>
              <a:t>2019-04-30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CA03-120F-4BFB-85E5-A2DCF5701A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1541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FD0E-55F2-46AB-A352-51E7933BAC14}" type="datetimeFigureOut">
              <a:rPr lang="en-CA" smtClean="0"/>
              <a:t>2019-04-30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CA03-120F-4BFB-85E5-A2DCF5701A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25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FD0E-55F2-46AB-A352-51E7933BAC14}" type="datetimeFigureOut">
              <a:rPr lang="en-CA" smtClean="0"/>
              <a:t>2019-04-30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CA03-120F-4BFB-85E5-A2DCF5701A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6365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FD0E-55F2-46AB-A352-51E7933BAC14}" type="datetimeFigureOut">
              <a:rPr lang="en-CA" smtClean="0"/>
              <a:t>2019-04-30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CA03-120F-4BFB-85E5-A2DCF5701A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9812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FD0E-55F2-46AB-A352-51E7933BAC14}" type="datetimeFigureOut">
              <a:rPr lang="en-CA" smtClean="0"/>
              <a:t>2019-04-30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CA03-120F-4BFB-85E5-A2DCF5701A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8484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FD0E-55F2-46AB-A352-51E7933BAC14}" type="datetimeFigureOut">
              <a:rPr lang="en-CA" smtClean="0"/>
              <a:t>2019-04-30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CA03-120F-4BFB-85E5-A2DCF5701A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82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FD0E-55F2-46AB-A352-51E7933BAC14}" type="datetimeFigureOut">
              <a:rPr lang="en-CA" smtClean="0"/>
              <a:t>2019-04-30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D50CA03-120F-4BFB-85E5-A2DCF5701A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492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FD0E-55F2-46AB-A352-51E7933BAC14}" type="datetimeFigureOut">
              <a:rPr lang="en-CA" smtClean="0"/>
              <a:t>2019-04-30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CA03-120F-4BFB-85E5-A2DCF5701A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1574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FD0E-55F2-46AB-A352-51E7933BAC14}" type="datetimeFigureOut">
              <a:rPr lang="en-CA" smtClean="0"/>
              <a:t>2019-04-30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CA03-120F-4BFB-85E5-A2DCF5701A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9299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FD0E-55F2-46AB-A352-51E7933BAC14}" type="datetimeFigureOut">
              <a:rPr lang="en-CA" smtClean="0"/>
              <a:t>2019-04-30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CA03-120F-4BFB-85E5-A2DCF5701A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3794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FD0E-55F2-46AB-A352-51E7933BAC14}" type="datetimeFigureOut">
              <a:rPr lang="en-CA" smtClean="0"/>
              <a:t>2019-04-30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CA03-120F-4BFB-85E5-A2DCF5701A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1388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FD0E-55F2-46AB-A352-51E7933BAC14}" type="datetimeFigureOut">
              <a:rPr lang="en-CA" smtClean="0"/>
              <a:t>2019-04-30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CA03-120F-4BFB-85E5-A2DCF5701A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093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FD0E-55F2-46AB-A352-51E7933BAC14}" type="datetimeFigureOut">
              <a:rPr lang="en-CA" smtClean="0"/>
              <a:t>2019-04-30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CA03-120F-4BFB-85E5-A2DCF5701A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585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FD0E-55F2-46AB-A352-51E7933BAC14}" type="datetimeFigureOut">
              <a:rPr lang="en-CA" smtClean="0"/>
              <a:t>2019-04-30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CA03-120F-4BFB-85E5-A2DCF5701A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5529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FAFD0E-55F2-46AB-A352-51E7933BAC14}" type="datetimeFigureOut">
              <a:rPr lang="en-CA" smtClean="0"/>
              <a:t>2019-04-30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50CA03-120F-4BFB-85E5-A2DCF5701A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285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Retrieved%20from%20https:/muse.jhu.edu/article/382174/pdf" TargetMode="External"/><Relationship Id="rId2" Type="http://schemas.openxmlformats.org/officeDocument/2006/relationships/hyperlink" Target="https://journal.lib.uoguelph.ca/index.php/perj/article/view/583#.WjAAl1WnFh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bccopyright2016.com/wpcontent/uploads/2016/06/may2016-final-wide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05FE3-A557-4540-802C-87895CF4E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8401" y="792066"/>
            <a:ext cx="8639936" cy="320420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CA" sz="5400" dirty="0">
                <a:latin typeface="Calibri" panose="020F0502020204030204" pitchFamily="34" charset="0"/>
                <a:cs typeface="Calibri" panose="020F0502020204030204" pitchFamily="34" charset="0"/>
              </a:rPr>
              <a:t>Refreshing Saskatchewan Polytechnic’s Copyright Web Presence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03D862-9EB2-4618-A24C-1E89F8EBA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0692" y="4677401"/>
            <a:ext cx="6987645" cy="1388534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Alan Kilpatrick, Reference Librarian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Law Society of Saskatchewan Library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(Regina)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0011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4183-4AA2-4F28-A850-3FC39807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1143" y="2552700"/>
            <a:ext cx="5289713" cy="1752599"/>
          </a:xfrm>
        </p:spPr>
        <p:txBody>
          <a:bodyPr>
            <a:normAutofit/>
          </a:bodyPr>
          <a:lstStyle/>
          <a:p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Why Refresh?</a:t>
            </a:r>
            <a:endParaRPr lang="en-CA" sz="7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F8483C-43D7-473F-9D03-9321252F5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498" y="-1"/>
            <a:ext cx="9347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47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4D2757-2156-4357-820B-E4782C89C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214312"/>
            <a:ext cx="11801475" cy="6429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48CA2C-2FDE-4694-9E05-89E5E849B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37" y="3767137"/>
            <a:ext cx="7381875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95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83FCD2-7AE1-4AA6-BA99-7D7C725B6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353" y="0"/>
            <a:ext cx="9489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3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E70C97-D790-4180-8FD0-116D4CEF6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86" y="0"/>
            <a:ext cx="10796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98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40A78A-A09E-4BEA-BE77-6EA706E9D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6" y="0"/>
            <a:ext cx="10924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5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AB29B4-5B26-4CEE-BC20-CDFFACF9F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233362"/>
            <a:ext cx="12068175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42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4AD30A-5502-46DC-AF4C-4013B18B1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54" y="0"/>
            <a:ext cx="102912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76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D438C0-42C7-4039-B990-C8A475AF3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540"/>
            <a:ext cx="12192000" cy="629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54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00EE36-8DEE-43BA-8993-849626997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7" y="0"/>
            <a:ext cx="11952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33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C2CC35B-5828-4557-B95A-269A02DE9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051" y="2175586"/>
            <a:ext cx="10018713" cy="2506827"/>
          </a:xfrm>
        </p:spPr>
        <p:txBody>
          <a:bodyPr>
            <a:noAutofit/>
          </a:bodyPr>
          <a:lstStyle/>
          <a:p>
            <a:r>
              <a:rPr lang="en-CA" sz="3200" dirty="0"/>
              <a:t>Email:	alan.kilpatrick@lawsociety.sk.ca</a:t>
            </a:r>
          </a:p>
          <a:p>
            <a:r>
              <a:rPr lang="en-CA" sz="3200" dirty="0"/>
              <a:t>Twitter: @</a:t>
            </a:r>
            <a:r>
              <a:rPr lang="en-CA" sz="3200" dirty="0" err="1"/>
              <a:t>Alan_Kilpat</a:t>
            </a:r>
            <a:endParaRPr lang="en-CA" sz="3200" dirty="0"/>
          </a:p>
          <a:p>
            <a:r>
              <a:rPr lang="en-CA" sz="3200" dirty="0"/>
              <a:t>Blog: librarycanuck.com</a:t>
            </a:r>
          </a:p>
          <a:p>
            <a:endParaRPr lang="en-CA" sz="3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CDB84CC-C7CA-494B-B164-3482A2B19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40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4183-4AA2-4F28-A850-3FC39807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1143" y="2552700"/>
            <a:ext cx="5289713" cy="1752599"/>
          </a:xfrm>
        </p:spPr>
        <p:txBody>
          <a:bodyPr>
            <a:normAutofit/>
          </a:bodyPr>
          <a:lstStyle/>
          <a:p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Why Refresh?</a:t>
            </a:r>
            <a:endParaRPr lang="en-CA" sz="7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F8483C-43D7-473F-9D03-9321252F5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498" y="-1"/>
            <a:ext cx="934770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97DC40-2DB1-4796-A5E6-6CEC2924A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75" y="-1092428"/>
            <a:ext cx="3324225" cy="20387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5D2648-A994-442D-A652-A81D8558EFEE}"/>
              </a:ext>
            </a:extLst>
          </p:cNvPr>
          <p:cNvSpPr/>
          <p:nvPr/>
        </p:nvSpPr>
        <p:spPr>
          <a:xfrm>
            <a:off x="5910066" y="491609"/>
            <a:ext cx="5481834" cy="4770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CA" sz="2500" dirty="0"/>
              <a:t>library.saskpolytech.ca/copyright.aspx</a:t>
            </a:r>
          </a:p>
        </p:txBody>
      </p:sp>
    </p:spTree>
    <p:extLst>
      <p:ext uri="{BB962C8B-B14F-4D97-AF65-F5344CB8AC3E}">
        <p14:creationId xmlns:p14="http://schemas.microsoft.com/office/powerpoint/2010/main" val="407653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05FE3-A557-4540-802C-87895CF4E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8401" y="792066"/>
            <a:ext cx="8639936" cy="320420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CA" sz="5400" dirty="0">
                <a:latin typeface="Calibri" panose="020F0502020204030204" pitchFamily="34" charset="0"/>
                <a:cs typeface="Calibri" panose="020F0502020204030204" pitchFamily="34" charset="0"/>
              </a:rPr>
              <a:t>Refreshing Saskatchewan Polytechnic’s Copyright Web Presence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03D862-9EB2-4618-A24C-1E89F8EBA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0692" y="4677401"/>
            <a:ext cx="6987645" cy="1388534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Alan Kilpatrick, Reference Librarian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Law Society of Saskatchewan Library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(Regina)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2908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4183-4AA2-4F28-A850-3FC39807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1143" y="2552700"/>
            <a:ext cx="5289713" cy="1752599"/>
          </a:xfrm>
        </p:spPr>
        <p:txBody>
          <a:bodyPr>
            <a:normAutofit/>
          </a:bodyPr>
          <a:lstStyle/>
          <a:p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Why Refresh?</a:t>
            </a:r>
            <a:endParaRPr lang="en-CA" sz="7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4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E3B0C-F53F-4CF4-86DB-58F91330D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526" y="1346202"/>
            <a:ext cx="10018713" cy="5283197"/>
          </a:xfrm>
        </p:spPr>
        <p:txBody>
          <a:bodyPr>
            <a:noAutofit/>
          </a:bodyPr>
          <a:lstStyle/>
          <a:p>
            <a:r>
              <a:rPr lang="en-US" sz="2100" dirty="0"/>
              <a:t>Horava, T. (2008). </a:t>
            </a:r>
            <a:r>
              <a:rPr lang="en-US" sz="2100" dirty="0">
                <a:hlinkClick r:id="rId2"/>
              </a:rPr>
              <a:t>Webpages on Copyright in Canadian Academic Libraries</a:t>
            </a:r>
            <a:r>
              <a:rPr lang="en-US" sz="2100" dirty="0"/>
              <a:t>.</a:t>
            </a:r>
          </a:p>
          <a:p>
            <a:pPr lvl="1"/>
            <a:r>
              <a:rPr lang="en-US" sz="2100" dirty="0"/>
              <a:t>Proposes a model and a series of objectives for academic library copyright webpages. It presents the results of a survey of Canadian academic library copyright webpages and recommends best practices. </a:t>
            </a:r>
          </a:p>
          <a:p>
            <a:r>
              <a:rPr lang="en-US" sz="2100" dirty="0"/>
              <a:t>Horava, T. (2010).</a:t>
            </a:r>
            <a:r>
              <a:rPr lang="en-US" sz="2100" dirty="0">
                <a:hlinkClick r:id="rId3"/>
              </a:rPr>
              <a:t> Copyright Communication in Canadian Academic Libraries: A National Survey</a:t>
            </a:r>
            <a:r>
              <a:rPr lang="en-US" sz="2100" dirty="0"/>
              <a:t>.</a:t>
            </a:r>
          </a:p>
          <a:p>
            <a:pPr lvl="1"/>
            <a:r>
              <a:rPr lang="en-US" sz="2100" dirty="0"/>
              <a:t>Presents the results of a national survey of Canadian academic libraries. The survey investigated the methods of copyright communication used by academic libraries. </a:t>
            </a:r>
          </a:p>
          <a:p>
            <a:r>
              <a:rPr lang="en-US" sz="2100" dirty="0"/>
              <a:t>Graham, R., &amp; Winters C. (2016). </a:t>
            </a:r>
            <a:r>
              <a:rPr lang="en-US" sz="2100" dirty="0">
                <a:hlinkClick r:id="rId4"/>
              </a:rPr>
              <a:t>Copyright Practices and Approaches at Canadian Universities: Report of a National Survey</a:t>
            </a:r>
            <a:r>
              <a:rPr lang="en-US" sz="2100" dirty="0"/>
              <a:t>.</a:t>
            </a:r>
          </a:p>
          <a:p>
            <a:pPr lvl="1"/>
            <a:r>
              <a:rPr lang="en-US" sz="2100" dirty="0"/>
              <a:t>Updates </a:t>
            </a:r>
            <a:r>
              <a:rPr lang="en-US" sz="2100" dirty="0" err="1"/>
              <a:t>Horava’s</a:t>
            </a:r>
            <a:r>
              <a:rPr lang="en-US" sz="2100" dirty="0"/>
              <a:t> 2010 survey. It investigated how postsecondary copyright communication approaches have changed since 2010.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DD2678-4E3B-4997-A556-EC79F62E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Literature Review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992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E3B0C-F53F-4CF4-86DB-58F91330D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526" y="1447803"/>
            <a:ext cx="10018713" cy="4335624"/>
          </a:xfrm>
        </p:spPr>
        <p:txBody>
          <a:bodyPr>
            <a:noAutofit/>
          </a:bodyPr>
          <a:lstStyle/>
          <a:p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Visible and accessible</a:t>
            </a:r>
          </a:p>
          <a:p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Clearly worded</a:t>
            </a:r>
          </a:p>
          <a:p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Well organized</a:t>
            </a:r>
          </a:p>
          <a:p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Educational</a:t>
            </a:r>
          </a:p>
          <a:p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Provide contact information</a:t>
            </a:r>
          </a:p>
          <a:p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Promote respect for copyright</a:t>
            </a:r>
          </a:p>
          <a:p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Promote alternatives</a:t>
            </a:r>
            <a:endParaRPr lang="en-C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DD2678-4E3B-4997-A556-EC79F62E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Best Practices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013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DD2678-4E3B-4997-A556-EC79F62E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Risk Tolerance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E33DF4E-0FC4-4509-9C1A-8BCDEBC8F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051" y="2175586"/>
            <a:ext cx="10018713" cy="2506827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Public-facing site: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Students, potential students, and the outside world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Internal site: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Faculty, course developers, and staff</a:t>
            </a:r>
            <a:endParaRPr lang="en-C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0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E02D54-EE8D-426A-A931-02E4FD156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3889"/>
            <a:ext cx="11887200" cy="6686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2B9E78-22CB-481D-BA66-423DA746C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4805362"/>
            <a:ext cx="3324225" cy="203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99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E3B0C-F53F-4CF4-86DB-58F91330D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051" y="2175586"/>
            <a:ext cx="10018713" cy="2506827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My goal when writing the content was: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​To make the language clear and understandable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To provide a good overview without being overwhelming</a:t>
            </a:r>
            <a:endParaRPr lang="en-CA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DD2678-4E3B-4997-A556-EC79F62E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Site Content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89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57</TotalTime>
  <Words>263</Words>
  <Application>Microsoft Office PowerPoint</Application>
  <PresentationFormat>Widescreen</PresentationFormat>
  <Paragraphs>40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Corbel</vt:lpstr>
      <vt:lpstr>Parallax</vt:lpstr>
      <vt:lpstr>Refreshing Saskatchewan Polytechnic’s Copyright Web Presence </vt:lpstr>
      <vt:lpstr>Why Refresh?</vt:lpstr>
      <vt:lpstr>Refreshing Saskatchewan Polytechnic’s Copyright Web Presence </vt:lpstr>
      <vt:lpstr>Why Refresh?</vt:lpstr>
      <vt:lpstr>Literature Review</vt:lpstr>
      <vt:lpstr>Best Practices</vt:lpstr>
      <vt:lpstr>Risk Tolerance</vt:lpstr>
      <vt:lpstr>PowerPoint Presentation</vt:lpstr>
      <vt:lpstr>Site Content</vt:lpstr>
      <vt:lpstr>Why Refresh?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Refreshing Saskatchewan Polytechnic’s Copyright Web Presence </dc:title>
  <dc:creator>Alan Kilpatrick</dc:creator>
  <cp:lastModifiedBy>Alan Kilpatrick</cp:lastModifiedBy>
  <cp:revision>64</cp:revision>
  <dcterms:created xsi:type="dcterms:W3CDTF">2019-04-30T15:27:00Z</dcterms:created>
  <dcterms:modified xsi:type="dcterms:W3CDTF">2019-04-30T16:49:03Z</dcterms:modified>
</cp:coreProperties>
</file>