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ink/ink1.xml" ContentType="application/inkml+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3" r:id="rId1"/>
    <p:sldMasterId id="2147483735" r:id="rId2"/>
  </p:sldMasterIdLst>
  <p:notesMasterIdLst>
    <p:notesMasterId r:id="rId49"/>
  </p:notesMasterIdLst>
  <p:sldIdLst>
    <p:sldId id="256" r:id="rId3"/>
    <p:sldId id="258" r:id="rId4"/>
    <p:sldId id="257" r:id="rId5"/>
    <p:sldId id="259" r:id="rId6"/>
    <p:sldId id="261" r:id="rId7"/>
    <p:sldId id="260" r:id="rId8"/>
    <p:sldId id="264" r:id="rId9"/>
    <p:sldId id="262" r:id="rId10"/>
    <p:sldId id="300" r:id="rId11"/>
    <p:sldId id="263" r:id="rId12"/>
    <p:sldId id="265" r:id="rId13"/>
    <p:sldId id="266" r:id="rId14"/>
    <p:sldId id="267" r:id="rId15"/>
    <p:sldId id="268" r:id="rId16"/>
    <p:sldId id="269" r:id="rId17"/>
    <p:sldId id="270" r:id="rId18"/>
    <p:sldId id="271" r:id="rId19"/>
    <p:sldId id="273" r:id="rId20"/>
    <p:sldId id="274" r:id="rId21"/>
    <p:sldId id="272" r:id="rId22"/>
    <p:sldId id="275" r:id="rId23"/>
    <p:sldId id="276" r:id="rId24"/>
    <p:sldId id="277" r:id="rId25"/>
    <p:sldId id="279" r:id="rId26"/>
    <p:sldId id="278" r:id="rId27"/>
    <p:sldId id="280" r:id="rId28"/>
    <p:sldId id="281" r:id="rId29"/>
    <p:sldId id="295" r:id="rId30"/>
    <p:sldId id="293" r:id="rId31"/>
    <p:sldId id="294" r:id="rId32"/>
    <p:sldId id="282" r:id="rId33"/>
    <p:sldId id="297" r:id="rId34"/>
    <p:sldId id="283" r:id="rId35"/>
    <p:sldId id="286" r:id="rId36"/>
    <p:sldId id="298" r:id="rId37"/>
    <p:sldId id="284" r:id="rId38"/>
    <p:sldId id="285" r:id="rId39"/>
    <p:sldId id="296" r:id="rId40"/>
    <p:sldId id="287" r:id="rId41"/>
    <p:sldId id="291" r:id="rId42"/>
    <p:sldId id="288" r:id="rId43"/>
    <p:sldId id="289" r:id="rId44"/>
    <p:sldId id="292" r:id="rId45"/>
    <p:sldId id="290" r:id="rId46"/>
    <p:sldId id="299" r:id="rId47"/>
    <p:sldId id="301"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6EC421A4-58FF-4C35-9349-7C91C3E72B1F}">
          <p14:sldIdLst>
            <p14:sldId id="256"/>
            <p14:sldId id="258"/>
            <p14:sldId id="257"/>
            <p14:sldId id="259"/>
          </p14:sldIdLst>
        </p14:section>
        <p14:section name="Background Knowledge" id="{7CBA455A-E1A9-4D91-AD93-1FDC9B9AE353}">
          <p14:sldIdLst>
            <p14:sldId id="261"/>
            <p14:sldId id="260"/>
            <p14:sldId id="264"/>
            <p14:sldId id="262"/>
            <p14:sldId id="300"/>
          </p14:sldIdLst>
        </p14:section>
        <p14:section name="Presentation Formats" id="{2FA38449-268C-48F7-8F62-A2BDD1FF07A0}">
          <p14:sldIdLst>
            <p14:sldId id="263"/>
            <p14:sldId id="265"/>
            <p14:sldId id="266"/>
            <p14:sldId id="267"/>
            <p14:sldId id="268"/>
            <p14:sldId id="269"/>
            <p14:sldId id="270"/>
          </p14:sldIdLst>
        </p14:section>
        <p14:section name="Presenting Tips" id="{A65B43F8-CF5F-4778-B2E2-C78BA56DE3A7}">
          <p14:sldIdLst>
            <p14:sldId id="271"/>
            <p14:sldId id="273"/>
            <p14:sldId id="274"/>
          </p14:sldIdLst>
        </p14:section>
        <p14:section name="Presentation Slides Deep Dive" id="{9390517B-E808-4B32-B8A1-4BD858FB94C6}">
          <p14:sldIdLst>
            <p14:sldId id="272"/>
          </p14:sldIdLst>
        </p14:section>
        <p14:section name="Templates, Formatting, Attributes" id="{291B874A-5617-4A16-9DD0-465A91B3C6B3}">
          <p14:sldIdLst>
            <p14:sldId id="275"/>
            <p14:sldId id="276"/>
            <p14:sldId id="277"/>
            <p14:sldId id="279"/>
            <p14:sldId id="278"/>
            <p14:sldId id="280"/>
            <p14:sldId id="281"/>
            <p14:sldId id="295"/>
            <p14:sldId id="293"/>
            <p14:sldId id="294"/>
          </p14:sldIdLst>
        </p14:section>
        <p14:section name="Multimedia" id="{8E14ABB4-FC08-4963-AC5A-F2CDBB6C2ECC}">
          <p14:sldIdLst>
            <p14:sldId id="282"/>
            <p14:sldId id="297"/>
            <p14:sldId id="283"/>
            <p14:sldId id="286"/>
            <p14:sldId id="298"/>
            <p14:sldId id="284"/>
            <p14:sldId id="285"/>
            <p14:sldId id="296"/>
          </p14:sldIdLst>
        </p14:section>
        <p14:section name="Tools and Tips" id="{CB2488A8-CAD5-41C2-B31F-80DDDCF70113}">
          <p14:sldIdLst>
            <p14:sldId id="287"/>
            <p14:sldId id="291"/>
            <p14:sldId id="288"/>
            <p14:sldId id="289"/>
            <p14:sldId id="292"/>
            <p14:sldId id="290"/>
            <p14:sldId id="299"/>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77A35F-38FE-4FC5-8BF9-407A85B35BE6}" v="31" dt="2024-03-07T06:40:08.8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19" autoAdjust="0"/>
    <p:restoredTop sz="84408" autoAdjust="0"/>
  </p:normalViewPr>
  <p:slideViewPr>
    <p:cSldViewPr snapToGrid="0">
      <p:cViewPr varScale="1">
        <p:scale>
          <a:sx n="96" d="100"/>
          <a:sy n="96" d="100"/>
        </p:scale>
        <p:origin x="58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5:45:21.944"/>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EA120C-A5EE-47E4-9E73-356AA411627F}" type="datetimeFigureOut">
              <a:rPr lang="en-CA" smtClean="0"/>
              <a:t>2024-03-07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9631F-A39F-483E-8500-68DA39BC62EF}" type="slidenum">
              <a:rPr lang="en-CA" smtClean="0"/>
              <a:t>‹#›</a:t>
            </a:fld>
            <a:endParaRPr lang="en-CA"/>
          </a:p>
        </p:txBody>
      </p:sp>
    </p:spTree>
    <p:extLst>
      <p:ext uri="{BB962C8B-B14F-4D97-AF65-F5344CB8AC3E}">
        <p14:creationId xmlns:p14="http://schemas.microsoft.com/office/powerpoint/2010/main" val="235773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mute, house keeping things.</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2</a:t>
            </a:fld>
            <a:endParaRPr lang="en-CA"/>
          </a:p>
        </p:txBody>
      </p:sp>
    </p:spTree>
    <p:extLst>
      <p:ext uri="{BB962C8B-B14F-4D97-AF65-F5344CB8AC3E}">
        <p14:creationId xmlns:p14="http://schemas.microsoft.com/office/powerpoint/2010/main" val="2134278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28</a:t>
            </a:fld>
            <a:endParaRPr lang="en-CA"/>
          </a:p>
        </p:txBody>
      </p:sp>
    </p:spTree>
    <p:extLst>
      <p:ext uri="{BB962C8B-B14F-4D97-AF65-F5344CB8AC3E}">
        <p14:creationId xmlns:p14="http://schemas.microsoft.com/office/powerpoint/2010/main" val="1126668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29</a:t>
            </a:fld>
            <a:endParaRPr lang="en-CA"/>
          </a:p>
        </p:txBody>
      </p:sp>
    </p:spTree>
    <p:extLst>
      <p:ext uri="{BB962C8B-B14F-4D97-AF65-F5344CB8AC3E}">
        <p14:creationId xmlns:p14="http://schemas.microsoft.com/office/powerpoint/2010/main" val="2818909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 tip: If you take a screen shot and then copy and paste it into your slides/documents it will have lower resolution than saving and then inserting the image itself.</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31</a:t>
            </a:fld>
            <a:endParaRPr lang="en-CA"/>
          </a:p>
        </p:txBody>
      </p:sp>
    </p:spTree>
    <p:extLst>
      <p:ext uri="{BB962C8B-B14F-4D97-AF65-F5344CB8AC3E}">
        <p14:creationId xmlns:p14="http://schemas.microsoft.com/office/powerpoint/2010/main" val="3991883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information would be best broken up into a few slides instead and presented in differ ways. Even the donut chart would be difficult to decipher on its own in a single slide. </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32</a:t>
            </a:fld>
            <a:endParaRPr lang="en-CA"/>
          </a:p>
        </p:txBody>
      </p:sp>
    </p:spTree>
    <p:extLst>
      <p:ext uri="{BB962C8B-B14F-4D97-AF65-F5344CB8AC3E}">
        <p14:creationId xmlns:p14="http://schemas.microsoft.com/office/powerpoint/2010/main" val="3268938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35</a:t>
            </a:fld>
            <a:endParaRPr lang="en-CA"/>
          </a:p>
        </p:txBody>
      </p:sp>
    </p:spTree>
    <p:extLst>
      <p:ext uri="{BB962C8B-B14F-4D97-AF65-F5344CB8AC3E}">
        <p14:creationId xmlns:p14="http://schemas.microsoft.com/office/powerpoint/2010/main" val="984448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Captions can be added right in PowerPoint and Google Slides. If your presentation is virtual, use only one captioning service. For example, don’t use the captions in PowerPoint and then again in Zoom.</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36</a:t>
            </a:fld>
            <a:endParaRPr lang="en-CA"/>
          </a:p>
        </p:txBody>
      </p:sp>
    </p:spTree>
    <p:extLst>
      <p:ext uri="{BB962C8B-B14F-4D97-AF65-F5344CB8AC3E}">
        <p14:creationId xmlns:p14="http://schemas.microsoft.com/office/powerpoint/2010/main" val="271719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demo is one for a social media post, the same concepts apply to presentations The image must be described and captioned.</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38</a:t>
            </a:fld>
            <a:endParaRPr lang="en-CA"/>
          </a:p>
        </p:txBody>
      </p:sp>
    </p:spTree>
    <p:extLst>
      <p:ext uri="{BB962C8B-B14F-4D97-AF65-F5344CB8AC3E}">
        <p14:creationId xmlns:p14="http://schemas.microsoft.com/office/powerpoint/2010/main" val="132563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animation can help viewers focus on the slide’s text, especially when there is too much text. We recommend using less text on the slide instead of animations.</a:t>
            </a:r>
          </a:p>
          <a:p>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39</a:t>
            </a:fld>
            <a:endParaRPr lang="en-CA"/>
          </a:p>
        </p:txBody>
      </p:sp>
    </p:spTree>
    <p:extLst>
      <p:ext uri="{BB962C8B-B14F-4D97-AF65-F5344CB8AC3E}">
        <p14:creationId xmlns:p14="http://schemas.microsoft.com/office/powerpoint/2010/main" val="151387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truthfully didn’t know that these were a thing until someone working at and attending a conference at a university library (in Manitoba) said that he went to 6 presentations which used these.</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41</a:t>
            </a:fld>
            <a:endParaRPr lang="en-CA"/>
          </a:p>
        </p:txBody>
      </p:sp>
    </p:spTree>
    <p:extLst>
      <p:ext uri="{BB962C8B-B14F-4D97-AF65-F5344CB8AC3E}">
        <p14:creationId xmlns:p14="http://schemas.microsoft.com/office/powerpoint/2010/main" val="2646463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Reading order, contrast, missing alt text and captions tend to be the items caught most often.</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43</a:t>
            </a:fld>
            <a:endParaRPr lang="en-CA"/>
          </a:p>
        </p:txBody>
      </p:sp>
    </p:spTree>
    <p:extLst>
      <p:ext uri="{BB962C8B-B14F-4D97-AF65-F5344CB8AC3E}">
        <p14:creationId xmlns:p14="http://schemas.microsoft.com/office/powerpoint/2010/main" val="77408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put this in perspective, if there are 200 people at a conference, 54 people may have a disability, and of those people, just under half may have a print disability. </a:t>
            </a:r>
          </a:p>
          <a:p>
            <a:r>
              <a:rPr lang="en-US" dirty="0"/>
              <a:t>If there are 20 people in your session, at least one person has a print disability. Think about that one person you may or may not be reaching.</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5</a:t>
            </a:fld>
            <a:endParaRPr lang="en-CA"/>
          </a:p>
        </p:txBody>
      </p:sp>
    </p:spTree>
    <p:extLst>
      <p:ext uri="{BB962C8B-B14F-4D97-AF65-F5344CB8AC3E}">
        <p14:creationId xmlns:p14="http://schemas.microsoft.com/office/powerpoint/2010/main" val="710855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for more learning.</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46</a:t>
            </a:fld>
            <a:endParaRPr lang="en-CA"/>
          </a:p>
        </p:txBody>
      </p:sp>
    </p:spTree>
    <p:extLst>
      <p:ext uri="{BB962C8B-B14F-4D97-AF65-F5344CB8AC3E}">
        <p14:creationId xmlns:p14="http://schemas.microsoft.com/office/powerpoint/2010/main" val="338462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in the chat, give me a verbal or non-verbal number, or a thumbs up for 1, clapping hands for 2, and an emoji with sunglasses for 3. </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8</a:t>
            </a:fld>
            <a:endParaRPr lang="en-CA"/>
          </a:p>
        </p:txBody>
      </p:sp>
    </p:spTree>
    <p:extLst>
      <p:ext uri="{BB962C8B-B14F-4D97-AF65-F5344CB8AC3E}">
        <p14:creationId xmlns:p14="http://schemas.microsoft.com/office/powerpoint/2010/main" val="3758324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will be concentrating on content, I wanted to touch briefly on events as well, since many libraries plan, host, and present at all sorts of events.</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11</a:t>
            </a:fld>
            <a:endParaRPr lang="en-CA"/>
          </a:p>
        </p:txBody>
      </p:sp>
    </p:spTree>
    <p:extLst>
      <p:ext uri="{BB962C8B-B14F-4D97-AF65-F5344CB8AC3E}">
        <p14:creationId xmlns:p14="http://schemas.microsoft.com/office/powerpoint/2010/main" val="1566727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disabilities are often financially disadvantaged. Those of our colleagues with disabilities may make the same, but their expenses may be significantly higher because of their disability. (Accessible home, assistive technology and devices, etc.)</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12</a:t>
            </a:fld>
            <a:endParaRPr lang="en-CA"/>
          </a:p>
        </p:txBody>
      </p:sp>
    </p:spTree>
    <p:extLst>
      <p:ext uri="{BB962C8B-B14F-4D97-AF65-F5344CB8AC3E}">
        <p14:creationId xmlns:p14="http://schemas.microsoft.com/office/powerpoint/2010/main" val="2478950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ramps, openers, proximity to washrooms, braille signage, service animal-friendly, clear pathways, cords and cables).</a:t>
            </a:r>
          </a:p>
          <a:p>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13</a:t>
            </a:fld>
            <a:endParaRPr lang="en-CA"/>
          </a:p>
        </p:txBody>
      </p:sp>
    </p:spTree>
    <p:extLst>
      <p:ext uri="{BB962C8B-B14F-4D97-AF65-F5344CB8AC3E}">
        <p14:creationId xmlns:p14="http://schemas.microsoft.com/office/powerpoint/2010/main" val="4085952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things not mentioned specifically here is describing appearance. This is one of those personal preference things. If you decide to describe yourself, do it quickly.</a:t>
            </a:r>
            <a:br>
              <a:rPr lang="en-US" dirty="0"/>
            </a:br>
            <a:r>
              <a:rPr lang="en-US" dirty="0"/>
              <a:t>For example, I have pale white skin tone with a few freckles, blues eyes, and straight medium length light brown hair. Today I’m wearing a blue shirt.</a:t>
            </a:r>
          </a:p>
          <a:p>
            <a:r>
              <a:rPr lang="en-US" dirty="0"/>
              <a:t>Camera on/off for online presentations. When language interpretation services are being used, and for those hard of hearing, having the video on for presenters can be helpful, however, the comfort level of the presenter should always be considered, and always a preference for attendees. </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17</a:t>
            </a:fld>
            <a:endParaRPr lang="en-CA"/>
          </a:p>
        </p:txBody>
      </p:sp>
    </p:spTree>
    <p:extLst>
      <p:ext uri="{BB962C8B-B14F-4D97-AF65-F5344CB8AC3E}">
        <p14:creationId xmlns:p14="http://schemas.microsoft.com/office/powerpoint/2010/main" val="260536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very fancy “make your PowerPoint more engaging” videos on social media right now. While they may look stunning, entire presentations of that can become a lot for some people, and they may create access problems for people using assistive technology.</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21</a:t>
            </a:fld>
            <a:endParaRPr lang="en-CA"/>
          </a:p>
        </p:txBody>
      </p:sp>
    </p:spTree>
    <p:extLst>
      <p:ext uri="{BB962C8B-B14F-4D97-AF65-F5344CB8AC3E}">
        <p14:creationId xmlns:p14="http://schemas.microsoft.com/office/powerpoint/2010/main" val="1252000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direct formatting options to create accessible lists. Screen readers will not identify manually created lists as lists. </a:t>
            </a:r>
          </a:p>
          <a:p>
            <a:r>
              <a:rPr lang="en-US" dirty="0"/>
              <a:t>Extra white space is also super handy for when you have a sign language interpreter during online events. Interpreters already steal the show, don’t need them covering up your content too!</a:t>
            </a:r>
            <a:endParaRPr lang="en-CA" dirty="0"/>
          </a:p>
        </p:txBody>
      </p:sp>
      <p:sp>
        <p:nvSpPr>
          <p:cNvPr id="4" name="Slide Number Placeholder 3"/>
          <p:cNvSpPr>
            <a:spLocks noGrp="1"/>
          </p:cNvSpPr>
          <p:nvPr>
            <p:ph type="sldNum" sz="quarter" idx="5"/>
          </p:nvPr>
        </p:nvSpPr>
        <p:spPr/>
        <p:txBody>
          <a:bodyPr/>
          <a:lstStyle/>
          <a:p>
            <a:fld id="{4849631F-A39F-483E-8500-68DA39BC62EF}" type="slidenum">
              <a:rPr lang="en-CA" smtClean="0"/>
              <a:t>24</a:t>
            </a:fld>
            <a:endParaRPr lang="en-CA"/>
          </a:p>
        </p:txBody>
      </p:sp>
    </p:spTree>
    <p:extLst>
      <p:ext uri="{BB962C8B-B14F-4D97-AF65-F5344CB8AC3E}">
        <p14:creationId xmlns:p14="http://schemas.microsoft.com/office/powerpoint/2010/main" val="193969280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none" baseline="0">
                <a:blipFill dpi="0" rotWithShape="1">
                  <a:blip r:embed="rId4"/>
                  <a:srcRect/>
                  <a:tile tx="6350" ty="-127000" sx="65000" sy="64000" flip="none" algn="tl"/>
                </a:blipFill>
              </a:defRPr>
            </a:lvl1pPr>
          </a:lstStyle>
          <a:p>
            <a:r>
              <a:rPr lang="en-US" dirty="0"/>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299DE240-A010-4A2C-B885-6FA570FFA120}" type="slidenum">
              <a:rPr lang="en-CA" smtClean="0"/>
              <a:t>‹#›</a:t>
            </a:fld>
            <a:endParaRPr lang="en-CA" dirty="0"/>
          </a:p>
        </p:txBody>
      </p:sp>
    </p:spTree>
    <p:extLst>
      <p:ext uri="{BB962C8B-B14F-4D97-AF65-F5344CB8AC3E}">
        <p14:creationId xmlns:p14="http://schemas.microsoft.com/office/powerpoint/2010/main" val="1572540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99DE240-A010-4A2C-B885-6FA570FFA120}" type="slidenum">
              <a:rPr lang="en-CA" smtClean="0"/>
              <a:t>‹#›</a:t>
            </a:fld>
            <a:endParaRPr lang="en-CA"/>
          </a:p>
        </p:txBody>
      </p:sp>
    </p:spTree>
    <p:extLst>
      <p:ext uri="{BB962C8B-B14F-4D97-AF65-F5344CB8AC3E}">
        <p14:creationId xmlns:p14="http://schemas.microsoft.com/office/powerpoint/2010/main" val="3200522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99DE240-A010-4A2C-B885-6FA570FFA120}" type="slidenum">
              <a:rPr lang="en-CA" smtClean="0"/>
              <a:t>‹#›</a:t>
            </a:fld>
            <a:endParaRPr lang="en-CA"/>
          </a:p>
        </p:txBody>
      </p:sp>
    </p:spTree>
    <p:extLst>
      <p:ext uri="{BB962C8B-B14F-4D97-AF65-F5344CB8AC3E}">
        <p14:creationId xmlns:p14="http://schemas.microsoft.com/office/powerpoint/2010/main" val="328134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March 7, 2024</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27651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March 7, 2024</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573302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March 7, 2024</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8414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March 7, 2024</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1936238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March 7, 2024</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2515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March 7, 2024</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9056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March 7, 2024</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408308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March 7, 2024</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942166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sz="2400"/>
            </a:lvl1pPr>
          </a:lstStyle>
          <a:p>
            <a:fld id="{299DE240-A010-4A2C-B885-6FA570FFA120}" type="slidenum">
              <a:rPr lang="en-CA" smtClean="0"/>
              <a:pPr/>
              <a:t>‹#›</a:t>
            </a:fld>
            <a:endParaRPr lang="en-CA" dirty="0"/>
          </a:p>
        </p:txBody>
      </p:sp>
    </p:spTree>
    <p:extLst>
      <p:ext uri="{BB962C8B-B14F-4D97-AF65-F5344CB8AC3E}">
        <p14:creationId xmlns:p14="http://schemas.microsoft.com/office/powerpoint/2010/main" val="2556353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March 7, 2024</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042173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March 7, 2024</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9143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March 7, 2024</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48606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cap="none" baseline="0"/>
            </a:lvl1pPr>
          </a:lstStyle>
          <a:p>
            <a:r>
              <a:rPr lang="en-US" dirty="0"/>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endParaRPr lang="en-CA"/>
          </a:p>
        </p:txBody>
      </p:sp>
      <p:sp>
        <p:nvSpPr>
          <p:cNvPr id="5" name="Footer Placeholder 4"/>
          <p:cNvSpPr>
            <a:spLocks noGrp="1"/>
          </p:cNvSpPr>
          <p:nvPr>
            <p:ph type="ftr" sz="quarter" idx="11"/>
          </p:nvPr>
        </p:nvSpPr>
        <p:spPr>
          <a:xfrm>
            <a:off x="2182708" y="6272784"/>
            <a:ext cx="6327648" cy="365125"/>
          </a:xfrm>
        </p:spPr>
        <p:txBody>
          <a:bodyPr/>
          <a:lstStyle/>
          <a:p>
            <a:endParaRPr lang="en-CA"/>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299DE240-A010-4A2C-B885-6FA570FFA120}" type="slidenum">
              <a:rPr lang="en-CA" smtClean="0"/>
              <a:t>‹#›</a:t>
            </a:fld>
            <a:endParaRPr lang="en-CA"/>
          </a:p>
        </p:txBody>
      </p:sp>
    </p:spTree>
    <p:extLst>
      <p:ext uri="{BB962C8B-B14F-4D97-AF65-F5344CB8AC3E}">
        <p14:creationId xmlns:p14="http://schemas.microsoft.com/office/powerpoint/2010/main" val="69664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dirty="0"/>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3600"/>
            </a:lvl1pPr>
            <a:lvl2pPr>
              <a:defRPr sz="3600"/>
            </a:lvl2pPr>
            <a:lvl3pPr>
              <a:defRPr sz="3600"/>
            </a:lvl3pPr>
            <a:lvl4pPr>
              <a:defRPr sz="3200"/>
            </a:lvl4pPr>
            <a:lvl5pPr>
              <a:defRPr sz="3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64224" y="2194560"/>
            <a:ext cx="4754880" cy="3977640"/>
          </a:xfrm>
        </p:spPr>
        <p:txBody>
          <a:bodyPr/>
          <a:lstStyle>
            <a:lvl1pPr>
              <a:defRPr sz="3600"/>
            </a:lvl1pPr>
            <a:lvl2pPr>
              <a:defRPr sz="3600"/>
            </a:lvl2pPr>
            <a:lvl3pPr>
              <a:defRPr sz="3600"/>
            </a:lvl3pPr>
            <a:lvl4pPr>
              <a:defRPr sz="3200"/>
            </a:lvl4pPr>
            <a:lvl5pPr>
              <a:defRPr sz="3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99DE240-A010-4A2C-B885-6FA570FFA120}" type="slidenum">
              <a:rPr lang="en-CA" smtClean="0"/>
              <a:t>‹#›</a:t>
            </a:fld>
            <a:endParaRPr lang="en-CA"/>
          </a:p>
        </p:txBody>
      </p:sp>
    </p:spTree>
    <p:extLst>
      <p:ext uri="{BB962C8B-B14F-4D97-AF65-F5344CB8AC3E}">
        <p14:creationId xmlns:p14="http://schemas.microsoft.com/office/powerpoint/2010/main" val="1959149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cap="none" baseline="0"/>
            </a:lvl1pPr>
          </a:lstStyle>
          <a:p>
            <a:r>
              <a:rPr lang="en-US" dirty="0"/>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99DE240-A010-4A2C-B885-6FA570FFA120}" type="slidenum">
              <a:rPr lang="en-CA" smtClean="0"/>
              <a:t>‹#›</a:t>
            </a:fld>
            <a:endParaRPr lang="en-CA" dirty="0"/>
          </a:p>
        </p:txBody>
      </p:sp>
    </p:spTree>
    <p:extLst>
      <p:ext uri="{BB962C8B-B14F-4D97-AF65-F5344CB8AC3E}">
        <p14:creationId xmlns:p14="http://schemas.microsoft.com/office/powerpoint/2010/main" val="3996898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99DE240-A010-4A2C-B885-6FA570FFA120}" type="slidenum">
              <a:rPr lang="en-CA" smtClean="0"/>
              <a:t>‹#›</a:t>
            </a:fld>
            <a:endParaRPr lang="en-CA"/>
          </a:p>
        </p:txBody>
      </p:sp>
    </p:spTree>
    <p:extLst>
      <p:ext uri="{BB962C8B-B14F-4D97-AF65-F5344CB8AC3E}">
        <p14:creationId xmlns:p14="http://schemas.microsoft.com/office/powerpoint/2010/main" val="1993976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99DE240-A010-4A2C-B885-6FA570FFA120}" type="slidenum">
              <a:rPr lang="en-CA" smtClean="0"/>
              <a:t>‹#›</a:t>
            </a:fld>
            <a:endParaRPr lang="en-CA"/>
          </a:p>
        </p:txBody>
      </p:sp>
    </p:spTree>
    <p:extLst>
      <p:ext uri="{BB962C8B-B14F-4D97-AF65-F5344CB8AC3E}">
        <p14:creationId xmlns:p14="http://schemas.microsoft.com/office/powerpoint/2010/main" val="58382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299DE240-A010-4A2C-B885-6FA570FFA120}" type="slidenum">
              <a:rPr lang="en-CA" smtClean="0"/>
              <a:t>‹#›</a:t>
            </a:fld>
            <a:endParaRPr lang="en-CA"/>
          </a:p>
        </p:txBody>
      </p:sp>
    </p:spTree>
    <p:extLst>
      <p:ext uri="{BB962C8B-B14F-4D97-AF65-F5344CB8AC3E}">
        <p14:creationId xmlns:p14="http://schemas.microsoft.com/office/powerpoint/2010/main" val="74052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299DE240-A010-4A2C-B885-6FA570FFA120}" type="slidenum">
              <a:rPr lang="en-CA" smtClean="0"/>
              <a:t>‹#›</a:t>
            </a:fld>
            <a:endParaRPr lang="en-CA"/>
          </a:p>
        </p:txBody>
      </p:sp>
    </p:spTree>
    <p:extLst>
      <p:ext uri="{BB962C8B-B14F-4D97-AF65-F5344CB8AC3E}">
        <p14:creationId xmlns:p14="http://schemas.microsoft.com/office/powerpoint/2010/main" val="240358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endParaRPr lang="en-CA"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CA"/>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2400" b="1">
                <a:solidFill>
                  <a:srgbClr val="FFFFFF"/>
                </a:solidFill>
                <a:latin typeface="+mj-lt"/>
              </a:defRPr>
            </a:lvl1pPr>
          </a:lstStyle>
          <a:p>
            <a:fld id="{1EBAF2FC-35AB-4C8D-8170-75713364EBFC}" type="slidenum">
              <a:rPr lang="en-CA" smtClean="0"/>
              <a:pPr/>
              <a:t>‹#›</a:t>
            </a:fld>
            <a:endParaRPr lang="en-CA" dirty="0"/>
          </a:p>
        </p:txBody>
      </p:sp>
    </p:spTree>
    <p:extLst>
      <p:ext uri="{BB962C8B-B14F-4D97-AF65-F5344CB8AC3E}">
        <p14:creationId xmlns:p14="http://schemas.microsoft.com/office/powerpoint/2010/main" val="243809671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dt="0"/>
  <p:txStyles>
    <p:titleStyle>
      <a:lvl1pPr algn="l" defTabSz="914400" rtl="0" eaLnBrk="1" latinLnBrk="0" hangingPunct="1">
        <a:lnSpc>
          <a:spcPct val="90000"/>
        </a:lnSpc>
        <a:spcBef>
          <a:spcPct val="0"/>
        </a:spcBef>
        <a:buNone/>
        <a:defRPr sz="72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36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36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3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32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32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March 7, 2024</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391905341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reginalibrary.ca/"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14.jpg"/><Relationship Id="rId5" Type="http://schemas.openxmlformats.org/officeDocument/2006/relationships/hyperlink" Target="http://www.mylibrary.ca/super-cool-initiatives-293723023/" TargetMode="Externa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AF57A-309A-FCDD-5643-9604B1416672}"/>
              </a:ext>
            </a:extLst>
          </p:cNvPr>
          <p:cNvSpPr>
            <a:spLocks noGrp="1"/>
          </p:cNvSpPr>
          <p:nvPr>
            <p:ph type="ctrTitle"/>
          </p:nvPr>
        </p:nvSpPr>
        <p:spPr>
          <a:xfrm>
            <a:off x="939114" y="1189630"/>
            <a:ext cx="10313772" cy="3035808"/>
          </a:xfrm>
        </p:spPr>
        <p:txBody>
          <a:bodyPr/>
          <a:lstStyle/>
          <a:p>
            <a:r>
              <a:rPr lang="en-US" sz="8000" dirty="0"/>
              <a:t>Presenting Accessibly</a:t>
            </a:r>
            <a:endParaRPr lang="en-CA" sz="8000" dirty="0"/>
          </a:p>
        </p:txBody>
      </p:sp>
      <p:sp>
        <p:nvSpPr>
          <p:cNvPr id="3" name="Subtitle 2">
            <a:extLst>
              <a:ext uri="{FF2B5EF4-FFF2-40B4-BE49-F238E27FC236}">
                <a16:creationId xmlns:a16="http://schemas.microsoft.com/office/drawing/2014/main" id="{AA629E35-FA84-934B-4B35-7FF439D77A1C}"/>
              </a:ext>
            </a:extLst>
          </p:cNvPr>
          <p:cNvSpPr>
            <a:spLocks noGrp="1"/>
          </p:cNvSpPr>
          <p:nvPr>
            <p:ph type="subTitle" idx="1"/>
          </p:nvPr>
        </p:nvSpPr>
        <p:spPr>
          <a:xfrm>
            <a:off x="939114" y="3429000"/>
            <a:ext cx="8690078" cy="2448752"/>
          </a:xfrm>
        </p:spPr>
        <p:txBody>
          <a:bodyPr>
            <a:noAutofit/>
          </a:bodyPr>
          <a:lstStyle/>
          <a:p>
            <a:r>
              <a:rPr lang="en-US" sz="3200" b="1" dirty="0"/>
              <a:t>Strategies for Creating Accessible Conference Presentations</a:t>
            </a:r>
          </a:p>
          <a:p>
            <a:r>
              <a:rPr lang="en-US" sz="3200" dirty="0"/>
              <a:t>7 March 2024: </a:t>
            </a:r>
            <a:r>
              <a:rPr lang="en-CA" sz="3200" dirty="0"/>
              <a:t>1:30-3:00</a:t>
            </a:r>
            <a:r>
              <a:rPr lang="en-US" sz="3200" dirty="0"/>
              <a:t> pm CST</a:t>
            </a:r>
          </a:p>
          <a:p>
            <a:r>
              <a:rPr lang="en-US" sz="3200" dirty="0"/>
              <a:t>Saskatchewan Library Association</a:t>
            </a:r>
            <a:endParaRPr lang="en-CA" sz="3200" dirty="0"/>
          </a:p>
        </p:txBody>
      </p:sp>
    </p:spTree>
    <p:extLst>
      <p:ext uri="{BB962C8B-B14F-4D97-AF65-F5344CB8AC3E}">
        <p14:creationId xmlns:p14="http://schemas.microsoft.com/office/powerpoint/2010/main" val="2722392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C442-C7C6-89A9-B6DF-9090942A83A2}"/>
              </a:ext>
            </a:extLst>
          </p:cNvPr>
          <p:cNvSpPr>
            <a:spLocks noGrp="1"/>
          </p:cNvSpPr>
          <p:nvPr>
            <p:ph type="title"/>
          </p:nvPr>
        </p:nvSpPr>
        <p:spPr/>
        <p:txBody>
          <a:bodyPr/>
          <a:lstStyle/>
          <a:p>
            <a:r>
              <a:rPr lang="en-US" dirty="0"/>
              <a:t>Presentation Formats</a:t>
            </a:r>
            <a:endParaRPr lang="en-CA" dirty="0"/>
          </a:p>
        </p:txBody>
      </p:sp>
      <p:sp>
        <p:nvSpPr>
          <p:cNvPr id="3" name="Content Placeholder 2">
            <a:extLst>
              <a:ext uri="{FF2B5EF4-FFF2-40B4-BE49-F238E27FC236}">
                <a16:creationId xmlns:a16="http://schemas.microsoft.com/office/drawing/2014/main" id="{20443F6C-B89C-87EA-AC75-FAB20E87F30A}"/>
              </a:ext>
            </a:extLst>
          </p:cNvPr>
          <p:cNvSpPr>
            <a:spLocks noGrp="1"/>
          </p:cNvSpPr>
          <p:nvPr>
            <p:ph idx="1"/>
          </p:nvPr>
        </p:nvSpPr>
        <p:spPr/>
        <p:txBody>
          <a:bodyPr>
            <a:normAutofit/>
          </a:bodyPr>
          <a:lstStyle/>
          <a:p>
            <a:r>
              <a:rPr lang="en-US" dirty="0"/>
              <a:t> Virtual or In-Person:</a:t>
            </a:r>
          </a:p>
          <a:p>
            <a:pPr lvl="1"/>
            <a:r>
              <a:rPr lang="en-US" dirty="0"/>
              <a:t> Standard Presentations.</a:t>
            </a:r>
          </a:p>
          <a:p>
            <a:pPr lvl="1"/>
            <a:r>
              <a:rPr lang="en-US" dirty="0"/>
              <a:t> Lightning Talks.</a:t>
            </a:r>
          </a:p>
          <a:p>
            <a:pPr lvl="1"/>
            <a:r>
              <a:rPr lang="en-US" dirty="0"/>
              <a:t> Poster Sessions.</a:t>
            </a:r>
          </a:p>
          <a:p>
            <a:pPr lvl="1"/>
            <a:r>
              <a:rPr lang="en-US" dirty="0"/>
              <a:t> Interactive Workshops.</a:t>
            </a:r>
          </a:p>
          <a:p>
            <a:pPr lvl="1"/>
            <a:r>
              <a:rPr lang="en-US" dirty="0"/>
              <a:t> Roundtables. </a:t>
            </a:r>
          </a:p>
          <a:p>
            <a:pPr lvl="1"/>
            <a:r>
              <a:rPr lang="en-US" dirty="0"/>
              <a:t> Panels.</a:t>
            </a:r>
          </a:p>
          <a:p>
            <a:pPr lvl="1"/>
            <a:endParaRPr lang="en-US" dirty="0"/>
          </a:p>
        </p:txBody>
      </p:sp>
      <p:sp>
        <p:nvSpPr>
          <p:cNvPr id="4" name="Slide Number Placeholder 3">
            <a:extLst>
              <a:ext uri="{FF2B5EF4-FFF2-40B4-BE49-F238E27FC236}">
                <a16:creationId xmlns:a16="http://schemas.microsoft.com/office/drawing/2014/main" id="{EDCEE16D-BDB6-8B14-1B68-364B627685C9}"/>
              </a:ext>
            </a:extLst>
          </p:cNvPr>
          <p:cNvSpPr>
            <a:spLocks noGrp="1"/>
          </p:cNvSpPr>
          <p:nvPr>
            <p:ph type="sldNum" sz="quarter" idx="12"/>
          </p:nvPr>
        </p:nvSpPr>
        <p:spPr/>
        <p:txBody>
          <a:bodyPr/>
          <a:lstStyle/>
          <a:p>
            <a:fld id="{299DE240-A010-4A2C-B885-6FA570FFA120}" type="slidenum">
              <a:rPr lang="en-CA" smtClean="0"/>
              <a:pPr/>
              <a:t>10</a:t>
            </a:fld>
            <a:endParaRPr lang="en-CA" dirty="0"/>
          </a:p>
        </p:txBody>
      </p:sp>
    </p:spTree>
    <p:extLst>
      <p:ext uri="{BB962C8B-B14F-4D97-AF65-F5344CB8AC3E}">
        <p14:creationId xmlns:p14="http://schemas.microsoft.com/office/powerpoint/2010/main" val="3617615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7EEF3-82E6-6597-7DE3-3781416AC323}"/>
              </a:ext>
            </a:extLst>
          </p:cNvPr>
          <p:cNvSpPr>
            <a:spLocks noGrp="1"/>
          </p:cNvSpPr>
          <p:nvPr>
            <p:ph type="title"/>
          </p:nvPr>
        </p:nvSpPr>
        <p:spPr/>
        <p:txBody>
          <a:bodyPr/>
          <a:lstStyle/>
          <a:p>
            <a:r>
              <a:rPr lang="en-US" dirty="0"/>
              <a:t>Venue: Access Needs</a:t>
            </a:r>
            <a:endParaRPr lang="en-CA" dirty="0"/>
          </a:p>
        </p:txBody>
      </p:sp>
      <p:sp>
        <p:nvSpPr>
          <p:cNvPr id="3" name="Content Placeholder 2">
            <a:extLst>
              <a:ext uri="{FF2B5EF4-FFF2-40B4-BE49-F238E27FC236}">
                <a16:creationId xmlns:a16="http://schemas.microsoft.com/office/drawing/2014/main" id="{C45B6467-11F5-F047-A08B-6361F9BF2150}"/>
              </a:ext>
            </a:extLst>
          </p:cNvPr>
          <p:cNvSpPr>
            <a:spLocks noGrp="1"/>
          </p:cNvSpPr>
          <p:nvPr>
            <p:ph idx="1"/>
          </p:nvPr>
        </p:nvSpPr>
        <p:spPr/>
        <p:txBody>
          <a:bodyPr/>
          <a:lstStyle/>
          <a:p>
            <a:pPr marL="742950" indent="-742950">
              <a:buFont typeface="+mj-lt"/>
              <a:buAutoNum type="arabicPeriod"/>
            </a:pPr>
            <a:r>
              <a:rPr lang="en-US" dirty="0"/>
              <a:t>Financial.</a:t>
            </a:r>
          </a:p>
          <a:p>
            <a:pPr marL="742950" indent="-742950">
              <a:buFont typeface="+mj-lt"/>
              <a:buAutoNum type="arabicPeriod"/>
            </a:pPr>
            <a:r>
              <a:rPr lang="en-US" dirty="0"/>
              <a:t>Physical/Virtual.</a:t>
            </a:r>
          </a:p>
          <a:p>
            <a:pPr marL="742950" indent="-742950">
              <a:buFont typeface="+mj-lt"/>
              <a:buAutoNum type="arabicPeriod"/>
            </a:pPr>
            <a:r>
              <a:rPr lang="en-US" dirty="0"/>
              <a:t>Sensory.</a:t>
            </a:r>
          </a:p>
          <a:p>
            <a:pPr marL="742950" indent="-742950">
              <a:buFont typeface="+mj-lt"/>
              <a:buAutoNum type="arabicPeriod"/>
            </a:pPr>
            <a:r>
              <a:rPr lang="en-US" dirty="0"/>
              <a:t>Content.</a:t>
            </a:r>
          </a:p>
          <a:p>
            <a:pPr marL="742950" indent="-742950">
              <a:buFont typeface="+mj-lt"/>
              <a:buAutoNum type="arabicPeriod"/>
            </a:pPr>
            <a:r>
              <a:rPr lang="en-US" dirty="0"/>
              <a:t>Safe Space.</a:t>
            </a:r>
            <a:endParaRPr lang="en-CA" dirty="0"/>
          </a:p>
        </p:txBody>
      </p:sp>
      <p:sp>
        <p:nvSpPr>
          <p:cNvPr id="4" name="Slide Number Placeholder 3">
            <a:extLst>
              <a:ext uri="{FF2B5EF4-FFF2-40B4-BE49-F238E27FC236}">
                <a16:creationId xmlns:a16="http://schemas.microsoft.com/office/drawing/2014/main" id="{5C5DFE60-0050-17CB-0508-009AB2EC5B8C}"/>
              </a:ext>
            </a:extLst>
          </p:cNvPr>
          <p:cNvSpPr>
            <a:spLocks noGrp="1"/>
          </p:cNvSpPr>
          <p:nvPr>
            <p:ph type="sldNum" sz="quarter" idx="12"/>
          </p:nvPr>
        </p:nvSpPr>
        <p:spPr/>
        <p:txBody>
          <a:bodyPr/>
          <a:lstStyle/>
          <a:p>
            <a:fld id="{299DE240-A010-4A2C-B885-6FA570FFA120}" type="slidenum">
              <a:rPr lang="en-CA" smtClean="0"/>
              <a:pPr/>
              <a:t>11</a:t>
            </a:fld>
            <a:endParaRPr lang="en-CA" dirty="0"/>
          </a:p>
        </p:txBody>
      </p:sp>
    </p:spTree>
    <p:extLst>
      <p:ext uri="{BB962C8B-B14F-4D97-AF65-F5344CB8AC3E}">
        <p14:creationId xmlns:p14="http://schemas.microsoft.com/office/powerpoint/2010/main" val="194595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60C85-0BDE-76C8-83C2-A284D87165DE}"/>
              </a:ext>
            </a:extLst>
          </p:cNvPr>
          <p:cNvSpPr>
            <a:spLocks noGrp="1"/>
          </p:cNvSpPr>
          <p:nvPr>
            <p:ph type="title"/>
          </p:nvPr>
        </p:nvSpPr>
        <p:spPr/>
        <p:txBody>
          <a:bodyPr/>
          <a:lstStyle/>
          <a:p>
            <a:r>
              <a:rPr lang="en-US" dirty="0"/>
              <a:t>Financial Access</a:t>
            </a:r>
            <a:endParaRPr lang="en-CA" dirty="0"/>
          </a:p>
        </p:txBody>
      </p:sp>
      <p:sp>
        <p:nvSpPr>
          <p:cNvPr id="3" name="Content Placeholder 2">
            <a:extLst>
              <a:ext uri="{FF2B5EF4-FFF2-40B4-BE49-F238E27FC236}">
                <a16:creationId xmlns:a16="http://schemas.microsoft.com/office/drawing/2014/main" id="{A72E9975-4C29-989D-1798-C2A884F0C1FA}"/>
              </a:ext>
            </a:extLst>
          </p:cNvPr>
          <p:cNvSpPr>
            <a:spLocks noGrp="1"/>
          </p:cNvSpPr>
          <p:nvPr>
            <p:ph idx="1"/>
          </p:nvPr>
        </p:nvSpPr>
        <p:spPr/>
        <p:txBody>
          <a:bodyPr/>
          <a:lstStyle/>
          <a:p>
            <a:r>
              <a:rPr lang="en-US" dirty="0"/>
              <a:t> Is the event free, or does it cost money to attend?</a:t>
            </a:r>
          </a:p>
          <a:p>
            <a:pPr lvl="1"/>
            <a:r>
              <a:rPr lang="en-US" dirty="0"/>
              <a:t> Are there methods available for free/discounted passes to ensure the event is financially accessible? </a:t>
            </a:r>
            <a:endParaRPr lang="en-CA" dirty="0"/>
          </a:p>
        </p:txBody>
      </p:sp>
      <p:sp>
        <p:nvSpPr>
          <p:cNvPr id="4" name="Slide Number Placeholder 3">
            <a:extLst>
              <a:ext uri="{FF2B5EF4-FFF2-40B4-BE49-F238E27FC236}">
                <a16:creationId xmlns:a16="http://schemas.microsoft.com/office/drawing/2014/main" id="{6589A4BE-BC2F-E7C0-BA0A-1B1CCC970624}"/>
              </a:ext>
            </a:extLst>
          </p:cNvPr>
          <p:cNvSpPr>
            <a:spLocks noGrp="1"/>
          </p:cNvSpPr>
          <p:nvPr>
            <p:ph type="sldNum" sz="quarter" idx="12"/>
          </p:nvPr>
        </p:nvSpPr>
        <p:spPr/>
        <p:txBody>
          <a:bodyPr/>
          <a:lstStyle/>
          <a:p>
            <a:fld id="{299DE240-A010-4A2C-B885-6FA570FFA120}" type="slidenum">
              <a:rPr lang="en-CA" smtClean="0"/>
              <a:pPr/>
              <a:t>12</a:t>
            </a:fld>
            <a:endParaRPr lang="en-CA" dirty="0"/>
          </a:p>
        </p:txBody>
      </p:sp>
    </p:spTree>
    <p:extLst>
      <p:ext uri="{BB962C8B-B14F-4D97-AF65-F5344CB8AC3E}">
        <p14:creationId xmlns:p14="http://schemas.microsoft.com/office/powerpoint/2010/main" val="1767725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8D72E-32FD-9C12-4CA8-F7450C90F6E5}"/>
              </a:ext>
            </a:extLst>
          </p:cNvPr>
          <p:cNvSpPr>
            <a:spLocks noGrp="1"/>
          </p:cNvSpPr>
          <p:nvPr>
            <p:ph type="title"/>
          </p:nvPr>
        </p:nvSpPr>
        <p:spPr/>
        <p:txBody>
          <a:bodyPr/>
          <a:lstStyle/>
          <a:p>
            <a:r>
              <a:rPr lang="en-US" dirty="0"/>
              <a:t>Physical/Virtual Access</a:t>
            </a:r>
            <a:endParaRPr lang="en-CA" dirty="0"/>
          </a:p>
        </p:txBody>
      </p:sp>
      <p:sp>
        <p:nvSpPr>
          <p:cNvPr id="3" name="Content Placeholder 2">
            <a:extLst>
              <a:ext uri="{FF2B5EF4-FFF2-40B4-BE49-F238E27FC236}">
                <a16:creationId xmlns:a16="http://schemas.microsoft.com/office/drawing/2014/main" id="{A38C9D9F-9807-29ED-3766-3F48A54FCB0F}"/>
              </a:ext>
            </a:extLst>
          </p:cNvPr>
          <p:cNvSpPr>
            <a:spLocks noGrp="1"/>
          </p:cNvSpPr>
          <p:nvPr>
            <p:ph idx="1"/>
          </p:nvPr>
        </p:nvSpPr>
        <p:spPr/>
        <p:txBody>
          <a:bodyPr/>
          <a:lstStyle/>
          <a:p>
            <a:r>
              <a:rPr lang="en-US" dirty="0"/>
              <a:t> Barrier free building and rooms </a:t>
            </a:r>
          </a:p>
          <a:p>
            <a:r>
              <a:rPr lang="en-US" dirty="0"/>
              <a:t> Access via public transit/walkable. </a:t>
            </a:r>
          </a:p>
          <a:p>
            <a:r>
              <a:rPr lang="en-CA" dirty="0"/>
              <a:t> Dial-in and hybrid options.</a:t>
            </a:r>
          </a:p>
          <a:p>
            <a:r>
              <a:rPr lang="en-CA" dirty="0"/>
              <a:t> Tips and How To Sheet for virtual platform use.</a:t>
            </a:r>
          </a:p>
        </p:txBody>
      </p:sp>
      <p:sp>
        <p:nvSpPr>
          <p:cNvPr id="4" name="Slide Number Placeholder 3">
            <a:extLst>
              <a:ext uri="{FF2B5EF4-FFF2-40B4-BE49-F238E27FC236}">
                <a16:creationId xmlns:a16="http://schemas.microsoft.com/office/drawing/2014/main" id="{D17097D3-D189-1353-C8F3-604AB2179B50}"/>
              </a:ext>
            </a:extLst>
          </p:cNvPr>
          <p:cNvSpPr>
            <a:spLocks noGrp="1"/>
          </p:cNvSpPr>
          <p:nvPr>
            <p:ph type="sldNum" sz="quarter" idx="12"/>
          </p:nvPr>
        </p:nvSpPr>
        <p:spPr/>
        <p:txBody>
          <a:bodyPr/>
          <a:lstStyle/>
          <a:p>
            <a:fld id="{299DE240-A010-4A2C-B885-6FA570FFA120}" type="slidenum">
              <a:rPr lang="en-CA" smtClean="0"/>
              <a:pPr/>
              <a:t>13</a:t>
            </a:fld>
            <a:endParaRPr lang="en-CA" dirty="0"/>
          </a:p>
        </p:txBody>
      </p:sp>
    </p:spTree>
    <p:extLst>
      <p:ext uri="{BB962C8B-B14F-4D97-AF65-F5344CB8AC3E}">
        <p14:creationId xmlns:p14="http://schemas.microsoft.com/office/powerpoint/2010/main" val="3189884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1868-EC15-6DED-FEBB-7D5CBDA26CD5}"/>
              </a:ext>
            </a:extLst>
          </p:cNvPr>
          <p:cNvSpPr>
            <a:spLocks noGrp="1"/>
          </p:cNvSpPr>
          <p:nvPr>
            <p:ph type="title"/>
          </p:nvPr>
        </p:nvSpPr>
        <p:spPr/>
        <p:txBody>
          <a:bodyPr/>
          <a:lstStyle/>
          <a:p>
            <a:r>
              <a:rPr lang="en-US" dirty="0"/>
              <a:t>Sensory Access</a:t>
            </a:r>
            <a:endParaRPr lang="en-CA" dirty="0"/>
          </a:p>
        </p:txBody>
      </p:sp>
      <p:sp>
        <p:nvSpPr>
          <p:cNvPr id="3" name="Content Placeholder 2">
            <a:extLst>
              <a:ext uri="{FF2B5EF4-FFF2-40B4-BE49-F238E27FC236}">
                <a16:creationId xmlns:a16="http://schemas.microsoft.com/office/drawing/2014/main" id="{2B15D0A9-990F-7218-5620-FF028FE29797}"/>
              </a:ext>
            </a:extLst>
          </p:cNvPr>
          <p:cNvSpPr>
            <a:spLocks noGrp="1"/>
          </p:cNvSpPr>
          <p:nvPr>
            <p:ph idx="1"/>
          </p:nvPr>
        </p:nvSpPr>
        <p:spPr/>
        <p:txBody>
          <a:bodyPr/>
          <a:lstStyle/>
          <a:p>
            <a:r>
              <a:rPr lang="en-US" dirty="0"/>
              <a:t> Scent-aware.</a:t>
            </a:r>
          </a:p>
          <a:p>
            <a:r>
              <a:rPr lang="en-US" dirty="0"/>
              <a:t> Flashing video/graphics can cause seizures.</a:t>
            </a:r>
          </a:p>
          <a:p>
            <a:r>
              <a:rPr lang="en-US" dirty="0"/>
              <a:t> Quiet room availability.</a:t>
            </a:r>
          </a:p>
          <a:p>
            <a:r>
              <a:rPr lang="en-US" dirty="0"/>
              <a:t> Body breaks.</a:t>
            </a:r>
          </a:p>
        </p:txBody>
      </p:sp>
      <p:sp>
        <p:nvSpPr>
          <p:cNvPr id="4" name="Slide Number Placeholder 3">
            <a:extLst>
              <a:ext uri="{FF2B5EF4-FFF2-40B4-BE49-F238E27FC236}">
                <a16:creationId xmlns:a16="http://schemas.microsoft.com/office/drawing/2014/main" id="{3C222785-95E4-4D2E-CB93-C204A3845A9D}"/>
              </a:ext>
            </a:extLst>
          </p:cNvPr>
          <p:cNvSpPr>
            <a:spLocks noGrp="1"/>
          </p:cNvSpPr>
          <p:nvPr>
            <p:ph type="sldNum" sz="quarter" idx="12"/>
          </p:nvPr>
        </p:nvSpPr>
        <p:spPr/>
        <p:txBody>
          <a:bodyPr/>
          <a:lstStyle/>
          <a:p>
            <a:fld id="{299DE240-A010-4A2C-B885-6FA570FFA120}" type="slidenum">
              <a:rPr lang="en-CA" smtClean="0"/>
              <a:pPr/>
              <a:t>14</a:t>
            </a:fld>
            <a:endParaRPr lang="en-CA" dirty="0"/>
          </a:p>
        </p:txBody>
      </p:sp>
    </p:spTree>
    <p:extLst>
      <p:ext uri="{BB962C8B-B14F-4D97-AF65-F5344CB8AC3E}">
        <p14:creationId xmlns:p14="http://schemas.microsoft.com/office/powerpoint/2010/main" val="1675156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6FBBB-9D5F-B7A8-8755-2EC93721BBC7}"/>
              </a:ext>
            </a:extLst>
          </p:cNvPr>
          <p:cNvSpPr>
            <a:spLocks noGrp="1"/>
          </p:cNvSpPr>
          <p:nvPr>
            <p:ph type="title"/>
          </p:nvPr>
        </p:nvSpPr>
        <p:spPr/>
        <p:txBody>
          <a:bodyPr/>
          <a:lstStyle/>
          <a:p>
            <a:r>
              <a:rPr lang="en-US" dirty="0"/>
              <a:t>Content Access</a:t>
            </a:r>
            <a:endParaRPr lang="en-CA" dirty="0"/>
          </a:p>
        </p:txBody>
      </p:sp>
      <p:sp>
        <p:nvSpPr>
          <p:cNvPr id="3" name="Content Placeholder 2">
            <a:extLst>
              <a:ext uri="{FF2B5EF4-FFF2-40B4-BE49-F238E27FC236}">
                <a16:creationId xmlns:a16="http://schemas.microsoft.com/office/drawing/2014/main" id="{CF1BE6B6-C644-FE72-7550-292F99228DF0}"/>
              </a:ext>
            </a:extLst>
          </p:cNvPr>
          <p:cNvSpPr>
            <a:spLocks noGrp="1"/>
          </p:cNvSpPr>
          <p:nvPr>
            <p:ph idx="1"/>
          </p:nvPr>
        </p:nvSpPr>
        <p:spPr>
          <a:xfrm>
            <a:off x="1069848" y="2121408"/>
            <a:ext cx="10058400" cy="4251960"/>
          </a:xfrm>
        </p:spPr>
        <p:txBody>
          <a:bodyPr>
            <a:normAutofit lnSpcReduction="10000"/>
          </a:bodyPr>
          <a:lstStyle/>
          <a:p>
            <a:r>
              <a:rPr lang="en-US" dirty="0"/>
              <a:t> ASL interpreters.</a:t>
            </a:r>
          </a:p>
          <a:p>
            <a:r>
              <a:rPr lang="en-US" dirty="0"/>
              <a:t> Captions/Transcripts.</a:t>
            </a:r>
          </a:p>
          <a:p>
            <a:r>
              <a:rPr lang="en-US" dirty="0"/>
              <a:t> Amplification.</a:t>
            </a:r>
          </a:p>
          <a:p>
            <a:r>
              <a:rPr lang="en-US" dirty="0"/>
              <a:t> Printed and digital materials in accessible formats.</a:t>
            </a:r>
          </a:p>
          <a:p>
            <a:r>
              <a:rPr lang="en-US" dirty="0"/>
              <a:t> Described video/visual content. </a:t>
            </a:r>
          </a:p>
          <a:p>
            <a:r>
              <a:rPr lang="en-US" dirty="0"/>
              <a:t> Plain language.</a:t>
            </a:r>
            <a:endParaRPr lang="en-CA" dirty="0"/>
          </a:p>
        </p:txBody>
      </p:sp>
      <p:sp>
        <p:nvSpPr>
          <p:cNvPr id="4" name="Slide Number Placeholder 3">
            <a:extLst>
              <a:ext uri="{FF2B5EF4-FFF2-40B4-BE49-F238E27FC236}">
                <a16:creationId xmlns:a16="http://schemas.microsoft.com/office/drawing/2014/main" id="{857DF21F-4588-0E52-D56E-3F715B264EA3}"/>
              </a:ext>
            </a:extLst>
          </p:cNvPr>
          <p:cNvSpPr>
            <a:spLocks noGrp="1"/>
          </p:cNvSpPr>
          <p:nvPr>
            <p:ph type="sldNum" sz="quarter" idx="12"/>
          </p:nvPr>
        </p:nvSpPr>
        <p:spPr/>
        <p:txBody>
          <a:bodyPr/>
          <a:lstStyle/>
          <a:p>
            <a:fld id="{299DE240-A010-4A2C-B885-6FA570FFA120}" type="slidenum">
              <a:rPr lang="en-CA" smtClean="0"/>
              <a:pPr/>
              <a:t>15</a:t>
            </a:fld>
            <a:endParaRPr lang="en-CA" dirty="0"/>
          </a:p>
        </p:txBody>
      </p:sp>
    </p:spTree>
    <p:extLst>
      <p:ext uri="{BB962C8B-B14F-4D97-AF65-F5344CB8AC3E}">
        <p14:creationId xmlns:p14="http://schemas.microsoft.com/office/powerpoint/2010/main" val="368280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E5903-EE35-4853-3DFF-CB7DF3DAFE6A}"/>
              </a:ext>
            </a:extLst>
          </p:cNvPr>
          <p:cNvSpPr>
            <a:spLocks noGrp="1"/>
          </p:cNvSpPr>
          <p:nvPr>
            <p:ph type="title"/>
          </p:nvPr>
        </p:nvSpPr>
        <p:spPr/>
        <p:txBody>
          <a:bodyPr/>
          <a:lstStyle/>
          <a:p>
            <a:r>
              <a:rPr lang="en-US" dirty="0"/>
              <a:t>Safe Space Access</a:t>
            </a:r>
            <a:endParaRPr lang="en-CA" dirty="0"/>
          </a:p>
        </p:txBody>
      </p:sp>
      <p:sp>
        <p:nvSpPr>
          <p:cNvPr id="3" name="Content Placeholder 2">
            <a:extLst>
              <a:ext uri="{FF2B5EF4-FFF2-40B4-BE49-F238E27FC236}">
                <a16:creationId xmlns:a16="http://schemas.microsoft.com/office/drawing/2014/main" id="{0E97AF9D-B233-66C0-F293-676849A2F4B8}"/>
              </a:ext>
            </a:extLst>
          </p:cNvPr>
          <p:cNvSpPr>
            <a:spLocks noGrp="1"/>
          </p:cNvSpPr>
          <p:nvPr>
            <p:ph idx="1"/>
          </p:nvPr>
        </p:nvSpPr>
        <p:spPr/>
        <p:txBody>
          <a:bodyPr/>
          <a:lstStyle/>
          <a:p>
            <a:r>
              <a:rPr lang="en-US" dirty="0"/>
              <a:t> Respectful language and code of conduct.</a:t>
            </a:r>
          </a:p>
          <a:p>
            <a:r>
              <a:rPr lang="en-US" dirty="0"/>
              <a:t> Content warnings.</a:t>
            </a:r>
          </a:p>
          <a:p>
            <a:r>
              <a:rPr lang="en-US" dirty="0"/>
              <a:t> Feedback methods.</a:t>
            </a:r>
          </a:p>
        </p:txBody>
      </p:sp>
      <p:sp>
        <p:nvSpPr>
          <p:cNvPr id="4" name="Slide Number Placeholder 3">
            <a:extLst>
              <a:ext uri="{FF2B5EF4-FFF2-40B4-BE49-F238E27FC236}">
                <a16:creationId xmlns:a16="http://schemas.microsoft.com/office/drawing/2014/main" id="{4677D044-FCB8-950A-E44A-6DA0A14DEEEC}"/>
              </a:ext>
            </a:extLst>
          </p:cNvPr>
          <p:cNvSpPr>
            <a:spLocks noGrp="1"/>
          </p:cNvSpPr>
          <p:nvPr>
            <p:ph type="sldNum" sz="quarter" idx="12"/>
          </p:nvPr>
        </p:nvSpPr>
        <p:spPr/>
        <p:txBody>
          <a:bodyPr/>
          <a:lstStyle/>
          <a:p>
            <a:fld id="{299DE240-A010-4A2C-B885-6FA570FFA120}" type="slidenum">
              <a:rPr lang="en-CA" smtClean="0"/>
              <a:pPr/>
              <a:t>16</a:t>
            </a:fld>
            <a:endParaRPr lang="en-CA" dirty="0"/>
          </a:p>
        </p:txBody>
      </p:sp>
    </p:spTree>
    <p:extLst>
      <p:ext uri="{BB962C8B-B14F-4D97-AF65-F5344CB8AC3E}">
        <p14:creationId xmlns:p14="http://schemas.microsoft.com/office/powerpoint/2010/main" val="306749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E39C4-101C-A0C7-A564-C6C6845A184C}"/>
              </a:ext>
            </a:extLst>
          </p:cNvPr>
          <p:cNvSpPr>
            <a:spLocks noGrp="1"/>
          </p:cNvSpPr>
          <p:nvPr>
            <p:ph type="title"/>
          </p:nvPr>
        </p:nvSpPr>
        <p:spPr/>
        <p:txBody>
          <a:bodyPr/>
          <a:lstStyle/>
          <a:p>
            <a:r>
              <a:rPr lang="en-US" dirty="0"/>
              <a:t>Presenting Tips</a:t>
            </a:r>
            <a:endParaRPr lang="en-CA" dirty="0"/>
          </a:p>
        </p:txBody>
      </p:sp>
      <p:sp>
        <p:nvSpPr>
          <p:cNvPr id="3" name="Content Placeholder 2">
            <a:extLst>
              <a:ext uri="{FF2B5EF4-FFF2-40B4-BE49-F238E27FC236}">
                <a16:creationId xmlns:a16="http://schemas.microsoft.com/office/drawing/2014/main" id="{40783B1A-EEA2-0313-D007-487CA5FCA40B}"/>
              </a:ext>
            </a:extLst>
          </p:cNvPr>
          <p:cNvSpPr>
            <a:spLocks noGrp="1"/>
          </p:cNvSpPr>
          <p:nvPr>
            <p:ph idx="1"/>
          </p:nvPr>
        </p:nvSpPr>
        <p:spPr>
          <a:xfrm>
            <a:off x="1069848" y="2121408"/>
            <a:ext cx="10058400" cy="4390228"/>
          </a:xfrm>
        </p:spPr>
        <p:txBody>
          <a:bodyPr>
            <a:normAutofit/>
          </a:bodyPr>
          <a:lstStyle/>
          <a:p>
            <a:r>
              <a:rPr lang="en-US" dirty="0"/>
              <a:t> Speak slowly, and clearly into a microphone.</a:t>
            </a:r>
          </a:p>
          <a:p>
            <a:r>
              <a:rPr lang="en-US" dirty="0"/>
              <a:t> Identify yourself the first time you speak or when it’s been a while since you last spoke.</a:t>
            </a:r>
          </a:p>
          <a:p>
            <a:r>
              <a:rPr lang="en-US" dirty="0"/>
              <a:t> Let the participants know what they’ll be expecting during your presentation.</a:t>
            </a:r>
          </a:p>
          <a:p>
            <a:r>
              <a:rPr lang="en-US" dirty="0"/>
              <a:t> Respect and communication.</a:t>
            </a:r>
          </a:p>
          <a:p>
            <a:r>
              <a:rPr lang="en-US" dirty="0"/>
              <a:t> Let your passion shine.</a:t>
            </a:r>
            <a:endParaRPr lang="en-CA" dirty="0"/>
          </a:p>
        </p:txBody>
      </p:sp>
      <p:sp>
        <p:nvSpPr>
          <p:cNvPr id="4" name="Slide Number Placeholder 3">
            <a:extLst>
              <a:ext uri="{FF2B5EF4-FFF2-40B4-BE49-F238E27FC236}">
                <a16:creationId xmlns:a16="http://schemas.microsoft.com/office/drawing/2014/main" id="{03C364E7-0338-17F4-DE7D-D4AD7D6E0B2F}"/>
              </a:ext>
            </a:extLst>
          </p:cNvPr>
          <p:cNvSpPr>
            <a:spLocks noGrp="1"/>
          </p:cNvSpPr>
          <p:nvPr>
            <p:ph type="sldNum" sz="quarter" idx="12"/>
          </p:nvPr>
        </p:nvSpPr>
        <p:spPr/>
        <p:txBody>
          <a:bodyPr/>
          <a:lstStyle/>
          <a:p>
            <a:fld id="{299DE240-A010-4A2C-B885-6FA570FFA120}" type="slidenum">
              <a:rPr lang="en-CA" smtClean="0"/>
              <a:pPr/>
              <a:t>17</a:t>
            </a:fld>
            <a:endParaRPr lang="en-CA" dirty="0"/>
          </a:p>
        </p:txBody>
      </p:sp>
    </p:spTree>
    <p:extLst>
      <p:ext uri="{BB962C8B-B14F-4D97-AF65-F5344CB8AC3E}">
        <p14:creationId xmlns:p14="http://schemas.microsoft.com/office/powerpoint/2010/main" val="3850753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292B0-6726-D76B-EE70-BF04A20185F9}"/>
              </a:ext>
            </a:extLst>
          </p:cNvPr>
          <p:cNvSpPr>
            <a:spLocks noGrp="1"/>
          </p:cNvSpPr>
          <p:nvPr>
            <p:ph type="title"/>
          </p:nvPr>
        </p:nvSpPr>
        <p:spPr/>
        <p:txBody>
          <a:bodyPr/>
          <a:lstStyle/>
          <a:p>
            <a:r>
              <a:rPr lang="en-US" dirty="0"/>
              <a:t>Poster Sessions</a:t>
            </a:r>
            <a:endParaRPr lang="en-CA" dirty="0"/>
          </a:p>
        </p:txBody>
      </p:sp>
      <p:sp>
        <p:nvSpPr>
          <p:cNvPr id="3" name="Content Placeholder 2">
            <a:extLst>
              <a:ext uri="{FF2B5EF4-FFF2-40B4-BE49-F238E27FC236}">
                <a16:creationId xmlns:a16="http://schemas.microsoft.com/office/drawing/2014/main" id="{B3551D11-ADDB-606B-CF19-276CD33ECD12}"/>
              </a:ext>
            </a:extLst>
          </p:cNvPr>
          <p:cNvSpPr>
            <a:spLocks noGrp="1"/>
          </p:cNvSpPr>
          <p:nvPr>
            <p:ph idx="1"/>
          </p:nvPr>
        </p:nvSpPr>
        <p:spPr>
          <a:xfrm>
            <a:off x="1069848" y="2121408"/>
            <a:ext cx="10058400" cy="4251960"/>
          </a:xfrm>
        </p:spPr>
        <p:txBody>
          <a:bodyPr>
            <a:normAutofit lnSpcReduction="10000"/>
          </a:bodyPr>
          <a:lstStyle/>
          <a:p>
            <a:r>
              <a:rPr lang="en-US" dirty="0"/>
              <a:t> Inaccessible by nature, but there are ways to make them less inaccessible.</a:t>
            </a:r>
          </a:p>
          <a:p>
            <a:pPr lvl="1"/>
            <a:r>
              <a:rPr lang="en-US" dirty="0"/>
              <a:t> QR codes. </a:t>
            </a:r>
          </a:p>
          <a:p>
            <a:pPr lvl="2"/>
            <a:r>
              <a:rPr lang="en-US" dirty="0"/>
              <a:t> Tactile elements.</a:t>
            </a:r>
          </a:p>
          <a:p>
            <a:pPr lvl="2"/>
            <a:r>
              <a:rPr lang="en-US" dirty="0"/>
              <a:t> Audio and/or video recording.</a:t>
            </a:r>
          </a:p>
          <a:p>
            <a:pPr lvl="2"/>
            <a:r>
              <a:rPr lang="en-US" dirty="0"/>
              <a:t> Digital text options.</a:t>
            </a:r>
          </a:p>
          <a:p>
            <a:pPr lvl="1"/>
            <a:r>
              <a:rPr lang="en-US" dirty="0"/>
              <a:t> Treat them more like described lightning talks.</a:t>
            </a:r>
          </a:p>
        </p:txBody>
      </p:sp>
      <p:sp>
        <p:nvSpPr>
          <p:cNvPr id="4" name="Slide Number Placeholder 3">
            <a:extLst>
              <a:ext uri="{FF2B5EF4-FFF2-40B4-BE49-F238E27FC236}">
                <a16:creationId xmlns:a16="http://schemas.microsoft.com/office/drawing/2014/main" id="{53C5AC2C-BC44-CA13-5937-6B431C97DDA6}"/>
              </a:ext>
            </a:extLst>
          </p:cNvPr>
          <p:cNvSpPr>
            <a:spLocks noGrp="1"/>
          </p:cNvSpPr>
          <p:nvPr>
            <p:ph type="sldNum" sz="quarter" idx="12"/>
          </p:nvPr>
        </p:nvSpPr>
        <p:spPr/>
        <p:txBody>
          <a:bodyPr/>
          <a:lstStyle/>
          <a:p>
            <a:fld id="{299DE240-A010-4A2C-B885-6FA570FFA120}" type="slidenum">
              <a:rPr lang="en-CA" smtClean="0"/>
              <a:pPr/>
              <a:t>18</a:t>
            </a:fld>
            <a:endParaRPr lang="en-CA" dirty="0"/>
          </a:p>
        </p:txBody>
      </p:sp>
    </p:spTree>
    <p:extLst>
      <p:ext uri="{BB962C8B-B14F-4D97-AF65-F5344CB8AC3E}">
        <p14:creationId xmlns:p14="http://schemas.microsoft.com/office/powerpoint/2010/main" val="2899800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7DD5A-302A-524A-462D-182B01F27CF0}"/>
              </a:ext>
            </a:extLst>
          </p:cNvPr>
          <p:cNvSpPr>
            <a:spLocks noGrp="1"/>
          </p:cNvSpPr>
          <p:nvPr>
            <p:ph type="title"/>
          </p:nvPr>
        </p:nvSpPr>
        <p:spPr>
          <a:xfrm>
            <a:off x="1069848" y="484631"/>
            <a:ext cx="10058400" cy="2729623"/>
          </a:xfrm>
        </p:spPr>
        <p:txBody>
          <a:bodyPr/>
          <a:lstStyle/>
          <a:p>
            <a:r>
              <a:rPr lang="en-US" dirty="0"/>
              <a:t>Panels, Workshops, and Roundtables</a:t>
            </a:r>
            <a:endParaRPr lang="en-CA" dirty="0"/>
          </a:p>
        </p:txBody>
      </p:sp>
      <p:sp>
        <p:nvSpPr>
          <p:cNvPr id="3" name="Content Placeholder 2">
            <a:extLst>
              <a:ext uri="{FF2B5EF4-FFF2-40B4-BE49-F238E27FC236}">
                <a16:creationId xmlns:a16="http://schemas.microsoft.com/office/drawing/2014/main" id="{4E2783E5-B9C4-E66B-075A-A472071E1E22}"/>
              </a:ext>
            </a:extLst>
          </p:cNvPr>
          <p:cNvSpPr>
            <a:spLocks noGrp="1"/>
          </p:cNvSpPr>
          <p:nvPr>
            <p:ph idx="1"/>
          </p:nvPr>
        </p:nvSpPr>
        <p:spPr>
          <a:xfrm>
            <a:off x="1069848" y="3214254"/>
            <a:ext cx="10058400" cy="2957945"/>
          </a:xfrm>
        </p:spPr>
        <p:txBody>
          <a:bodyPr/>
          <a:lstStyle/>
          <a:p>
            <a:r>
              <a:rPr lang="en-US" dirty="0"/>
              <a:t> Offer multiple ways for people to participate.</a:t>
            </a:r>
          </a:p>
          <a:p>
            <a:pPr lvl="1"/>
            <a:r>
              <a:rPr lang="en-US" dirty="0"/>
              <a:t> Printed/digital materials in accessible formats prior and during the event.</a:t>
            </a:r>
          </a:p>
          <a:p>
            <a:pPr lvl="1"/>
            <a:r>
              <a:rPr lang="en-US" dirty="0"/>
              <a:t>  Methods to participate verbally and non-verbally.</a:t>
            </a:r>
            <a:endParaRPr lang="en-CA" dirty="0"/>
          </a:p>
        </p:txBody>
      </p:sp>
      <p:sp>
        <p:nvSpPr>
          <p:cNvPr id="4" name="Slide Number Placeholder 3">
            <a:extLst>
              <a:ext uri="{FF2B5EF4-FFF2-40B4-BE49-F238E27FC236}">
                <a16:creationId xmlns:a16="http://schemas.microsoft.com/office/drawing/2014/main" id="{8683F502-44C0-DF17-CC0B-D745B46E11F9}"/>
              </a:ext>
            </a:extLst>
          </p:cNvPr>
          <p:cNvSpPr>
            <a:spLocks noGrp="1"/>
          </p:cNvSpPr>
          <p:nvPr>
            <p:ph type="sldNum" sz="quarter" idx="12"/>
          </p:nvPr>
        </p:nvSpPr>
        <p:spPr/>
        <p:txBody>
          <a:bodyPr/>
          <a:lstStyle/>
          <a:p>
            <a:fld id="{299DE240-A010-4A2C-B885-6FA570FFA120}" type="slidenum">
              <a:rPr lang="en-CA" smtClean="0"/>
              <a:pPr/>
              <a:t>19</a:t>
            </a:fld>
            <a:endParaRPr lang="en-CA" dirty="0"/>
          </a:p>
        </p:txBody>
      </p:sp>
    </p:spTree>
    <p:extLst>
      <p:ext uri="{BB962C8B-B14F-4D97-AF65-F5344CB8AC3E}">
        <p14:creationId xmlns:p14="http://schemas.microsoft.com/office/powerpoint/2010/main" val="3257464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E1EB4-7965-F0AA-7B83-6A502DF7C19D}"/>
              </a:ext>
            </a:extLst>
          </p:cNvPr>
          <p:cNvSpPr>
            <a:spLocks noGrp="1"/>
          </p:cNvSpPr>
          <p:nvPr>
            <p:ph type="title"/>
          </p:nvPr>
        </p:nvSpPr>
        <p:spPr/>
        <p:txBody>
          <a:bodyPr/>
          <a:lstStyle/>
          <a:p>
            <a:r>
              <a:rPr lang="en-US" dirty="0"/>
              <a:t>Presenters</a:t>
            </a:r>
            <a:endParaRPr lang="en-CA" dirty="0"/>
          </a:p>
        </p:txBody>
      </p:sp>
      <p:sp>
        <p:nvSpPr>
          <p:cNvPr id="3" name="Content Placeholder 2">
            <a:extLst>
              <a:ext uri="{FF2B5EF4-FFF2-40B4-BE49-F238E27FC236}">
                <a16:creationId xmlns:a16="http://schemas.microsoft.com/office/drawing/2014/main" id="{B7C9A99A-E6B3-7080-B064-9D5F7C2FE709}"/>
              </a:ext>
            </a:extLst>
          </p:cNvPr>
          <p:cNvSpPr>
            <a:spLocks noGrp="1"/>
          </p:cNvSpPr>
          <p:nvPr>
            <p:ph idx="1"/>
          </p:nvPr>
        </p:nvSpPr>
        <p:spPr/>
        <p:txBody>
          <a:bodyPr/>
          <a:lstStyle/>
          <a:p>
            <a:r>
              <a:rPr lang="en-US" dirty="0"/>
              <a:t> Riane Lapaire</a:t>
            </a:r>
          </a:p>
          <a:p>
            <a:pPr lvl="1"/>
            <a:r>
              <a:rPr lang="en-US" dirty="0"/>
              <a:t> Has worked in accessibility for over a decade.</a:t>
            </a:r>
          </a:p>
          <a:p>
            <a:pPr lvl="1"/>
            <a:r>
              <a:rPr lang="en-US" dirty="0"/>
              <a:t> An advocate for accessibility and with people who have disabilities. </a:t>
            </a:r>
          </a:p>
          <a:p>
            <a:r>
              <a:rPr lang="en-US" dirty="0"/>
              <a:t> Toward the end of the presentation, a recorded voice of my colleague Simon will be joining us for a pre-recorded demonstration.</a:t>
            </a:r>
            <a:endParaRPr lang="en-CA" dirty="0"/>
          </a:p>
        </p:txBody>
      </p:sp>
      <p:sp>
        <p:nvSpPr>
          <p:cNvPr id="4" name="Slide Number Placeholder 3">
            <a:extLst>
              <a:ext uri="{FF2B5EF4-FFF2-40B4-BE49-F238E27FC236}">
                <a16:creationId xmlns:a16="http://schemas.microsoft.com/office/drawing/2014/main" id="{1F3847C4-B063-773D-7C9E-F3B687C2FF76}"/>
              </a:ext>
            </a:extLst>
          </p:cNvPr>
          <p:cNvSpPr>
            <a:spLocks noGrp="1"/>
          </p:cNvSpPr>
          <p:nvPr>
            <p:ph type="sldNum" sz="quarter" idx="12"/>
          </p:nvPr>
        </p:nvSpPr>
        <p:spPr/>
        <p:txBody>
          <a:bodyPr/>
          <a:lstStyle/>
          <a:p>
            <a:fld id="{299DE240-A010-4A2C-B885-6FA570FFA120}" type="slidenum">
              <a:rPr lang="en-CA" smtClean="0"/>
              <a:pPr/>
              <a:t>2</a:t>
            </a:fld>
            <a:endParaRPr lang="en-CA" dirty="0"/>
          </a:p>
        </p:txBody>
      </p:sp>
    </p:spTree>
    <p:extLst>
      <p:ext uri="{BB962C8B-B14F-4D97-AF65-F5344CB8AC3E}">
        <p14:creationId xmlns:p14="http://schemas.microsoft.com/office/powerpoint/2010/main" val="1087185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8AB8F-33AC-DAA3-0A97-69DF35F46226}"/>
              </a:ext>
            </a:extLst>
          </p:cNvPr>
          <p:cNvSpPr>
            <a:spLocks noGrp="1"/>
          </p:cNvSpPr>
          <p:nvPr>
            <p:ph type="title"/>
          </p:nvPr>
        </p:nvSpPr>
        <p:spPr/>
        <p:txBody>
          <a:bodyPr/>
          <a:lstStyle/>
          <a:p>
            <a:r>
              <a:rPr lang="en-US" dirty="0"/>
              <a:t>Presentation Slides</a:t>
            </a:r>
            <a:endParaRPr lang="en-CA" dirty="0"/>
          </a:p>
        </p:txBody>
      </p:sp>
      <p:sp>
        <p:nvSpPr>
          <p:cNvPr id="3" name="Content Placeholder 2">
            <a:extLst>
              <a:ext uri="{FF2B5EF4-FFF2-40B4-BE49-F238E27FC236}">
                <a16:creationId xmlns:a16="http://schemas.microsoft.com/office/drawing/2014/main" id="{BCC731B4-1624-BFA8-E6D9-8AD40ABA124F}"/>
              </a:ext>
            </a:extLst>
          </p:cNvPr>
          <p:cNvSpPr>
            <a:spLocks noGrp="1"/>
          </p:cNvSpPr>
          <p:nvPr>
            <p:ph idx="1"/>
          </p:nvPr>
        </p:nvSpPr>
        <p:spPr/>
        <p:txBody>
          <a:bodyPr/>
          <a:lstStyle/>
          <a:p>
            <a:pPr marL="0" indent="0">
              <a:buNone/>
            </a:pPr>
            <a:r>
              <a:rPr lang="en-US" dirty="0"/>
              <a:t>Creating accessible slides can be broken down into three main sections:</a:t>
            </a:r>
          </a:p>
          <a:p>
            <a:pPr marL="742950" indent="-742950">
              <a:buFont typeface="+mj-lt"/>
              <a:buAutoNum type="arabicPeriod"/>
            </a:pPr>
            <a:r>
              <a:rPr lang="en-US" dirty="0"/>
              <a:t>Templates, Formatting, and Attributes.</a:t>
            </a:r>
          </a:p>
          <a:p>
            <a:pPr marL="742950" indent="-742950">
              <a:buFont typeface="+mj-lt"/>
              <a:buAutoNum type="arabicPeriod"/>
            </a:pPr>
            <a:r>
              <a:rPr lang="en-US" dirty="0"/>
              <a:t>Images, Graphics, and Videos.</a:t>
            </a:r>
          </a:p>
          <a:p>
            <a:pPr marL="742950" indent="-742950">
              <a:buFont typeface="+mj-lt"/>
              <a:buAutoNum type="arabicPeriod"/>
            </a:pPr>
            <a:r>
              <a:rPr lang="en-US" dirty="0"/>
              <a:t>Features and Tools.</a:t>
            </a:r>
          </a:p>
        </p:txBody>
      </p:sp>
      <p:sp>
        <p:nvSpPr>
          <p:cNvPr id="4" name="Slide Number Placeholder 3">
            <a:extLst>
              <a:ext uri="{FF2B5EF4-FFF2-40B4-BE49-F238E27FC236}">
                <a16:creationId xmlns:a16="http://schemas.microsoft.com/office/drawing/2014/main" id="{7C3E5954-0687-2B9B-84A6-B0D181765FE7}"/>
              </a:ext>
            </a:extLst>
          </p:cNvPr>
          <p:cNvSpPr>
            <a:spLocks noGrp="1"/>
          </p:cNvSpPr>
          <p:nvPr>
            <p:ph type="sldNum" sz="quarter" idx="12"/>
          </p:nvPr>
        </p:nvSpPr>
        <p:spPr/>
        <p:txBody>
          <a:bodyPr/>
          <a:lstStyle/>
          <a:p>
            <a:fld id="{299DE240-A010-4A2C-B885-6FA570FFA120}" type="slidenum">
              <a:rPr lang="en-CA" smtClean="0"/>
              <a:pPr/>
              <a:t>20</a:t>
            </a:fld>
            <a:endParaRPr lang="en-CA" dirty="0"/>
          </a:p>
        </p:txBody>
      </p:sp>
    </p:spTree>
    <p:extLst>
      <p:ext uri="{BB962C8B-B14F-4D97-AF65-F5344CB8AC3E}">
        <p14:creationId xmlns:p14="http://schemas.microsoft.com/office/powerpoint/2010/main" val="149136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FEC8A-64E3-4DA1-7679-F757051E8215}"/>
              </a:ext>
            </a:extLst>
          </p:cNvPr>
          <p:cNvSpPr>
            <a:spLocks noGrp="1"/>
          </p:cNvSpPr>
          <p:nvPr>
            <p:ph type="title"/>
          </p:nvPr>
        </p:nvSpPr>
        <p:spPr/>
        <p:txBody>
          <a:bodyPr/>
          <a:lstStyle/>
          <a:p>
            <a:r>
              <a:rPr lang="en-US" dirty="0"/>
              <a:t>Templates/Themes</a:t>
            </a:r>
            <a:endParaRPr lang="en-CA" dirty="0"/>
          </a:p>
        </p:txBody>
      </p:sp>
      <p:sp>
        <p:nvSpPr>
          <p:cNvPr id="3" name="Content Placeholder 2">
            <a:extLst>
              <a:ext uri="{FF2B5EF4-FFF2-40B4-BE49-F238E27FC236}">
                <a16:creationId xmlns:a16="http://schemas.microsoft.com/office/drawing/2014/main" id="{AAC783EE-7954-DC67-A3D1-C80FAD14A03C}"/>
              </a:ext>
            </a:extLst>
          </p:cNvPr>
          <p:cNvSpPr>
            <a:spLocks noGrp="1"/>
          </p:cNvSpPr>
          <p:nvPr>
            <p:ph idx="1"/>
          </p:nvPr>
        </p:nvSpPr>
        <p:spPr/>
        <p:txBody>
          <a:bodyPr/>
          <a:lstStyle/>
          <a:p>
            <a:r>
              <a:rPr lang="en-US" dirty="0"/>
              <a:t> Begin with an accessible template or theme but be aware that it might not actually be accessible.</a:t>
            </a:r>
          </a:p>
          <a:p>
            <a:pPr lvl="1"/>
            <a:r>
              <a:rPr lang="en-US" dirty="0"/>
              <a:t> The themes and templates can be mass edited in PowerPoint using the Slide Master option in the View menu. </a:t>
            </a:r>
          </a:p>
          <a:p>
            <a:r>
              <a:rPr lang="en-US" dirty="0"/>
              <a:t>Create your own!</a:t>
            </a:r>
            <a:endParaRPr lang="en-CA" dirty="0"/>
          </a:p>
        </p:txBody>
      </p:sp>
      <p:sp>
        <p:nvSpPr>
          <p:cNvPr id="4" name="Slide Number Placeholder 3">
            <a:extLst>
              <a:ext uri="{FF2B5EF4-FFF2-40B4-BE49-F238E27FC236}">
                <a16:creationId xmlns:a16="http://schemas.microsoft.com/office/drawing/2014/main" id="{D346C99D-7BDC-C13B-0E60-9463DFED945E}"/>
              </a:ext>
            </a:extLst>
          </p:cNvPr>
          <p:cNvSpPr>
            <a:spLocks noGrp="1"/>
          </p:cNvSpPr>
          <p:nvPr>
            <p:ph type="sldNum" sz="quarter" idx="12"/>
          </p:nvPr>
        </p:nvSpPr>
        <p:spPr/>
        <p:txBody>
          <a:bodyPr/>
          <a:lstStyle/>
          <a:p>
            <a:fld id="{299DE240-A010-4A2C-B885-6FA570FFA120}" type="slidenum">
              <a:rPr lang="en-CA" smtClean="0"/>
              <a:pPr/>
              <a:t>21</a:t>
            </a:fld>
            <a:endParaRPr lang="en-CA" dirty="0"/>
          </a:p>
        </p:txBody>
      </p:sp>
    </p:spTree>
    <p:extLst>
      <p:ext uri="{BB962C8B-B14F-4D97-AF65-F5344CB8AC3E}">
        <p14:creationId xmlns:p14="http://schemas.microsoft.com/office/powerpoint/2010/main" val="3253609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295D6-2C7A-50E8-91DD-622A20E289F5}"/>
              </a:ext>
            </a:extLst>
          </p:cNvPr>
          <p:cNvSpPr>
            <a:spLocks noGrp="1"/>
          </p:cNvSpPr>
          <p:nvPr>
            <p:ph type="title"/>
          </p:nvPr>
        </p:nvSpPr>
        <p:spPr/>
        <p:txBody>
          <a:bodyPr/>
          <a:lstStyle/>
          <a:p>
            <a:r>
              <a:rPr lang="en-US" dirty="0"/>
              <a:t>Layout</a:t>
            </a:r>
            <a:endParaRPr lang="en-CA" dirty="0"/>
          </a:p>
        </p:txBody>
      </p:sp>
      <p:sp>
        <p:nvSpPr>
          <p:cNvPr id="3" name="Content Placeholder 2">
            <a:extLst>
              <a:ext uri="{FF2B5EF4-FFF2-40B4-BE49-F238E27FC236}">
                <a16:creationId xmlns:a16="http://schemas.microsoft.com/office/drawing/2014/main" id="{48379451-ABFA-F2B3-F8FF-694D221DFD51}"/>
              </a:ext>
            </a:extLst>
          </p:cNvPr>
          <p:cNvSpPr>
            <a:spLocks noGrp="1"/>
          </p:cNvSpPr>
          <p:nvPr>
            <p:ph idx="1"/>
          </p:nvPr>
        </p:nvSpPr>
        <p:spPr/>
        <p:txBody>
          <a:bodyPr/>
          <a:lstStyle/>
          <a:p>
            <a:r>
              <a:rPr lang="en-US" dirty="0"/>
              <a:t> All slides should have a unique title/heading for ease of navigation.</a:t>
            </a:r>
          </a:p>
          <a:p>
            <a:r>
              <a:rPr lang="en-US" dirty="0"/>
              <a:t> Use the pre-formatted slide layouts.</a:t>
            </a:r>
          </a:p>
        </p:txBody>
      </p:sp>
      <p:sp>
        <p:nvSpPr>
          <p:cNvPr id="4" name="Slide Number Placeholder 3">
            <a:extLst>
              <a:ext uri="{FF2B5EF4-FFF2-40B4-BE49-F238E27FC236}">
                <a16:creationId xmlns:a16="http://schemas.microsoft.com/office/drawing/2014/main" id="{187B00FB-505E-1B39-D94D-80B63FE79A6A}"/>
              </a:ext>
            </a:extLst>
          </p:cNvPr>
          <p:cNvSpPr>
            <a:spLocks noGrp="1"/>
          </p:cNvSpPr>
          <p:nvPr>
            <p:ph type="sldNum" sz="quarter" idx="12"/>
          </p:nvPr>
        </p:nvSpPr>
        <p:spPr/>
        <p:txBody>
          <a:bodyPr/>
          <a:lstStyle/>
          <a:p>
            <a:fld id="{299DE240-A010-4A2C-B885-6FA570FFA120}" type="slidenum">
              <a:rPr lang="en-CA" smtClean="0"/>
              <a:pPr/>
              <a:t>22</a:t>
            </a:fld>
            <a:endParaRPr lang="en-CA" dirty="0"/>
          </a:p>
        </p:txBody>
      </p:sp>
    </p:spTree>
    <p:extLst>
      <p:ext uri="{BB962C8B-B14F-4D97-AF65-F5344CB8AC3E}">
        <p14:creationId xmlns:p14="http://schemas.microsoft.com/office/powerpoint/2010/main" val="1305657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F50E3-D6CC-D567-E7C5-903B15547A38}"/>
              </a:ext>
            </a:extLst>
          </p:cNvPr>
          <p:cNvSpPr>
            <a:spLocks noGrp="1"/>
          </p:cNvSpPr>
          <p:nvPr>
            <p:ph type="title"/>
          </p:nvPr>
        </p:nvSpPr>
        <p:spPr/>
        <p:txBody>
          <a:bodyPr/>
          <a:lstStyle/>
          <a:p>
            <a:r>
              <a:rPr lang="en-US" dirty="0"/>
              <a:t>Text Attributes</a:t>
            </a:r>
            <a:endParaRPr lang="en-CA" dirty="0"/>
          </a:p>
        </p:txBody>
      </p:sp>
      <p:sp>
        <p:nvSpPr>
          <p:cNvPr id="3" name="Content Placeholder 2">
            <a:extLst>
              <a:ext uri="{FF2B5EF4-FFF2-40B4-BE49-F238E27FC236}">
                <a16:creationId xmlns:a16="http://schemas.microsoft.com/office/drawing/2014/main" id="{74E1A69A-B58D-4DCB-5586-E1F1B2EDBB9A}"/>
              </a:ext>
            </a:extLst>
          </p:cNvPr>
          <p:cNvSpPr>
            <a:spLocks noGrp="1"/>
          </p:cNvSpPr>
          <p:nvPr>
            <p:ph idx="1"/>
          </p:nvPr>
        </p:nvSpPr>
        <p:spPr>
          <a:xfrm>
            <a:off x="1069848" y="2121408"/>
            <a:ext cx="10058400" cy="3545101"/>
          </a:xfrm>
        </p:spPr>
        <p:txBody>
          <a:bodyPr>
            <a:normAutofit/>
          </a:bodyPr>
          <a:lstStyle/>
          <a:p>
            <a:r>
              <a:rPr lang="en-CA" dirty="0"/>
              <a:t> Use high-contrast colours.</a:t>
            </a:r>
          </a:p>
          <a:p>
            <a:pPr lvl="1"/>
            <a:r>
              <a:rPr lang="en-CA" dirty="0"/>
              <a:t> Avoid using colour to convey meaning.</a:t>
            </a:r>
          </a:p>
          <a:p>
            <a:r>
              <a:rPr lang="en-CA" dirty="0"/>
              <a:t> Choose a sans serif font with body text no smaller than 24 pt.</a:t>
            </a:r>
          </a:p>
          <a:p>
            <a:r>
              <a:rPr lang="en-CA" dirty="0"/>
              <a:t> Limit/avoid the use of all caps.</a:t>
            </a:r>
          </a:p>
        </p:txBody>
      </p:sp>
      <p:sp>
        <p:nvSpPr>
          <p:cNvPr id="4" name="Slide Number Placeholder 3">
            <a:extLst>
              <a:ext uri="{FF2B5EF4-FFF2-40B4-BE49-F238E27FC236}">
                <a16:creationId xmlns:a16="http://schemas.microsoft.com/office/drawing/2014/main" id="{17265C7C-8CBE-DCA9-91AF-A408C92DCF23}"/>
              </a:ext>
            </a:extLst>
          </p:cNvPr>
          <p:cNvSpPr>
            <a:spLocks noGrp="1"/>
          </p:cNvSpPr>
          <p:nvPr>
            <p:ph type="sldNum" sz="quarter" idx="12"/>
          </p:nvPr>
        </p:nvSpPr>
        <p:spPr/>
        <p:txBody>
          <a:bodyPr/>
          <a:lstStyle/>
          <a:p>
            <a:fld id="{299DE240-A010-4A2C-B885-6FA570FFA120}" type="slidenum">
              <a:rPr lang="en-CA" smtClean="0"/>
              <a:pPr/>
              <a:t>23</a:t>
            </a:fld>
            <a:endParaRPr lang="en-CA" dirty="0"/>
          </a:p>
        </p:txBody>
      </p:sp>
    </p:spTree>
    <p:extLst>
      <p:ext uri="{BB962C8B-B14F-4D97-AF65-F5344CB8AC3E}">
        <p14:creationId xmlns:p14="http://schemas.microsoft.com/office/powerpoint/2010/main" val="1723161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CE91-4223-747D-A506-84680CF1BCB9}"/>
              </a:ext>
            </a:extLst>
          </p:cNvPr>
          <p:cNvSpPr>
            <a:spLocks noGrp="1"/>
          </p:cNvSpPr>
          <p:nvPr>
            <p:ph type="title"/>
          </p:nvPr>
        </p:nvSpPr>
        <p:spPr/>
        <p:txBody>
          <a:bodyPr/>
          <a:lstStyle/>
          <a:p>
            <a:r>
              <a:rPr lang="en-US" dirty="0"/>
              <a:t>Formatting Text</a:t>
            </a:r>
            <a:endParaRPr lang="en-CA" dirty="0"/>
          </a:p>
        </p:txBody>
      </p:sp>
      <p:sp>
        <p:nvSpPr>
          <p:cNvPr id="3" name="Content Placeholder 2">
            <a:extLst>
              <a:ext uri="{FF2B5EF4-FFF2-40B4-BE49-F238E27FC236}">
                <a16:creationId xmlns:a16="http://schemas.microsoft.com/office/drawing/2014/main" id="{91C59246-4F6E-9394-B6DB-F94EBF7F81BB}"/>
              </a:ext>
            </a:extLst>
          </p:cNvPr>
          <p:cNvSpPr>
            <a:spLocks noGrp="1"/>
          </p:cNvSpPr>
          <p:nvPr>
            <p:ph idx="1"/>
          </p:nvPr>
        </p:nvSpPr>
        <p:spPr/>
        <p:txBody>
          <a:bodyPr/>
          <a:lstStyle/>
          <a:p>
            <a:r>
              <a:rPr lang="en-US" dirty="0"/>
              <a:t> Use lists to organization your information.</a:t>
            </a:r>
            <a:endParaRPr lang="en-CA" dirty="0"/>
          </a:p>
          <a:p>
            <a:r>
              <a:rPr lang="en-CA" dirty="0"/>
              <a:t> Left justify.</a:t>
            </a:r>
          </a:p>
          <a:p>
            <a:r>
              <a:rPr lang="en-CA" dirty="0"/>
              <a:t> White space is your friend.</a:t>
            </a:r>
          </a:p>
        </p:txBody>
      </p:sp>
      <p:sp>
        <p:nvSpPr>
          <p:cNvPr id="4" name="Slide Number Placeholder 3">
            <a:extLst>
              <a:ext uri="{FF2B5EF4-FFF2-40B4-BE49-F238E27FC236}">
                <a16:creationId xmlns:a16="http://schemas.microsoft.com/office/drawing/2014/main" id="{34AA284A-20B8-4EBE-FF43-0984EF36A6DF}"/>
              </a:ext>
            </a:extLst>
          </p:cNvPr>
          <p:cNvSpPr>
            <a:spLocks noGrp="1"/>
          </p:cNvSpPr>
          <p:nvPr>
            <p:ph type="sldNum" sz="quarter" idx="12"/>
          </p:nvPr>
        </p:nvSpPr>
        <p:spPr/>
        <p:txBody>
          <a:bodyPr/>
          <a:lstStyle/>
          <a:p>
            <a:fld id="{299DE240-A010-4A2C-B885-6FA570FFA120}" type="slidenum">
              <a:rPr lang="en-CA" smtClean="0"/>
              <a:pPr/>
              <a:t>24</a:t>
            </a:fld>
            <a:endParaRPr lang="en-CA" dirty="0"/>
          </a:p>
        </p:txBody>
      </p:sp>
    </p:spTree>
    <p:extLst>
      <p:ext uri="{BB962C8B-B14F-4D97-AF65-F5344CB8AC3E}">
        <p14:creationId xmlns:p14="http://schemas.microsoft.com/office/powerpoint/2010/main" val="3550766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DAAA-263F-3A14-56E9-D8D05174C204}"/>
              </a:ext>
            </a:extLst>
          </p:cNvPr>
          <p:cNvSpPr>
            <a:spLocks noGrp="1"/>
          </p:cNvSpPr>
          <p:nvPr>
            <p:ph type="title"/>
          </p:nvPr>
        </p:nvSpPr>
        <p:spPr/>
        <p:txBody>
          <a:bodyPr/>
          <a:lstStyle/>
          <a:p>
            <a:r>
              <a:rPr lang="en-US" dirty="0"/>
              <a:t>Understandable Text</a:t>
            </a:r>
            <a:endParaRPr lang="en-CA" dirty="0"/>
          </a:p>
        </p:txBody>
      </p:sp>
      <p:sp>
        <p:nvSpPr>
          <p:cNvPr id="3" name="Content Placeholder 2">
            <a:extLst>
              <a:ext uri="{FF2B5EF4-FFF2-40B4-BE49-F238E27FC236}">
                <a16:creationId xmlns:a16="http://schemas.microsoft.com/office/drawing/2014/main" id="{161916FC-1BD1-FE29-96E0-CB3050D6E13F}"/>
              </a:ext>
            </a:extLst>
          </p:cNvPr>
          <p:cNvSpPr>
            <a:spLocks noGrp="1"/>
          </p:cNvSpPr>
          <p:nvPr>
            <p:ph idx="1"/>
          </p:nvPr>
        </p:nvSpPr>
        <p:spPr/>
        <p:txBody>
          <a:bodyPr/>
          <a:lstStyle/>
          <a:p>
            <a:r>
              <a:rPr lang="en-US" dirty="0"/>
              <a:t> Use plain language.</a:t>
            </a:r>
          </a:p>
          <a:p>
            <a:r>
              <a:rPr lang="en-US" dirty="0"/>
              <a:t> Avoid jargon, and always spell out an acronym the first time you use it.</a:t>
            </a:r>
          </a:p>
          <a:p>
            <a:r>
              <a:rPr lang="en-US" dirty="0"/>
              <a:t> Use inclusive language.</a:t>
            </a:r>
            <a:endParaRPr lang="en-CA" dirty="0"/>
          </a:p>
        </p:txBody>
      </p:sp>
      <p:sp>
        <p:nvSpPr>
          <p:cNvPr id="4" name="Slide Number Placeholder 3">
            <a:extLst>
              <a:ext uri="{FF2B5EF4-FFF2-40B4-BE49-F238E27FC236}">
                <a16:creationId xmlns:a16="http://schemas.microsoft.com/office/drawing/2014/main" id="{26AA9B37-24FF-3B3C-4FAE-89BCC6E7DA73}"/>
              </a:ext>
            </a:extLst>
          </p:cNvPr>
          <p:cNvSpPr>
            <a:spLocks noGrp="1"/>
          </p:cNvSpPr>
          <p:nvPr>
            <p:ph type="sldNum" sz="quarter" idx="12"/>
          </p:nvPr>
        </p:nvSpPr>
        <p:spPr/>
        <p:txBody>
          <a:bodyPr/>
          <a:lstStyle/>
          <a:p>
            <a:fld id="{299DE240-A010-4A2C-B885-6FA570FFA120}" type="slidenum">
              <a:rPr lang="en-CA" smtClean="0"/>
              <a:pPr/>
              <a:t>25</a:t>
            </a:fld>
            <a:endParaRPr lang="en-CA" dirty="0"/>
          </a:p>
        </p:txBody>
      </p:sp>
    </p:spTree>
    <p:extLst>
      <p:ext uri="{BB962C8B-B14F-4D97-AF65-F5344CB8AC3E}">
        <p14:creationId xmlns:p14="http://schemas.microsoft.com/office/powerpoint/2010/main" val="1704419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38C40-D58F-C19A-B35A-4630E9C735BF}"/>
              </a:ext>
            </a:extLst>
          </p:cNvPr>
          <p:cNvSpPr>
            <a:spLocks noGrp="1"/>
          </p:cNvSpPr>
          <p:nvPr>
            <p:ph type="title"/>
          </p:nvPr>
        </p:nvSpPr>
        <p:spPr/>
        <p:txBody>
          <a:bodyPr/>
          <a:lstStyle/>
          <a:p>
            <a:r>
              <a:rPr lang="en-US" dirty="0"/>
              <a:t>Define Text Language</a:t>
            </a:r>
            <a:endParaRPr lang="en-CA" dirty="0"/>
          </a:p>
        </p:txBody>
      </p:sp>
      <p:sp>
        <p:nvSpPr>
          <p:cNvPr id="3" name="Content Placeholder 2">
            <a:extLst>
              <a:ext uri="{FF2B5EF4-FFF2-40B4-BE49-F238E27FC236}">
                <a16:creationId xmlns:a16="http://schemas.microsoft.com/office/drawing/2014/main" id="{1E73793A-982C-ED16-9E69-8933B0858E11}"/>
              </a:ext>
            </a:extLst>
          </p:cNvPr>
          <p:cNvSpPr>
            <a:spLocks noGrp="1"/>
          </p:cNvSpPr>
          <p:nvPr>
            <p:ph idx="1"/>
          </p:nvPr>
        </p:nvSpPr>
        <p:spPr/>
        <p:txBody>
          <a:bodyPr/>
          <a:lstStyle/>
          <a:p>
            <a:r>
              <a:rPr lang="en-CA" dirty="0"/>
              <a:t> Define the language of the text in the presentation.</a:t>
            </a:r>
          </a:p>
          <a:p>
            <a:pPr lvl="1"/>
            <a:r>
              <a:rPr lang="en-CA" dirty="0"/>
              <a:t> People using assistive technology rely on this to ensure the text is read in the correct language.</a:t>
            </a:r>
          </a:p>
        </p:txBody>
      </p:sp>
      <p:sp>
        <p:nvSpPr>
          <p:cNvPr id="4" name="Slide Number Placeholder 3">
            <a:extLst>
              <a:ext uri="{FF2B5EF4-FFF2-40B4-BE49-F238E27FC236}">
                <a16:creationId xmlns:a16="http://schemas.microsoft.com/office/drawing/2014/main" id="{5D39DABF-21A1-9ABF-288E-524E2318DF8B}"/>
              </a:ext>
            </a:extLst>
          </p:cNvPr>
          <p:cNvSpPr>
            <a:spLocks noGrp="1"/>
          </p:cNvSpPr>
          <p:nvPr>
            <p:ph type="sldNum" sz="quarter" idx="12"/>
          </p:nvPr>
        </p:nvSpPr>
        <p:spPr/>
        <p:txBody>
          <a:bodyPr/>
          <a:lstStyle/>
          <a:p>
            <a:fld id="{299DE240-A010-4A2C-B885-6FA570FFA120}" type="slidenum">
              <a:rPr lang="en-CA" smtClean="0"/>
              <a:pPr/>
              <a:t>26</a:t>
            </a:fld>
            <a:endParaRPr lang="en-CA" dirty="0"/>
          </a:p>
        </p:txBody>
      </p:sp>
    </p:spTree>
    <p:extLst>
      <p:ext uri="{BB962C8B-B14F-4D97-AF65-F5344CB8AC3E}">
        <p14:creationId xmlns:p14="http://schemas.microsoft.com/office/powerpoint/2010/main" val="339277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05C0D-F09D-462B-F095-C5549CD42423}"/>
              </a:ext>
            </a:extLst>
          </p:cNvPr>
          <p:cNvSpPr>
            <a:spLocks noGrp="1"/>
          </p:cNvSpPr>
          <p:nvPr>
            <p:ph type="title"/>
          </p:nvPr>
        </p:nvSpPr>
        <p:spPr/>
        <p:txBody>
          <a:bodyPr/>
          <a:lstStyle/>
          <a:p>
            <a:r>
              <a:rPr lang="en-US" dirty="0"/>
              <a:t>Hyperlinks</a:t>
            </a:r>
            <a:endParaRPr lang="en-CA" dirty="0"/>
          </a:p>
        </p:txBody>
      </p:sp>
      <p:sp>
        <p:nvSpPr>
          <p:cNvPr id="3" name="Content Placeholder 2">
            <a:extLst>
              <a:ext uri="{FF2B5EF4-FFF2-40B4-BE49-F238E27FC236}">
                <a16:creationId xmlns:a16="http://schemas.microsoft.com/office/drawing/2014/main" id="{D7F1F54A-31EF-368A-21E6-55B2F4CF2EF4}"/>
              </a:ext>
            </a:extLst>
          </p:cNvPr>
          <p:cNvSpPr>
            <a:spLocks noGrp="1"/>
          </p:cNvSpPr>
          <p:nvPr>
            <p:ph idx="1"/>
          </p:nvPr>
        </p:nvSpPr>
        <p:spPr>
          <a:xfrm>
            <a:off x="1069848" y="2121407"/>
            <a:ext cx="10058400" cy="4516501"/>
          </a:xfrm>
        </p:spPr>
        <p:txBody>
          <a:bodyPr>
            <a:normAutofit lnSpcReduction="10000"/>
          </a:bodyPr>
          <a:lstStyle/>
          <a:p>
            <a:r>
              <a:rPr lang="en-US" dirty="0"/>
              <a:t>Use high a high contrast </a:t>
            </a:r>
            <a:r>
              <a:rPr lang="en-CA" dirty="0"/>
              <a:t>colour</a:t>
            </a:r>
            <a:r>
              <a:rPr lang="en-US" dirty="0"/>
              <a:t> with an underline.</a:t>
            </a:r>
          </a:p>
          <a:p>
            <a:r>
              <a:rPr lang="en-US" dirty="0"/>
              <a:t> When presenting use the shortest URL possible written in pascal case.</a:t>
            </a:r>
            <a:endParaRPr lang="en-CA" dirty="0"/>
          </a:p>
          <a:p>
            <a:pPr lvl="1"/>
            <a:r>
              <a:rPr lang="en-CA" dirty="0"/>
              <a:t> Example: </a:t>
            </a:r>
            <a:r>
              <a:rPr lang="en-CA" b="1" dirty="0">
                <a:hlinkClick r:id="rId2"/>
              </a:rPr>
              <a:t>ReginaLibrary.ca</a:t>
            </a:r>
            <a:endParaRPr lang="en-CA" b="1" dirty="0"/>
          </a:p>
          <a:p>
            <a:r>
              <a:rPr lang="en-CA" b="1" dirty="0"/>
              <a:t> </a:t>
            </a:r>
            <a:r>
              <a:rPr lang="en-CA" dirty="0"/>
              <a:t>For digital handouts use informative display text.</a:t>
            </a:r>
          </a:p>
          <a:p>
            <a:pPr lvl="1"/>
            <a:r>
              <a:rPr lang="en-CA" dirty="0"/>
              <a:t> Example: Visit the </a:t>
            </a:r>
            <a:r>
              <a:rPr lang="en-CA" b="1" dirty="0">
                <a:hlinkClick r:id="rId2"/>
              </a:rPr>
              <a:t>Regina Public Library website</a:t>
            </a:r>
            <a:r>
              <a:rPr lang="en-CA" dirty="0"/>
              <a:t>.</a:t>
            </a:r>
            <a:endParaRPr lang="en-US" b="1" dirty="0"/>
          </a:p>
        </p:txBody>
      </p:sp>
      <p:sp>
        <p:nvSpPr>
          <p:cNvPr id="4" name="Slide Number Placeholder 3">
            <a:extLst>
              <a:ext uri="{FF2B5EF4-FFF2-40B4-BE49-F238E27FC236}">
                <a16:creationId xmlns:a16="http://schemas.microsoft.com/office/drawing/2014/main" id="{BD72B5F5-FA7A-ACC6-195D-D374340A8643}"/>
              </a:ext>
            </a:extLst>
          </p:cNvPr>
          <p:cNvSpPr>
            <a:spLocks noGrp="1"/>
          </p:cNvSpPr>
          <p:nvPr>
            <p:ph type="sldNum" sz="quarter" idx="12"/>
          </p:nvPr>
        </p:nvSpPr>
        <p:spPr/>
        <p:txBody>
          <a:bodyPr/>
          <a:lstStyle/>
          <a:p>
            <a:fld id="{299DE240-A010-4A2C-B885-6FA570FFA120}" type="slidenum">
              <a:rPr lang="en-CA" smtClean="0"/>
              <a:pPr/>
              <a:t>27</a:t>
            </a:fld>
            <a:endParaRPr lang="en-CA" dirty="0"/>
          </a:p>
        </p:txBody>
      </p:sp>
    </p:spTree>
    <p:extLst>
      <p:ext uri="{BB962C8B-B14F-4D97-AF65-F5344CB8AC3E}">
        <p14:creationId xmlns:p14="http://schemas.microsoft.com/office/powerpoint/2010/main" val="1968831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96939-466B-BC72-15BD-3C4DF29B8002}"/>
              </a:ext>
            </a:extLst>
          </p:cNvPr>
          <p:cNvSpPr>
            <a:spLocks noGrp="1"/>
          </p:cNvSpPr>
          <p:nvPr>
            <p:ph type="title"/>
          </p:nvPr>
        </p:nvSpPr>
        <p:spPr/>
        <p:txBody>
          <a:bodyPr/>
          <a:lstStyle/>
          <a:p>
            <a:r>
              <a:rPr lang="en-US" dirty="0"/>
              <a:t>Spot the Oops!</a:t>
            </a:r>
            <a:endParaRPr lang="en-CA" dirty="0"/>
          </a:p>
        </p:txBody>
      </p:sp>
      <p:sp>
        <p:nvSpPr>
          <p:cNvPr id="3" name="Content Placeholder 2">
            <a:extLst>
              <a:ext uri="{FF2B5EF4-FFF2-40B4-BE49-F238E27FC236}">
                <a16:creationId xmlns:a16="http://schemas.microsoft.com/office/drawing/2014/main" id="{D7410A52-3A0F-EC55-5609-C41B90574A6A}"/>
              </a:ext>
            </a:extLst>
          </p:cNvPr>
          <p:cNvSpPr>
            <a:spLocks noGrp="1"/>
          </p:cNvSpPr>
          <p:nvPr>
            <p:ph idx="1"/>
          </p:nvPr>
        </p:nvSpPr>
        <p:spPr/>
        <p:txBody>
          <a:bodyPr/>
          <a:lstStyle/>
          <a:p>
            <a:r>
              <a:rPr lang="en-US" dirty="0"/>
              <a:t> In the next two slides, we’ll identify some areas that can be inaccessible.</a:t>
            </a:r>
            <a:endParaRPr lang="en-CA" dirty="0"/>
          </a:p>
        </p:txBody>
      </p:sp>
      <p:sp>
        <p:nvSpPr>
          <p:cNvPr id="4" name="Slide Number Placeholder 3">
            <a:extLst>
              <a:ext uri="{FF2B5EF4-FFF2-40B4-BE49-F238E27FC236}">
                <a16:creationId xmlns:a16="http://schemas.microsoft.com/office/drawing/2014/main" id="{D7D6EAC7-84E9-AC5F-34E3-AA94E0A946E7}"/>
              </a:ext>
            </a:extLst>
          </p:cNvPr>
          <p:cNvSpPr>
            <a:spLocks noGrp="1"/>
          </p:cNvSpPr>
          <p:nvPr>
            <p:ph type="sldNum" sz="quarter" idx="12"/>
          </p:nvPr>
        </p:nvSpPr>
        <p:spPr/>
        <p:txBody>
          <a:bodyPr/>
          <a:lstStyle/>
          <a:p>
            <a:fld id="{299DE240-A010-4A2C-B885-6FA570FFA120}" type="slidenum">
              <a:rPr lang="en-CA" smtClean="0"/>
              <a:pPr/>
              <a:t>28</a:t>
            </a:fld>
            <a:endParaRPr lang="en-CA" dirty="0"/>
          </a:p>
        </p:txBody>
      </p:sp>
    </p:spTree>
    <p:extLst>
      <p:ext uri="{BB962C8B-B14F-4D97-AF65-F5344CB8AC3E}">
        <p14:creationId xmlns:p14="http://schemas.microsoft.com/office/powerpoint/2010/main" val="1978315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342306-C49E-412B-A56A-67DBDDD05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11" name="Rectangle 10">
            <a:extLst>
              <a:ext uri="{FF2B5EF4-FFF2-40B4-BE49-F238E27FC236}">
                <a16:creationId xmlns:a16="http://schemas.microsoft.com/office/drawing/2014/main" id="{78E81931-EC11-4433-BB7B-ED42BAA24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pic>
        <p:nvPicPr>
          <p:cNvPr id="4" name="Picture 3" descr="School desk with books and pencils with chalkboard in background&#10;Slide inaccessible on purpose">
            <a:extLst>
              <a:ext uri="{FF2B5EF4-FFF2-40B4-BE49-F238E27FC236}">
                <a16:creationId xmlns:a16="http://schemas.microsoft.com/office/drawing/2014/main" id="{39B8BEEB-2AC8-311D-CFFC-C83D9316D21B}"/>
              </a:ext>
            </a:extLst>
          </p:cNvPr>
          <p:cNvPicPr>
            <a:picLocks noChangeAspect="1"/>
          </p:cNvPicPr>
          <p:nvPr/>
        </p:nvPicPr>
        <p:blipFill rotWithShape="1">
          <a:blip r:embed="rId3"/>
          <a:srcRect t="15730"/>
          <a:stretch/>
        </p:blipFill>
        <p:spPr>
          <a:xfrm>
            <a:off x="-1" y="10"/>
            <a:ext cx="12192000" cy="6857991"/>
          </a:xfrm>
          <a:custGeom>
            <a:avLst/>
            <a:gdLst/>
            <a:ahLst/>
            <a:cxnLst/>
            <a:rect l="l" t="t" r="r" b="b"/>
            <a:pathLst>
              <a:path w="12192000" h="6858001">
                <a:moveTo>
                  <a:pt x="424170" y="5138037"/>
                </a:moveTo>
                <a:cubicBezTo>
                  <a:pt x="420631" y="5139454"/>
                  <a:pt x="416160" y="5142711"/>
                  <a:pt x="409816" y="5148812"/>
                </a:cubicBezTo>
                <a:cubicBezTo>
                  <a:pt x="384513" y="5138857"/>
                  <a:pt x="376759" y="5150303"/>
                  <a:pt x="338986" y="5151800"/>
                </a:cubicBezTo>
                <a:cubicBezTo>
                  <a:pt x="325123" y="5143154"/>
                  <a:pt x="312164" y="5144939"/>
                  <a:pt x="298810" y="5149975"/>
                </a:cubicBezTo>
                <a:cubicBezTo>
                  <a:pt x="263615" y="5143861"/>
                  <a:pt x="229134" y="5149769"/>
                  <a:pt x="188339" y="5148846"/>
                </a:cubicBezTo>
                <a:cubicBezTo>
                  <a:pt x="146705" y="5135892"/>
                  <a:pt x="120710" y="5151713"/>
                  <a:pt x="77129" y="5150650"/>
                </a:cubicBezTo>
                <a:cubicBezTo>
                  <a:pt x="38418" y="5128290"/>
                  <a:pt x="43948" y="5173219"/>
                  <a:pt x="8098" y="5168295"/>
                </a:cubicBezTo>
                <a:lnTo>
                  <a:pt x="1" y="5165746"/>
                </a:lnTo>
                <a:lnTo>
                  <a:pt x="1" y="6858000"/>
                </a:lnTo>
                <a:lnTo>
                  <a:pt x="10232860" y="6858000"/>
                </a:lnTo>
                <a:lnTo>
                  <a:pt x="10220407" y="6835765"/>
                </a:lnTo>
                <a:cubicBezTo>
                  <a:pt x="10182003" y="6791243"/>
                  <a:pt x="10087600" y="6802565"/>
                  <a:pt x="10022026" y="6757762"/>
                </a:cubicBezTo>
                <a:cubicBezTo>
                  <a:pt x="9975094" y="6742036"/>
                  <a:pt x="9890498" y="6761609"/>
                  <a:pt x="9882203" y="6723651"/>
                </a:cubicBezTo>
                <a:cubicBezTo>
                  <a:pt x="9854598" y="6741435"/>
                  <a:pt x="9842217" y="6703212"/>
                  <a:pt x="9818566" y="6696063"/>
                </a:cubicBezTo>
                <a:cubicBezTo>
                  <a:pt x="9795728" y="6706492"/>
                  <a:pt x="9788960" y="6693053"/>
                  <a:pt x="9771904" y="6687476"/>
                </a:cubicBezTo>
                <a:cubicBezTo>
                  <a:pt x="9761819" y="6694575"/>
                  <a:pt x="9746945" y="6691639"/>
                  <a:pt x="9744274" y="6680895"/>
                </a:cubicBezTo>
                <a:cubicBezTo>
                  <a:pt x="9757100" y="6659288"/>
                  <a:pt x="9702280" y="6661999"/>
                  <a:pt x="9702272" y="6645623"/>
                </a:cubicBezTo>
                <a:cubicBezTo>
                  <a:pt x="9672878" y="6637308"/>
                  <a:pt x="9536850" y="6635434"/>
                  <a:pt x="9520815" y="6606549"/>
                </a:cubicBezTo>
                <a:cubicBezTo>
                  <a:pt x="9462694" y="6584419"/>
                  <a:pt x="9364629" y="6609780"/>
                  <a:pt x="9338854" y="6604752"/>
                </a:cubicBezTo>
                <a:cubicBezTo>
                  <a:pt x="9301826" y="6646470"/>
                  <a:pt x="9206253" y="6504340"/>
                  <a:pt x="9096712" y="6483405"/>
                </a:cubicBezTo>
                <a:cubicBezTo>
                  <a:pt x="9080776" y="6485371"/>
                  <a:pt x="9072854" y="6483990"/>
                  <a:pt x="9071445" y="6472839"/>
                </a:cubicBezTo>
                <a:cubicBezTo>
                  <a:pt x="9037733" y="6465416"/>
                  <a:pt x="9013244" y="6434113"/>
                  <a:pt x="8985766" y="6442932"/>
                </a:cubicBezTo>
                <a:cubicBezTo>
                  <a:pt x="8957782" y="6428350"/>
                  <a:pt x="8922645" y="6396528"/>
                  <a:pt x="8903538" y="6385345"/>
                </a:cubicBezTo>
                <a:lnTo>
                  <a:pt x="8874169" y="6368574"/>
                </a:lnTo>
                <a:lnTo>
                  <a:pt x="8861902" y="6365959"/>
                </a:lnTo>
                <a:lnTo>
                  <a:pt x="8853873" y="6369328"/>
                </a:lnTo>
                <a:lnTo>
                  <a:pt x="8834271" y="6361166"/>
                </a:lnTo>
                <a:cubicBezTo>
                  <a:pt x="8817275" y="6357159"/>
                  <a:pt x="8768811" y="6350946"/>
                  <a:pt x="8751898" y="6345286"/>
                </a:cubicBezTo>
                <a:cubicBezTo>
                  <a:pt x="8748776" y="6336482"/>
                  <a:pt x="8742014" y="6330840"/>
                  <a:pt x="8732794" y="6327212"/>
                </a:cubicBezTo>
                <a:lnTo>
                  <a:pt x="8711457" y="6323423"/>
                </a:lnTo>
                <a:lnTo>
                  <a:pt x="8698945" y="6311035"/>
                </a:lnTo>
                <a:cubicBezTo>
                  <a:pt x="8693307" y="6308234"/>
                  <a:pt x="8686288" y="6307695"/>
                  <a:pt x="8676966" y="6311045"/>
                </a:cubicBezTo>
                <a:cubicBezTo>
                  <a:pt x="8659160" y="6306470"/>
                  <a:pt x="8609036" y="6288869"/>
                  <a:pt x="8592109" y="6283578"/>
                </a:cubicBezTo>
                <a:lnTo>
                  <a:pt x="8575406" y="6279301"/>
                </a:lnTo>
                <a:lnTo>
                  <a:pt x="8567743" y="6271333"/>
                </a:lnTo>
                <a:cubicBezTo>
                  <a:pt x="8560971" y="6265479"/>
                  <a:pt x="8553359" y="6261637"/>
                  <a:pt x="8544105" y="6262067"/>
                </a:cubicBezTo>
                <a:lnTo>
                  <a:pt x="8534981" y="6264544"/>
                </a:lnTo>
                <a:cubicBezTo>
                  <a:pt x="8534770" y="6263238"/>
                  <a:pt x="8534558" y="6261934"/>
                  <a:pt x="8534347" y="6260628"/>
                </a:cubicBezTo>
                <a:cubicBezTo>
                  <a:pt x="8534165" y="6254552"/>
                  <a:pt x="8531548" y="6248727"/>
                  <a:pt x="8502329" y="6245007"/>
                </a:cubicBezTo>
                <a:cubicBezTo>
                  <a:pt x="8484064" y="6230757"/>
                  <a:pt x="8460296" y="6219075"/>
                  <a:pt x="8433327" y="6211089"/>
                </a:cubicBezTo>
                <a:cubicBezTo>
                  <a:pt x="8427709" y="6216009"/>
                  <a:pt x="8420390" y="6205541"/>
                  <a:pt x="8415974" y="6202794"/>
                </a:cubicBezTo>
                <a:cubicBezTo>
                  <a:pt x="8414286" y="6206457"/>
                  <a:pt x="8402161" y="6205639"/>
                  <a:pt x="8399490" y="6201686"/>
                </a:cubicBezTo>
                <a:cubicBezTo>
                  <a:pt x="8320765" y="6169327"/>
                  <a:pt x="8353074" y="6214472"/>
                  <a:pt x="8311484" y="6182351"/>
                </a:cubicBezTo>
                <a:cubicBezTo>
                  <a:pt x="8303469" y="6179348"/>
                  <a:pt x="8296282" y="6179741"/>
                  <a:pt x="8289612" y="6181576"/>
                </a:cubicBezTo>
                <a:lnTo>
                  <a:pt x="8279273" y="6185905"/>
                </a:lnTo>
                <a:lnTo>
                  <a:pt x="8247464" y="6169167"/>
                </a:lnTo>
                <a:cubicBezTo>
                  <a:pt x="8231409" y="6162506"/>
                  <a:pt x="8214145" y="6156986"/>
                  <a:pt x="8196077" y="6152768"/>
                </a:cubicBezTo>
                <a:cubicBezTo>
                  <a:pt x="8190058" y="6159824"/>
                  <a:pt x="8178350" y="6146423"/>
                  <a:pt x="8172107" y="6143116"/>
                </a:cubicBezTo>
                <a:cubicBezTo>
                  <a:pt x="8170795" y="6148161"/>
                  <a:pt x="8155185" y="6148083"/>
                  <a:pt x="8150882" y="6143014"/>
                </a:cubicBezTo>
                <a:cubicBezTo>
                  <a:pt x="8043325" y="6106278"/>
                  <a:pt x="8094757" y="6164012"/>
                  <a:pt x="8034498" y="6124492"/>
                </a:cubicBezTo>
                <a:cubicBezTo>
                  <a:pt x="8023614" y="6121142"/>
                  <a:pt x="8014563" y="6122270"/>
                  <a:pt x="8006497" y="6125284"/>
                </a:cubicBezTo>
                <a:lnTo>
                  <a:pt x="7991273" y="6133623"/>
                </a:lnTo>
                <a:lnTo>
                  <a:pt x="7982265" y="6128245"/>
                </a:lnTo>
                <a:cubicBezTo>
                  <a:pt x="7944891" y="6121713"/>
                  <a:pt x="7931226" y="6130583"/>
                  <a:pt x="7912085" y="6116164"/>
                </a:cubicBezTo>
                <a:cubicBezTo>
                  <a:pt x="7878698" y="6108552"/>
                  <a:pt x="7840370" y="6103928"/>
                  <a:pt x="7810187" y="6096690"/>
                </a:cubicBezTo>
                <a:cubicBezTo>
                  <a:pt x="7796246" y="6076752"/>
                  <a:pt x="7753799" y="6081964"/>
                  <a:pt x="7730989" y="6072734"/>
                </a:cubicBezTo>
                <a:cubicBezTo>
                  <a:pt x="7721214" y="6064442"/>
                  <a:pt x="7713300" y="6061979"/>
                  <a:pt x="7700459" y="6067006"/>
                </a:cubicBezTo>
                <a:cubicBezTo>
                  <a:pt x="7655845" y="6027129"/>
                  <a:pt x="7669185" y="6060343"/>
                  <a:pt x="7623221" y="6040209"/>
                </a:cubicBezTo>
                <a:cubicBezTo>
                  <a:pt x="7584174" y="6020582"/>
                  <a:pt x="7538418" y="6004445"/>
                  <a:pt x="7505047" y="5967561"/>
                </a:cubicBezTo>
                <a:cubicBezTo>
                  <a:pt x="7499654" y="5957788"/>
                  <a:pt x="7482081" y="5951500"/>
                  <a:pt x="7465796" y="5953517"/>
                </a:cubicBezTo>
                <a:cubicBezTo>
                  <a:pt x="7462992" y="5953864"/>
                  <a:pt x="7460335" y="5954450"/>
                  <a:pt x="7457905" y="5955255"/>
                </a:cubicBezTo>
                <a:cubicBezTo>
                  <a:pt x="7438909" y="5929939"/>
                  <a:pt x="7419483" y="5937312"/>
                  <a:pt x="7412223" y="5921118"/>
                </a:cubicBezTo>
                <a:cubicBezTo>
                  <a:pt x="7372805" y="5907834"/>
                  <a:pt x="7334821" y="5915363"/>
                  <a:pt x="7327761" y="5901038"/>
                </a:cubicBezTo>
                <a:cubicBezTo>
                  <a:pt x="7306340" y="5897895"/>
                  <a:pt x="7272477" y="5906823"/>
                  <a:pt x="7261184" y="5890673"/>
                </a:cubicBezTo>
                <a:cubicBezTo>
                  <a:pt x="7255248" y="5901086"/>
                  <a:pt x="7239803" y="5877939"/>
                  <a:pt x="7225085" y="5882795"/>
                </a:cubicBezTo>
                <a:cubicBezTo>
                  <a:pt x="7214264" y="5887405"/>
                  <a:pt x="7207054" y="5881458"/>
                  <a:pt x="7197451" y="5879354"/>
                </a:cubicBezTo>
                <a:cubicBezTo>
                  <a:pt x="7183450" y="5882063"/>
                  <a:pt x="7143816" y="5866354"/>
                  <a:pt x="7134462" y="5858264"/>
                </a:cubicBezTo>
                <a:cubicBezTo>
                  <a:pt x="7113779" y="5832126"/>
                  <a:pt x="7050656" y="5838460"/>
                  <a:pt x="7033126" y="5818152"/>
                </a:cubicBezTo>
                <a:cubicBezTo>
                  <a:pt x="7025879" y="5814394"/>
                  <a:pt x="7018444" y="5812123"/>
                  <a:pt x="7010931" y="5810784"/>
                </a:cubicBezTo>
                <a:lnTo>
                  <a:pt x="6965772" y="5809570"/>
                </a:lnTo>
                <a:cubicBezTo>
                  <a:pt x="6958379" y="5809773"/>
                  <a:pt x="6951122" y="5809811"/>
                  <a:pt x="6944112" y="5809138"/>
                </a:cubicBezTo>
                <a:cubicBezTo>
                  <a:pt x="6958919" y="5787231"/>
                  <a:pt x="6886934" y="5799790"/>
                  <a:pt x="6910662" y="5784032"/>
                </a:cubicBezTo>
                <a:cubicBezTo>
                  <a:pt x="6874725" y="5776519"/>
                  <a:pt x="6864413" y="5762624"/>
                  <a:pt x="6827210" y="5751855"/>
                </a:cubicBezTo>
                <a:lnTo>
                  <a:pt x="6687442" y="5719421"/>
                </a:lnTo>
                <a:cubicBezTo>
                  <a:pt x="6635980" y="5699070"/>
                  <a:pt x="6610828" y="5697607"/>
                  <a:pt x="6564352" y="5686060"/>
                </a:cubicBezTo>
                <a:cubicBezTo>
                  <a:pt x="6528033" y="5637185"/>
                  <a:pt x="6494010" y="5648754"/>
                  <a:pt x="6467880" y="5616169"/>
                </a:cubicBezTo>
                <a:cubicBezTo>
                  <a:pt x="6416367" y="5601837"/>
                  <a:pt x="6419822" y="5586932"/>
                  <a:pt x="6362159" y="5586807"/>
                </a:cubicBezTo>
                <a:lnTo>
                  <a:pt x="6310657" y="5553477"/>
                </a:lnTo>
                <a:cubicBezTo>
                  <a:pt x="6299083" y="5546856"/>
                  <a:pt x="6295885" y="5548752"/>
                  <a:pt x="6292713" y="5547078"/>
                </a:cubicBezTo>
                <a:lnTo>
                  <a:pt x="6291623" y="5543429"/>
                </a:lnTo>
                <a:lnTo>
                  <a:pt x="6281704" y="5538282"/>
                </a:lnTo>
                <a:lnTo>
                  <a:pt x="6264107" y="5526263"/>
                </a:lnTo>
                <a:lnTo>
                  <a:pt x="6258989" y="5525777"/>
                </a:lnTo>
                <a:lnTo>
                  <a:pt x="6229603" y="5510395"/>
                </a:lnTo>
                <a:lnTo>
                  <a:pt x="6228332" y="5511020"/>
                </a:lnTo>
                <a:cubicBezTo>
                  <a:pt x="6224808" y="5512072"/>
                  <a:pt x="6220944" y="5512187"/>
                  <a:pt x="6216260" y="5510345"/>
                </a:cubicBezTo>
                <a:cubicBezTo>
                  <a:pt x="6210740" y="5525445"/>
                  <a:pt x="6208492" y="5513908"/>
                  <a:pt x="6195167" y="5507142"/>
                </a:cubicBezTo>
                <a:cubicBezTo>
                  <a:pt x="6176634" y="5504447"/>
                  <a:pt x="6121193" y="5496797"/>
                  <a:pt x="6105064" y="5494176"/>
                </a:cubicBezTo>
                <a:lnTo>
                  <a:pt x="6098392" y="5491417"/>
                </a:lnTo>
                <a:lnTo>
                  <a:pt x="6098057" y="5491548"/>
                </a:lnTo>
                <a:cubicBezTo>
                  <a:pt x="6096177" y="5491345"/>
                  <a:pt x="6093821" y="5490586"/>
                  <a:pt x="6090617" y="5489007"/>
                </a:cubicBezTo>
                <a:lnTo>
                  <a:pt x="6086227" y="5486388"/>
                </a:lnTo>
                <a:lnTo>
                  <a:pt x="6073282" y="5481036"/>
                </a:lnTo>
                <a:lnTo>
                  <a:pt x="6067488" y="5480426"/>
                </a:lnTo>
                <a:cubicBezTo>
                  <a:pt x="6040063" y="5480093"/>
                  <a:pt x="5951728" y="5481604"/>
                  <a:pt x="5908730" y="5479037"/>
                </a:cubicBezTo>
                <a:cubicBezTo>
                  <a:pt x="5872265" y="5473380"/>
                  <a:pt x="5839094" y="5474990"/>
                  <a:pt x="5809501" y="5465027"/>
                </a:cubicBezTo>
                <a:cubicBezTo>
                  <a:pt x="5795691" y="5468278"/>
                  <a:pt x="5783378" y="5468468"/>
                  <a:pt x="5773910" y="5458581"/>
                </a:cubicBezTo>
                <a:cubicBezTo>
                  <a:pt x="5739320" y="5455590"/>
                  <a:pt x="5728309" y="5465623"/>
                  <a:pt x="5708984" y="5453146"/>
                </a:cubicBezTo>
                <a:cubicBezTo>
                  <a:pt x="5685394" y="5468413"/>
                  <a:pt x="5685992" y="5461186"/>
                  <a:pt x="5678327" y="5454412"/>
                </a:cubicBezTo>
                <a:lnTo>
                  <a:pt x="5677140" y="5453823"/>
                </a:lnTo>
                <a:lnTo>
                  <a:pt x="5673887" y="5456023"/>
                </a:lnTo>
                <a:lnTo>
                  <a:pt x="5668198" y="5456346"/>
                </a:lnTo>
                <a:lnTo>
                  <a:pt x="5653664" y="5453106"/>
                </a:lnTo>
                <a:lnTo>
                  <a:pt x="5648366" y="5451209"/>
                </a:lnTo>
                <a:cubicBezTo>
                  <a:pt x="5644655" y="5450154"/>
                  <a:pt x="5642109" y="5449779"/>
                  <a:pt x="5640260" y="5449878"/>
                </a:cubicBezTo>
                <a:lnTo>
                  <a:pt x="5640006" y="5450061"/>
                </a:lnTo>
                <a:lnTo>
                  <a:pt x="5632515" y="5448391"/>
                </a:lnTo>
                <a:cubicBezTo>
                  <a:pt x="5619998" y="5445077"/>
                  <a:pt x="5607933" y="5441385"/>
                  <a:pt x="5596539" y="5437486"/>
                </a:cubicBezTo>
                <a:cubicBezTo>
                  <a:pt x="5583544" y="5447920"/>
                  <a:pt x="5543214" y="5426318"/>
                  <a:pt x="5542416" y="5449938"/>
                </a:cubicBezTo>
                <a:cubicBezTo>
                  <a:pt x="5526882" y="5445355"/>
                  <a:pt x="5519529" y="5434267"/>
                  <a:pt x="5521246" y="5450133"/>
                </a:cubicBezTo>
                <a:cubicBezTo>
                  <a:pt x="5516029" y="5449054"/>
                  <a:pt x="5512471" y="5449786"/>
                  <a:pt x="5509658" y="5451392"/>
                </a:cubicBezTo>
                <a:lnTo>
                  <a:pt x="5508753" y="5452216"/>
                </a:lnTo>
                <a:lnTo>
                  <a:pt x="5469291" y="5441993"/>
                </a:lnTo>
                <a:lnTo>
                  <a:pt x="5447375" y="5432879"/>
                </a:lnTo>
                <a:lnTo>
                  <a:pt x="5435760" y="5429360"/>
                </a:lnTo>
                <a:lnTo>
                  <a:pt x="5433081" y="5425914"/>
                </a:lnTo>
                <a:cubicBezTo>
                  <a:pt x="5429853" y="5423556"/>
                  <a:pt x="5424794" y="5421926"/>
                  <a:pt x="5415630" y="5421963"/>
                </a:cubicBezTo>
                <a:lnTo>
                  <a:pt x="5413399" y="5422434"/>
                </a:lnTo>
                <a:lnTo>
                  <a:pt x="5399853" y="5415736"/>
                </a:lnTo>
                <a:cubicBezTo>
                  <a:pt x="5395637" y="5412982"/>
                  <a:pt x="5392091" y="5409780"/>
                  <a:pt x="5389520" y="5405967"/>
                </a:cubicBezTo>
                <a:cubicBezTo>
                  <a:pt x="5335580" y="5415065"/>
                  <a:pt x="5292600" y="5391357"/>
                  <a:pt x="5237937" y="5385377"/>
                </a:cubicBezTo>
                <a:cubicBezTo>
                  <a:pt x="5207993" y="5376752"/>
                  <a:pt x="5126456" y="5381084"/>
                  <a:pt x="5119496" y="5352643"/>
                </a:cubicBezTo>
                <a:cubicBezTo>
                  <a:pt x="5080107" y="5344358"/>
                  <a:pt x="5054089" y="5342197"/>
                  <a:pt x="5001601" y="5335667"/>
                </a:cubicBezTo>
                <a:cubicBezTo>
                  <a:pt x="4950440" y="5305462"/>
                  <a:pt x="4862311" y="5312335"/>
                  <a:pt x="4801046" y="5292281"/>
                </a:cubicBezTo>
                <a:cubicBezTo>
                  <a:pt x="4760767" y="5309390"/>
                  <a:pt x="4784753" y="5291346"/>
                  <a:pt x="4747748" y="5289636"/>
                </a:cubicBezTo>
                <a:cubicBezTo>
                  <a:pt x="4762748" y="5270206"/>
                  <a:pt x="4701198" y="5294183"/>
                  <a:pt x="4705062" y="5270079"/>
                </a:cubicBezTo>
                <a:cubicBezTo>
                  <a:pt x="4698206" y="5270532"/>
                  <a:pt x="4691442" y="5271728"/>
                  <a:pt x="4684625" y="5273113"/>
                </a:cubicBezTo>
                <a:lnTo>
                  <a:pt x="4681053" y="5273825"/>
                </a:lnTo>
                <a:lnTo>
                  <a:pt x="4667771" y="5272561"/>
                </a:lnTo>
                <a:lnTo>
                  <a:pt x="4662767" y="5277347"/>
                </a:lnTo>
                <a:lnTo>
                  <a:pt x="4641874" y="5279132"/>
                </a:lnTo>
                <a:cubicBezTo>
                  <a:pt x="4634243" y="5279004"/>
                  <a:pt x="4626260" y="5277939"/>
                  <a:pt x="4617779" y="5275371"/>
                </a:cubicBezTo>
                <a:cubicBezTo>
                  <a:pt x="4598555" y="5262359"/>
                  <a:pt x="4562195" y="5268321"/>
                  <a:pt x="4532041" y="5262571"/>
                </a:cubicBezTo>
                <a:lnTo>
                  <a:pt x="4518829" y="5257331"/>
                </a:lnTo>
                <a:lnTo>
                  <a:pt x="4472184" y="5254623"/>
                </a:lnTo>
                <a:cubicBezTo>
                  <a:pt x="4459012" y="5253412"/>
                  <a:pt x="4445463" y="5251669"/>
                  <a:pt x="4431409" y="5248968"/>
                </a:cubicBezTo>
                <a:lnTo>
                  <a:pt x="4405730" y="5242275"/>
                </a:lnTo>
                <a:lnTo>
                  <a:pt x="4398381" y="5243052"/>
                </a:lnTo>
                <a:cubicBezTo>
                  <a:pt x="4386449" y="5240842"/>
                  <a:pt x="4372252" y="5231428"/>
                  <a:pt x="4371649" y="5239888"/>
                </a:cubicBezTo>
                <a:lnTo>
                  <a:pt x="4358886" y="5234795"/>
                </a:lnTo>
                <a:lnTo>
                  <a:pt x="4343991" y="5239146"/>
                </a:lnTo>
                <a:cubicBezTo>
                  <a:pt x="4342160" y="5240427"/>
                  <a:pt x="4340669" y="5241867"/>
                  <a:pt x="4339562" y="5243414"/>
                </a:cubicBezTo>
                <a:lnTo>
                  <a:pt x="4321286" y="5238121"/>
                </a:lnTo>
                <a:lnTo>
                  <a:pt x="4304714" y="5240253"/>
                </a:lnTo>
                <a:lnTo>
                  <a:pt x="4292026" y="5234939"/>
                </a:lnTo>
                <a:lnTo>
                  <a:pt x="4286278" y="5234703"/>
                </a:lnTo>
                <a:lnTo>
                  <a:pt x="4271843" y="5234718"/>
                </a:lnTo>
                <a:cubicBezTo>
                  <a:pt x="4264335" y="5235163"/>
                  <a:pt x="4255896" y="5235803"/>
                  <a:pt x="4246654" y="5235901"/>
                </a:cubicBezTo>
                <a:lnTo>
                  <a:pt x="4239016" y="5235376"/>
                </a:lnTo>
                <a:lnTo>
                  <a:pt x="4220827" y="5240574"/>
                </a:lnTo>
                <a:cubicBezTo>
                  <a:pt x="4207542" y="5244578"/>
                  <a:pt x="4197250" y="5247055"/>
                  <a:pt x="4187718" y="5242092"/>
                </a:cubicBezTo>
                <a:cubicBezTo>
                  <a:pt x="4168223" y="5246878"/>
                  <a:pt x="4150621" y="5266466"/>
                  <a:pt x="4126557" y="5256449"/>
                </a:cubicBezTo>
                <a:cubicBezTo>
                  <a:pt x="4131887" y="5267539"/>
                  <a:pt x="4097973" y="5252921"/>
                  <a:pt x="4091247" y="5262278"/>
                </a:cubicBezTo>
                <a:cubicBezTo>
                  <a:pt x="4087295" y="5270061"/>
                  <a:pt x="4076085" y="5267439"/>
                  <a:pt x="4066683" y="5268982"/>
                </a:cubicBezTo>
                <a:cubicBezTo>
                  <a:pt x="4058472" y="5276231"/>
                  <a:pt x="4012988" y="5276524"/>
                  <a:pt x="3998089" y="5272801"/>
                </a:cubicBezTo>
                <a:cubicBezTo>
                  <a:pt x="3957293" y="5257428"/>
                  <a:pt x="3914679" y="5285025"/>
                  <a:pt x="3881853" y="5273593"/>
                </a:cubicBezTo>
                <a:cubicBezTo>
                  <a:pt x="3872698" y="5272881"/>
                  <a:pt x="3864806" y="5273518"/>
                  <a:pt x="3857744" y="5274992"/>
                </a:cubicBezTo>
                <a:lnTo>
                  <a:pt x="3839551" y="5281090"/>
                </a:lnTo>
                <a:lnTo>
                  <a:pt x="3837537" y="5286771"/>
                </a:lnTo>
                <a:lnTo>
                  <a:pt x="3824683" y="5288326"/>
                </a:lnTo>
                <a:lnTo>
                  <a:pt x="3821794" y="5289763"/>
                </a:lnTo>
                <a:cubicBezTo>
                  <a:pt x="3816288" y="5292529"/>
                  <a:pt x="3810733" y="5295104"/>
                  <a:pt x="3804690" y="5296977"/>
                </a:cubicBezTo>
                <a:cubicBezTo>
                  <a:pt x="3795266" y="5272832"/>
                  <a:pt x="3751743" y="5308922"/>
                  <a:pt x="3755041" y="5286973"/>
                </a:cubicBezTo>
                <a:cubicBezTo>
                  <a:pt x="3720203" y="5293060"/>
                  <a:pt x="3732482" y="5270571"/>
                  <a:pt x="3704762" y="5295563"/>
                </a:cubicBezTo>
                <a:cubicBezTo>
                  <a:pt x="3637817" y="5288966"/>
                  <a:pt x="3560727" y="5314057"/>
                  <a:pt x="3497584" y="5295519"/>
                </a:cubicBezTo>
                <a:cubicBezTo>
                  <a:pt x="3511130" y="5304942"/>
                  <a:pt x="3477973" y="5318025"/>
                  <a:pt x="3458496" y="5316179"/>
                </a:cubicBezTo>
                <a:cubicBezTo>
                  <a:pt x="3417933" y="5316399"/>
                  <a:pt x="3316199" y="5298099"/>
                  <a:pt x="3254204" y="5296839"/>
                </a:cubicBezTo>
                <a:cubicBezTo>
                  <a:pt x="3200880" y="5302485"/>
                  <a:pt x="3229929" y="5295584"/>
                  <a:pt x="3185377" y="5315679"/>
                </a:cubicBezTo>
                <a:cubicBezTo>
                  <a:pt x="3180970" y="5312524"/>
                  <a:pt x="3144223" y="5310167"/>
                  <a:pt x="3138878" y="5308383"/>
                </a:cubicBezTo>
                <a:lnTo>
                  <a:pt x="3101673" y="5301204"/>
                </a:lnTo>
                <a:lnTo>
                  <a:pt x="3071638" y="5298594"/>
                </a:lnTo>
                <a:cubicBezTo>
                  <a:pt x="3063259" y="5300547"/>
                  <a:pt x="3057747" y="5300029"/>
                  <a:pt x="3053518" y="5298419"/>
                </a:cubicBezTo>
                <a:lnTo>
                  <a:pt x="3049209" y="5295645"/>
                </a:lnTo>
                <a:lnTo>
                  <a:pt x="3011678" y="5290430"/>
                </a:lnTo>
                <a:lnTo>
                  <a:pt x="3007273" y="5291804"/>
                </a:lnTo>
                <a:lnTo>
                  <a:pt x="2969616" y="5289775"/>
                </a:lnTo>
                <a:cubicBezTo>
                  <a:pt x="2967901" y="5291919"/>
                  <a:pt x="2965033" y="5293372"/>
                  <a:pt x="2959671" y="5293419"/>
                </a:cubicBezTo>
                <a:cubicBezTo>
                  <a:pt x="2969778" y="5308421"/>
                  <a:pt x="2957077" y="5299224"/>
                  <a:pt x="2940370" y="5298037"/>
                </a:cubicBezTo>
                <a:cubicBezTo>
                  <a:pt x="2952343" y="5321071"/>
                  <a:pt x="2903756" y="5308593"/>
                  <a:pt x="2897455" y="5321415"/>
                </a:cubicBezTo>
                <a:cubicBezTo>
                  <a:pt x="2884914" y="5320025"/>
                  <a:pt x="2871868" y="5318973"/>
                  <a:pt x="2858612" y="5318386"/>
                </a:cubicBezTo>
                <a:lnTo>
                  <a:pt x="2850847" y="5318336"/>
                </a:lnTo>
                <a:cubicBezTo>
                  <a:pt x="2850802" y="5318412"/>
                  <a:pt x="2850758" y="5318489"/>
                  <a:pt x="2850713" y="5318566"/>
                </a:cubicBezTo>
                <a:cubicBezTo>
                  <a:pt x="2849071" y="5319049"/>
                  <a:pt x="2846535" y="5319218"/>
                  <a:pt x="2842565" y="5318974"/>
                </a:cubicBezTo>
                <a:lnTo>
                  <a:pt x="2836689" y="5318244"/>
                </a:lnTo>
                <a:lnTo>
                  <a:pt x="2821624" y="5318147"/>
                </a:lnTo>
                <a:lnTo>
                  <a:pt x="2816581" y="5319651"/>
                </a:lnTo>
                <a:lnTo>
                  <a:pt x="2814783" y="5322463"/>
                </a:lnTo>
                <a:lnTo>
                  <a:pt x="2813379" y="5322140"/>
                </a:lnTo>
                <a:cubicBezTo>
                  <a:pt x="2802709" y="5317184"/>
                  <a:pt x="2799370" y="5310064"/>
                  <a:pt x="2785957" y="5329779"/>
                </a:cubicBezTo>
                <a:cubicBezTo>
                  <a:pt x="2761532" y="5321742"/>
                  <a:pt x="2756836" y="5333761"/>
                  <a:pt x="2723518" y="5338101"/>
                </a:cubicBezTo>
                <a:cubicBezTo>
                  <a:pt x="2709522" y="5330511"/>
                  <a:pt x="2698336" y="5333270"/>
                  <a:pt x="2687427" y="5339308"/>
                </a:cubicBezTo>
                <a:cubicBezTo>
                  <a:pt x="2654941" y="5335853"/>
                  <a:pt x="2625399" y="5344352"/>
                  <a:pt x="2588930" y="5346504"/>
                </a:cubicBezTo>
                <a:cubicBezTo>
                  <a:pt x="2549402" y="5336705"/>
                  <a:pt x="2529317" y="5354466"/>
                  <a:pt x="2490342" y="5356688"/>
                </a:cubicBezTo>
                <a:cubicBezTo>
                  <a:pt x="2456446" y="5339697"/>
                  <a:pt x="2462590" y="5371614"/>
                  <a:pt x="2442656" y="5378373"/>
                </a:cubicBezTo>
                <a:lnTo>
                  <a:pt x="2437016" y="5378997"/>
                </a:lnTo>
                <a:lnTo>
                  <a:pt x="2422272" y="5376524"/>
                </a:lnTo>
                <a:lnTo>
                  <a:pt x="2416836" y="5374904"/>
                </a:lnTo>
                <a:cubicBezTo>
                  <a:pt x="2413051" y="5374047"/>
                  <a:pt x="2410484" y="5373805"/>
                  <a:pt x="2408651" y="5374002"/>
                </a:cubicBezTo>
                <a:lnTo>
                  <a:pt x="2408415" y="5374199"/>
                </a:lnTo>
                <a:lnTo>
                  <a:pt x="2400815" y="5372924"/>
                </a:lnTo>
                <a:cubicBezTo>
                  <a:pt x="2388069" y="5370271"/>
                  <a:pt x="2375744" y="5367214"/>
                  <a:pt x="2364067" y="5363916"/>
                </a:cubicBezTo>
                <a:cubicBezTo>
                  <a:pt x="2352019" y="5375037"/>
                  <a:pt x="2310029" y="5355562"/>
                  <a:pt x="2311247" y="5379223"/>
                </a:cubicBezTo>
                <a:cubicBezTo>
                  <a:pt x="2295391" y="5375459"/>
                  <a:pt x="2287126" y="5364760"/>
                  <a:pt x="2290188" y="5380535"/>
                </a:cubicBezTo>
                <a:cubicBezTo>
                  <a:pt x="2284902" y="5379730"/>
                  <a:pt x="2281422" y="5380650"/>
                  <a:pt x="2278760" y="5382406"/>
                </a:cubicBezTo>
                <a:lnTo>
                  <a:pt x="2277929" y="5383278"/>
                </a:lnTo>
                <a:lnTo>
                  <a:pt x="2242720" y="5374533"/>
                </a:lnTo>
                <a:lnTo>
                  <a:pt x="2237766" y="5375135"/>
                </a:lnTo>
                <a:lnTo>
                  <a:pt x="2215171" y="5367180"/>
                </a:lnTo>
                <a:lnTo>
                  <a:pt x="2203308" y="5364272"/>
                </a:lnTo>
                <a:lnTo>
                  <a:pt x="2200349" y="5360969"/>
                </a:lnTo>
                <a:cubicBezTo>
                  <a:pt x="2196931" y="5358779"/>
                  <a:pt x="2191757" y="5357418"/>
                  <a:pt x="2182639" y="5357939"/>
                </a:cubicBezTo>
                <a:lnTo>
                  <a:pt x="2180456" y="5358525"/>
                </a:lnTo>
                <a:lnTo>
                  <a:pt x="2166399" y="5352543"/>
                </a:lnTo>
                <a:cubicBezTo>
                  <a:pt x="2161969" y="5350011"/>
                  <a:pt x="2158166" y="5346997"/>
                  <a:pt x="2155279" y="5343320"/>
                </a:cubicBezTo>
                <a:cubicBezTo>
                  <a:pt x="2102354" y="5355262"/>
                  <a:pt x="2057543" y="5333823"/>
                  <a:pt x="2002613" y="5330726"/>
                </a:cubicBezTo>
                <a:cubicBezTo>
                  <a:pt x="1942330" y="5319731"/>
                  <a:pt x="1861746" y="5297679"/>
                  <a:pt x="1821825" y="5291472"/>
                </a:cubicBezTo>
                <a:cubicBezTo>
                  <a:pt x="1803546" y="5286648"/>
                  <a:pt x="1711733" y="5282438"/>
                  <a:pt x="1720721" y="5293484"/>
                </a:cubicBezTo>
                <a:cubicBezTo>
                  <a:pt x="1667212" y="5265981"/>
                  <a:pt x="1633016" y="5281032"/>
                  <a:pt x="1570313" y="5264210"/>
                </a:cubicBezTo>
                <a:cubicBezTo>
                  <a:pt x="1531674" y="5283444"/>
                  <a:pt x="1543422" y="5260603"/>
                  <a:pt x="1506438" y="5260847"/>
                </a:cubicBezTo>
                <a:cubicBezTo>
                  <a:pt x="1485083" y="5258087"/>
                  <a:pt x="1471128" y="5249703"/>
                  <a:pt x="1459837" y="5247653"/>
                </a:cubicBezTo>
                <a:lnTo>
                  <a:pt x="1438689" y="5248553"/>
                </a:lnTo>
                <a:lnTo>
                  <a:pt x="1425361" y="5247991"/>
                </a:lnTo>
                <a:lnTo>
                  <a:pt x="1420783" y="5253040"/>
                </a:lnTo>
                <a:lnTo>
                  <a:pt x="1400135" y="5255927"/>
                </a:lnTo>
                <a:cubicBezTo>
                  <a:pt x="1373565" y="5253054"/>
                  <a:pt x="1296003" y="5240364"/>
                  <a:pt x="1261360" y="5235803"/>
                </a:cubicBezTo>
                <a:cubicBezTo>
                  <a:pt x="1248435" y="5229929"/>
                  <a:pt x="1203652" y="5223011"/>
                  <a:pt x="1192275" y="5228564"/>
                </a:cubicBezTo>
                <a:cubicBezTo>
                  <a:pt x="1182340" y="5228536"/>
                  <a:pt x="1172533" y="5224286"/>
                  <a:pt x="1165093" y="5231015"/>
                </a:cubicBezTo>
                <a:cubicBezTo>
                  <a:pt x="1154213" y="5238795"/>
                  <a:pt x="1127605" y="5219618"/>
                  <a:pt x="1127765" y="5230940"/>
                </a:cubicBezTo>
                <a:cubicBezTo>
                  <a:pt x="1108724" y="5217668"/>
                  <a:pt x="1082488" y="5233396"/>
                  <a:pt x="1061159" y="5234834"/>
                </a:cubicBezTo>
                <a:cubicBezTo>
                  <a:pt x="1046983" y="5222442"/>
                  <a:pt x="1016217" y="5237680"/>
                  <a:pt x="972937" y="5233065"/>
                </a:cubicBezTo>
                <a:cubicBezTo>
                  <a:pt x="939888" y="5228513"/>
                  <a:pt x="905779" y="5219380"/>
                  <a:pt x="862867" y="5207522"/>
                </a:cubicBezTo>
                <a:cubicBezTo>
                  <a:pt x="812436" y="5178795"/>
                  <a:pt x="761812" y="5172745"/>
                  <a:pt x="715464" y="5161912"/>
                </a:cubicBezTo>
                <a:cubicBezTo>
                  <a:pt x="662499" y="5152035"/>
                  <a:pt x="692593" y="5181401"/>
                  <a:pt x="630248" y="5152128"/>
                </a:cubicBezTo>
                <a:cubicBezTo>
                  <a:pt x="621180" y="5159682"/>
                  <a:pt x="612603" y="5158955"/>
                  <a:pt x="599181" y="5152969"/>
                </a:cubicBezTo>
                <a:cubicBezTo>
                  <a:pt x="573307" y="5148806"/>
                  <a:pt x="570686" y="5170495"/>
                  <a:pt x="547181" y="5154111"/>
                </a:cubicBezTo>
                <a:cubicBezTo>
                  <a:pt x="549410" y="5166246"/>
                  <a:pt x="496844" y="5152022"/>
                  <a:pt x="506290" y="5165583"/>
                </a:cubicBezTo>
                <a:cubicBezTo>
                  <a:pt x="485788" y="5162904"/>
                  <a:pt x="440249" y="5140832"/>
                  <a:pt x="424170" y="5138037"/>
                </a:cubicBezTo>
                <a:close/>
                <a:moveTo>
                  <a:pt x="0" y="1"/>
                </a:moveTo>
                <a:lnTo>
                  <a:pt x="8566207" y="1"/>
                </a:lnTo>
                <a:lnTo>
                  <a:pt x="8580495" y="6325"/>
                </a:lnTo>
                <a:cubicBezTo>
                  <a:pt x="8596450" y="-2564"/>
                  <a:pt x="8595265" y="32752"/>
                  <a:pt x="8623441" y="22251"/>
                </a:cubicBezTo>
                <a:cubicBezTo>
                  <a:pt x="8636141" y="23328"/>
                  <a:pt x="8634367" y="8204"/>
                  <a:pt x="8656693" y="12785"/>
                </a:cubicBezTo>
                <a:cubicBezTo>
                  <a:pt x="8700150" y="13"/>
                  <a:pt x="8728803" y="25903"/>
                  <a:pt x="8760926" y="28552"/>
                </a:cubicBezTo>
                <a:cubicBezTo>
                  <a:pt x="8796379" y="33892"/>
                  <a:pt x="8767843" y="35157"/>
                  <a:pt x="8818432" y="25135"/>
                </a:cubicBezTo>
                <a:cubicBezTo>
                  <a:pt x="8835233" y="31594"/>
                  <a:pt x="8854495" y="41940"/>
                  <a:pt x="8865264" y="49656"/>
                </a:cubicBezTo>
                <a:cubicBezTo>
                  <a:pt x="8857890" y="60263"/>
                  <a:pt x="8895296" y="61476"/>
                  <a:pt x="8883048" y="71429"/>
                </a:cubicBezTo>
                <a:cubicBezTo>
                  <a:pt x="8889978" y="84293"/>
                  <a:pt x="8901886" y="68582"/>
                  <a:pt x="8909255" y="80078"/>
                </a:cubicBezTo>
                <a:cubicBezTo>
                  <a:pt x="8919916" y="81887"/>
                  <a:pt x="8934174" y="78230"/>
                  <a:pt x="8947015" y="82283"/>
                </a:cubicBezTo>
                <a:cubicBezTo>
                  <a:pt x="8966581" y="79993"/>
                  <a:pt x="8965299" y="92691"/>
                  <a:pt x="8986296" y="104392"/>
                </a:cubicBezTo>
                <a:cubicBezTo>
                  <a:pt x="8998619" y="100189"/>
                  <a:pt x="9005185" y="105378"/>
                  <a:pt x="9010342" y="113680"/>
                </a:cubicBezTo>
                <a:cubicBezTo>
                  <a:pt x="9033677" y="117644"/>
                  <a:pt x="9050566" y="132521"/>
                  <a:pt x="9074515" y="142811"/>
                </a:cubicBezTo>
                <a:cubicBezTo>
                  <a:pt x="9104989" y="142213"/>
                  <a:pt x="9112015" y="163935"/>
                  <a:pt x="9137640" y="174857"/>
                </a:cubicBezTo>
                <a:cubicBezTo>
                  <a:pt x="9156929" y="185799"/>
                  <a:pt x="9176414" y="202560"/>
                  <a:pt x="9190250" y="208462"/>
                </a:cubicBezTo>
                <a:lnTo>
                  <a:pt x="9220655" y="210269"/>
                </a:lnTo>
                <a:cubicBezTo>
                  <a:pt x="9224695" y="223750"/>
                  <a:pt x="9260439" y="214336"/>
                  <a:pt x="9250811" y="236979"/>
                </a:cubicBezTo>
                <a:cubicBezTo>
                  <a:pt x="9262973" y="236901"/>
                  <a:pt x="9272562" y="228397"/>
                  <a:pt x="9264615" y="242987"/>
                </a:cubicBezTo>
                <a:cubicBezTo>
                  <a:pt x="9268503" y="243398"/>
                  <a:pt x="9270522" y="245072"/>
                  <a:pt x="9271677" y="247371"/>
                </a:cubicBezTo>
                <a:cubicBezTo>
                  <a:pt x="9277419" y="248183"/>
                  <a:pt x="9288867" y="248375"/>
                  <a:pt x="9299065" y="247855"/>
                </a:cubicBezTo>
                <a:lnTo>
                  <a:pt x="9332868" y="244249"/>
                </a:lnTo>
                <a:cubicBezTo>
                  <a:pt x="9336002" y="242898"/>
                  <a:pt x="9340020" y="242743"/>
                  <a:pt x="9346015" y="245298"/>
                </a:cubicBezTo>
                <a:lnTo>
                  <a:pt x="9347277" y="246358"/>
                </a:lnTo>
                <a:lnTo>
                  <a:pt x="9387287" y="236666"/>
                </a:lnTo>
                <a:cubicBezTo>
                  <a:pt x="9391235" y="235211"/>
                  <a:pt x="9412590" y="236679"/>
                  <a:pt x="9415916" y="233766"/>
                </a:cubicBezTo>
                <a:cubicBezTo>
                  <a:pt x="9447394" y="257241"/>
                  <a:pt x="9471660" y="239495"/>
                  <a:pt x="9510093" y="248856"/>
                </a:cubicBezTo>
                <a:cubicBezTo>
                  <a:pt x="9555096" y="251770"/>
                  <a:pt x="9610638" y="251812"/>
                  <a:pt x="9640041" y="254782"/>
                </a:cubicBezTo>
                <a:cubicBezTo>
                  <a:pt x="9694482" y="260083"/>
                  <a:pt x="9729092" y="265495"/>
                  <a:pt x="9762595" y="273598"/>
                </a:cubicBezTo>
                <a:cubicBezTo>
                  <a:pt x="9781666" y="300921"/>
                  <a:pt x="9780748" y="280723"/>
                  <a:pt x="9805759" y="289280"/>
                </a:cubicBezTo>
                <a:cubicBezTo>
                  <a:pt x="9804269" y="266709"/>
                  <a:pt x="9869649" y="320524"/>
                  <a:pt x="9877476" y="296578"/>
                </a:cubicBezTo>
                <a:cubicBezTo>
                  <a:pt x="9881780" y="298894"/>
                  <a:pt x="9885702" y="301892"/>
                  <a:pt x="9889580" y="305081"/>
                </a:cubicBezTo>
                <a:lnTo>
                  <a:pt x="9891616" y="306739"/>
                </a:lnTo>
                <a:lnTo>
                  <a:pt x="9900873" y="309194"/>
                </a:lnTo>
                <a:lnTo>
                  <a:pt x="9902100" y="315114"/>
                </a:lnTo>
                <a:lnTo>
                  <a:pt x="9915042" y="322554"/>
                </a:lnTo>
                <a:cubicBezTo>
                  <a:pt x="9920101" y="324533"/>
                  <a:pt x="9925796" y="325716"/>
                  <a:pt x="9932465" y="325613"/>
                </a:cubicBezTo>
                <a:cubicBezTo>
                  <a:pt x="9956735" y="316194"/>
                  <a:pt x="9986500" y="347179"/>
                  <a:pt x="10016712" y="334288"/>
                </a:cubicBezTo>
                <a:cubicBezTo>
                  <a:pt x="10027669" y="331507"/>
                  <a:pt x="10060637" y="334882"/>
                  <a:pt x="10066292" y="342820"/>
                </a:cubicBezTo>
                <a:cubicBezTo>
                  <a:pt x="10073046" y="345028"/>
                  <a:pt x="10081283" y="343118"/>
                  <a:pt x="10083830" y="351309"/>
                </a:cubicBezTo>
                <a:cubicBezTo>
                  <a:pt x="10088320" y="361292"/>
                  <a:pt x="10113512" y="348705"/>
                  <a:pt x="10109192" y="359635"/>
                </a:cubicBezTo>
                <a:cubicBezTo>
                  <a:pt x="10127052" y="351064"/>
                  <a:pt x="10139009" y="372201"/>
                  <a:pt x="10152949" y="378393"/>
                </a:cubicBezTo>
                <a:cubicBezTo>
                  <a:pt x="10167179" y="369581"/>
                  <a:pt x="10185926" y="377139"/>
                  <a:pt x="10217015" y="382407"/>
                </a:cubicBezTo>
                <a:cubicBezTo>
                  <a:pt x="10232710" y="372150"/>
                  <a:pt x="10234405" y="400236"/>
                  <a:pt x="10263104" y="387329"/>
                </a:cubicBezTo>
                <a:cubicBezTo>
                  <a:pt x="10277138" y="387333"/>
                  <a:pt x="10293605" y="396852"/>
                  <a:pt x="10318870" y="396554"/>
                </a:cubicBezTo>
                <a:cubicBezTo>
                  <a:pt x="10363783" y="380077"/>
                  <a:pt x="10379208" y="385607"/>
                  <a:pt x="10414695" y="385544"/>
                </a:cubicBezTo>
                <a:cubicBezTo>
                  <a:pt x="10454315" y="387894"/>
                  <a:pt x="10422969" y="409565"/>
                  <a:pt x="10476169" y="395241"/>
                </a:cubicBezTo>
                <a:cubicBezTo>
                  <a:pt x="10479514" y="404597"/>
                  <a:pt x="10485606" y="405823"/>
                  <a:pt x="10496942" y="403045"/>
                </a:cubicBezTo>
                <a:cubicBezTo>
                  <a:pt x="10516050" y="404835"/>
                  <a:pt x="10509763" y="426432"/>
                  <a:pt x="10531810" y="415850"/>
                </a:cubicBezTo>
                <a:cubicBezTo>
                  <a:pt x="10525784" y="427103"/>
                  <a:pt x="10566751" y="425153"/>
                  <a:pt x="10555295" y="436163"/>
                </a:cubicBezTo>
                <a:cubicBezTo>
                  <a:pt x="10563894" y="440449"/>
                  <a:pt x="10579000" y="435050"/>
                  <a:pt x="10590465" y="434499"/>
                </a:cubicBezTo>
                <a:lnTo>
                  <a:pt x="10624082" y="432854"/>
                </a:lnTo>
                <a:lnTo>
                  <a:pt x="10650274" y="426692"/>
                </a:lnTo>
                <a:lnTo>
                  <a:pt x="10679600" y="425001"/>
                </a:lnTo>
                <a:cubicBezTo>
                  <a:pt x="10690906" y="436538"/>
                  <a:pt x="10711798" y="418711"/>
                  <a:pt x="10743440" y="420137"/>
                </a:cubicBezTo>
                <a:cubicBezTo>
                  <a:pt x="10755757" y="433383"/>
                  <a:pt x="10764779" y="420940"/>
                  <a:pt x="10788958" y="439490"/>
                </a:cubicBezTo>
                <a:cubicBezTo>
                  <a:pt x="10790141" y="438044"/>
                  <a:pt x="10791575" y="436742"/>
                  <a:pt x="10793215" y="435623"/>
                </a:cubicBezTo>
                <a:cubicBezTo>
                  <a:pt x="10802745" y="429122"/>
                  <a:pt x="10817024" y="430102"/>
                  <a:pt x="10825107" y="437813"/>
                </a:cubicBezTo>
                <a:cubicBezTo>
                  <a:pt x="10864000" y="463233"/>
                  <a:pt x="10894006" y="454973"/>
                  <a:pt x="10928403" y="462494"/>
                </a:cubicBezTo>
                <a:cubicBezTo>
                  <a:pt x="10967490" y="468543"/>
                  <a:pt x="10950288" y="451529"/>
                  <a:pt x="10997825" y="476604"/>
                </a:cubicBezTo>
                <a:cubicBezTo>
                  <a:pt x="11003717" y="468233"/>
                  <a:pt x="11009973" y="468325"/>
                  <a:pt x="11020180" y="473402"/>
                </a:cubicBezTo>
                <a:cubicBezTo>
                  <a:pt x="11039218" y="475682"/>
                  <a:pt x="11039233" y="453416"/>
                  <a:pt x="11057619" y="468313"/>
                </a:cubicBezTo>
                <a:cubicBezTo>
                  <a:pt x="11054960" y="456133"/>
                  <a:pt x="11094137" y="466636"/>
                  <a:pt x="11086145" y="453550"/>
                </a:cubicBezTo>
                <a:cubicBezTo>
                  <a:pt x="11099304" y="443716"/>
                  <a:pt x="11104259" y="462063"/>
                  <a:pt x="11117235" y="453639"/>
                </a:cubicBezTo>
                <a:cubicBezTo>
                  <a:pt x="11129084" y="455268"/>
                  <a:pt x="11142094" y="452520"/>
                  <a:pt x="11157240" y="452736"/>
                </a:cubicBezTo>
                <a:cubicBezTo>
                  <a:pt x="11176367" y="460954"/>
                  <a:pt x="11180975" y="459313"/>
                  <a:pt x="11208113" y="454938"/>
                </a:cubicBezTo>
                <a:cubicBezTo>
                  <a:pt x="11218869" y="462688"/>
                  <a:pt x="11228070" y="459893"/>
                  <a:pt x="11237272" y="453759"/>
                </a:cubicBezTo>
                <a:cubicBezTo>
                  <a:pt x="11263210" y="457321"/>
                  <a:pt x="11287590" y="448707"/>
                  <a:pt x="11317118" y="446565"/>
                </a:cubicBezTo>
                <a:cubicBezTo>
                  <a:pt x="11348294" y="456600"/>
                  <a:pt x="11365692" y="438539"/>
                  <a:pt x="11397244" y="436328"/>
                </a:cubicBezTo>
                <a:cubicBezTo>
                  <a:pt x="11430655" y="434974"/>
                  <a:pt x="11419244" y="410859"/>
                  <a:pt x="11445551" y="413161"/>
                </a:cubicBezTo>
                <a:cubicBezTo>
                  <a:pt x="11487482" y="431762"/>
                  <a:pt x="11445376" y="398242"/>
                  <a:pt x="11511323" y="406594"/>
                </a:cubicBezTo>
                <a:cubicBezTo>
                  <a:pt x="11536725" y="407483"/>
                  <a:pt x="11575643" y="413680"/>
                  <a:pt x="11597961" y="418494"/>
                </a:cubicBezTo>
                <a:cubicBezTo>
                  <a:pt x="11639085" y="409038"/>
                  <a:pt x="11615701" y="437546"/>
                  <a:pt x="11645230" y="435478"/>
                </a:cubicBezTo>
                <a:cubicBezTo>
                  <a:pt x="11669338" y="423894"/>
                  <a:pt x="11677700" y="434234"/>
                  <a:pt x="11705300" y="426891"/>
                </a:cubicBezTo>
                <a:cubicBezTo>
                  <a:pt x="11713932" y="447476"/>
                  <a:pt x="11731056" y="425554"/>
                  <a:pt x="11741537" y="431597"/>
                </a:cubicBezTo>
                <a:cubicBezTo>
                  <a:pt x="11759214" y="408416"/>
                  <a:pt x="11789606" y="440304"/>
                  <a:pt x="11807360" y="440354"/>
                </a:cubicBezTo>
                <a:cubicBezTo>
                  <a:pt x="11837349" y="436802"/>
                  <a:pt x="11863234" y="427342"/>
                  <a:pt x="11879039" y="451064"/>
                </a:cubicBezTo>
                <a:cubicBezTo>
                  <a:pt x="11900042" y="450060"/>
                  <a:pt x="11907251" y="444749"/>
                  <a:pt x="11926320" y="448453"/>
                </a:cubicBezTo>
                <a:cubicBezTo>
                  <a:pt x="11947469" y="458311"/>
                  <a:pt x="11989353" y="463338"/>
                  <a:pt x="12007572" y="469756"/>
                </a:cubicBezTo>
                <a:cubicBezTo>
                  <a:pt x="12033154" y="476583"/>
                  <a:pt x="12062750" y="486163"/>
                  <a:pt x="12079811" y="489415"/>
                </a:cubicBezTo>
                <a:cubicBezTo>
                  <a:pt x="12083484" y="497368"/>
                  <a:pt x="12087992" y="497010"/>
                  <a:pt x="12095813" y="492801"/>
                </a:cubicBezTo>
                <a:cubicBezTo>
                  <a:pt x="12119374" y="491449"/>
                  <a:pt x="12146391" y="502966"/>
                  <a:pt x="12171404" y="515934"/>
                </a:cubicBezTo>
                <a:lnTo>
                  <a:pt x="12191999" y="527050"/>
                </a:lnTo>
                <a:lnTo>
                  <a:pt x="12191999" y="6858001"/>
                </a:lnTo>
                <a:lnTo>
                  <a:pt x="0" y="6858001"/>
                </a:lnTo>
                <a:close/>
                <a:moveTo>
                  <a:pt x="8566205" y="0"/>
                </a:moveTo>
                <a:lnTo>
                  <a:pt x="12192000" y="0"/>
                </a:lnTo>
                <a:lnTo>
                  <a:pt x="12192000" y="527050"/>
                </a:lnTo>
                <a:lnTo>
                  <a:pt x="12191999" y="527050"/>
                </a:lnTo>
                <a:lnTo>
                  <a:pt x="12191999" y="1"/>
                </a:lnTo>
                <a:lnTo>
                  <a:pt x="8566207" y="1"/>
                </a:lnTo>
                <a:close/>
              </a:path>
            </a:pathLst>
          </a:custGeom>
        </p:spPr>
      </p:pic>
      <p:sp>
        <p:nvSpPr>
          <p:cNvPr id="2" name="Title 1">
            <a:extLst>
              <a:ext uri="{FF2B5EF4-FFF2-40B4-BE49-F238E27FC236}">
                <a16:creationId xmlns:a16="http://schemas.microsoft.com/office/drawing/2014/main" id="{E195819F-C047-7502-B66A-64AD5F149424}"/>
              </a:ext>
            </a:extLst>
          </p:cNvPr>
          <p:cNvSpPr>
            <a:spLocks noGrp="1"/>
          </p:cNvSpPr>
          <p:nvPr>
            <p:ph type="ctrTitle"/>
          </p:nvPr>
        </p:nvSpPr>
        <p:spPr>
          <a:xfrm>
            <a:off x="516482" y="5886450"/>
            <a:ext cx="6989548" cy="752889"/>
          </a:xfrm>
        </p:spPr>
        <p:txBody>
          <a:bodyPr anchor="t">
            <a:normAutofit/>
          </a:bodyPr>
          <a:lstStyle/>
          <a:p>
            <a:pPr algn="l"/>
            <a:r>
              <a:rPr lang="en-US" sz="2400" dirty="0"/>
              <a:t>Makerspaces</a:t>
            </a:r>
            <a:endParaRPr lang="en-CA" sz="2400" dirty="0"/>
          </a:p>
        </p:txBody>
      </p:sp>
      <p:sp>
        <p:nvSpPr>
          <p:cNvPr id="3" name="Subtitle 2">
            <a:extLst>
              <a:ext uri="{FF2B5EF4-FFF2-40B4-BE49-F238E27FC236}">
                <a16:creationId xmlns:a16="http://schemas.microsoft.com/office/drawing/2014/main" id="{0FB2CDD5-2BFB-FE05-8F0D-324A66744592}"/>
              </a:ext>
            </a:extLst>
          </p:cNvPr>
          <p:cNvSpPr>
            <a:spLocks noGrp="1"/>
          </p:cNvSpPr>
          <p:nvPr>
            <p:ph type="subTitle" idx="1"/>
          </p:nvPr>
        </p:nvSpPr>
        <p:spPr>
          <a:xfrm>
            <a:off x="516482" y="5403849"/>
            <a:ext cx="5553331" cy="482599"/>
          </a:xfrm>
        </p:spPr>
        <p:txBody>
          <a:bodyPr anchor="b">
            <a:normAutofit/>
          </a:bodyPr>
          <a:lstStyle/>
          <a:p>
            <a:pPr algn="l"/>
            <a:r>
              <a:rPr lang="en-US" sz="1800" dirty="0"/>
              <a:t>All About My Library</a:t>
            </a:r>
            <a:endParaRPr lang="en-CA" sz="1800" dirty="0"/>
          </a:p>
        </p:txBody>
      </p:sp>
    </p:spTree>
    <p:extLst>
      <p:ext uri="{BB962C8B-B14F-4D97-AF65-F5344CB8AC3E}">
        <p14:creationId xmlns:p14="http://schemas.microsoft.com/office/powerpoint/2010/main" val="591880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54BE74-ABE6-A9DB-7AE5-D39E9C895D1E}"/>
              </a:ext>
            </a:extLst>
          </p:cNvPr>
          <p:cNvSpPr>
            <a:spLocks noGrp="1"/>
          </p:cNvSpPr>
          <p:nvPr>
            <p:ph type="title"/>
          </p:nvPr>
        </p:nvSpPr>
        <p:spPr/>
        <p:txBody>
          <a:bodyPr/>
          <a:lstStyle/>
          <a:p>
            <a:r>
              <a:rPr lang="en-US" dirty="0"/>
              <a:t>Land </a:t>
            </a:r>
            <a:r>
              <a:rPr lang="en-CA" dirty="0"/>
              <a:t>Acknowledgement</a:t>
            </a:r>
          </a:p>
        </p:txBody>
      </p:sp>
      <p:sp>
        <p:nvSpPr>
          <p:cNvPr id="5" name="Content Placeholder 4">
            <a:extLst>
              <a:ext uri="{FF2B5EF4-FFF2-40B4-BE49-F238E27FC236}">
                <a16:creationId xmlns:a16="http://schemas.microsoft.com/office/drawing/2014/main" id="{D7771AFC-F7C9-1D63-E41A-DCE86A7A67A0}"/>
              </a:ext>
            </a:extLst>
          </p:cNvPr>
          <p:cNvSpPr>
            <a:spLocks noGrp="1"/>
          </p:cNvSpPr>
          <p:nvPr>
            <p:ph idx="1"/>
          </p:nvPr>
        </p:nvSpPr>
        <p:spPr/>
        <p:txBody>
          <a:bodyPr/>
          <a:lstStyle/>
          <a:p>
            <a:r>
              <a:rPr lang="en-US" dirty="0"/>
              <a:t> Greetings from Treaty 6 Territory and the Homeland of the Métis Nation.</a:t>
            </a:r>
          </a:p>
          <a:p>
            <a:r>
              <a:rPr lang="en-US" dirty="0"/>
              <a:t> As we gather from across these lands that we now call Saskatchewan. Let’s take a moment to respectfully acknowledge those lands on which we live, work, and play.</a:t>
            </a:r>
            <a:endParaRPr lang="en-CA" dirty="0"/>
          </a:p>
        </p:txBody>
      </p:sp>
      <p:sp>
        <p:nvSpPr>
          <p:cNvPr id="6" name="Slide Number Placeholder 5">
            <a:extLst>
              <a:ext uri="{FF2B5EF4-FFF2-40B4-BE49-F238E27FC236}">
                <a16:creationId xmlns:a16="http://schemas.microsoft.com/office/drawing/2014/main" id="{7E96CABE-47AE-DFE0-C339-4E8EA7D08ECD}"/>
              </a:ext>
            </a:extLst>
          </p:cNvPr>
          <p:cNvSpPr>
            <a:spLocks noGrp="1"/>
          </p:cNvSpPr>
          <p:nvPr>
            <p:ph type="sldNum" sz="quarter" idx="12"/>
          </p:nvPr>
        </p:nvSpPr>
        <p:spPr/>
        <p:txBody>
          <a:bodyPr/>
          <a:lstStyle/>
          <a:p>
            <a:fld id="{299DE240-A010-4A2C-B885-6FA570FFA120}" type="slidenum">
              <a:rPr lang="en-CA" smtClean="0"/>
              <a:pPr/>
              <a:t>3</a:t>
            </a:fld>
            <a:endParaRPr lang="en-CA" dirty="0"/>
          </a:p>
        </p:txBody>
      </p:sp>
    </p:spTree>
    <p:extLst>
      <p:ext uri="{BB962C8B-B14F-4D97-AF65-F5344CB8AC3E}">
        <p14:creationId xmlns:p14="http://schemas.microsoft.com/office/powerpoint/2010/main" val="593421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5" name="Ink 1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7" name="Rectangle 16">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19" name="Rectangle 18">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embo"/>
              <a:ea typeface="+mn-ea"/>
              <a:cs typeface="+mn-cs"/>
            </a:endParaRPr>
          </a:p>
        </p:txBody>
      </p:sp>
      <p:sp>
        <p:nvSpPr>
          <p:cNvPr id="4" name="Title 3">
            <a:extLst>
              <a:ext uri="{FF2B5EF4-FFF2-40B4-BE49-F238E27FC236}">
                <a16:creationId xmlns:a16="http://schemas.microsoft.com/office/drawing/2014/main" id="{BE287252-9BA8-C697-71B4-B4056A85F35A}"/>
              </a:ext>
            </a:extLst>
          </p:cNvPr>
          <p:cNvSpPr>
            <a:spLocks noGrp="1"/>
          </p:cNvSpPr>
          <p:nvPr>
            <p:ph type="title"/>
          </p:nvPr>
        </p:nvSpPr>
        <p:spPr>
          <a:xfrm>
            <a:off x="1050879" y="609601"/>
            <a:ext cx="4476464" cy="1216024"/>
          </a:xfrm>
        </p:spPr>
        <p:txBody>
          <a:bodyPr vert="horz" lIns="91440" tIns="45720" rIns="91440" bIns="45720" rtlCol="0" anchor="ctr">
            <a:normAutofit/>
          </a:bodyPr>
          <a:lstStyle/>
          <a:p>
            <a:r>
              <a:rPr lang="en-US" dirty="0">
                <a:solidFill>
                  <a:schemeClr val="tx2">
                    <a:lumMod val="90000"/>
                    <a:lumOff val="10000"/>
                  </a:schemeClr>
                </a:solidFill>
              </a:rPr>
              <a:t>Cool Things at My Library</a:t>
            </a:r>
          </a:p>
        </p:txBody>
      </p:sp>
      <p:sp>
        <p:nvSpPr>
          <p:cNvPr id="5" name="Content Placeholder 4">
            <a:extLst>
              <a:ext uri="{FF2B5EF4-FFF2-40B4-BE49-F238E27FC236}">
                <a16:creationId xmlns:a16="http://schemas.microsoft.com/office/drawing/2014/main" id="{2A9262B8-63EE-7155-7182-CF55D9A1C8B3}"/>
              </a:ext>
            </a:extLst>
          </p:cNvPr>
          <p:cNvSpPr>
            <a:spLocks noGrp="1"/>
          </p:cNvSpPr>
          <p:nvPr>
            <p:ph sz="half" idx="1"/>
          </p:nvPr>
        </p:nvSpPr>
        <p:spPr>
          <a:xfrm>
            <a:off x="1050879" y="2163685"/>
            <a:ext cx="3875963" cy="4107020"/>
          </a:xfrm>
        </p:spPr>
        <p:txBody>
          <a:bodyPr vert="horz" lIns="91440" tIns="45720" rIns="91440" bIns="45720" rtlCol="0">
            <a:normAutofit fontScale="70000" lnSpcReduction="20000"/>
          </a:bodyPr>
          <a:lstStyle/>
          <a:p>
            <a:pPr>
              <a:lnSpc>
                <a:spcPct val="90000"/>
              </a:lnSpc>
            </a:pPr>
            <a:r>
              <a:rPr lang="en-US" dirty="0">
                <a:solidFill>
                  <a:schemeClr val="tx1">
                    <a:lumMod val="50000"/>
                    <a:lumOff val="50000"/>
                  </a:schemeClr>
                </a:solidFill>
              </a:rPr>
              <a:t>3D printers</a:t>
            </a:r>
          </a:p>
          <a:p>
            <a:pPr>
              <a:lnSpc>
                <a:spcPct val="90000"/>
              </a:lnSpc>
            </a:pPr>
            <a:r>
              <a:rPr lang="en-US" dirty="0">
                <a:solidFill>
                  <a:schemeClr val="tx1">
                    <a:lumMod val="50000"/>
                    <a:lumOff val="50000"/>
                  </a:schemeClr>
                </a:solidFill>
              </a:rPr>
              <a:t>Sewing machines</a:t>
            </a:r>
          </a:p>
          <a:p>
            <a:pPr>
              <a:lnSpc>
                <a:spcPct val="90000"/>
              </a:lnSpc>
            </a:pPr>
            <a:r>
              <a:rPr lang="en-US" dirty="0">
                <a:solidFill>
                  <a:schemeClr val="tx1">
                    <a:lumMod val="50000"/>
                    <a:lumOff val="50000"/>
                  </a:schemeClr>
                </a:solidFill>
              </a:rPr>
              <a:t>LEGO</a:t>
            </a:r>
          </a:p>
          <a:p>
            <a:pPr>
              <a:lnSpc>
                <a:spcPct val="90000"/>
              </a:lnSpc>
            </a:pPr>
            <a:r>
              <a:rPr lang="en-US" dirty="0">
                <a:solidFill>
                  <a:schemeClr val="tx1">
                    <a:lumMod val="50000"/>
                    <a:lumOff val="50000"/>
                  </a:schemeClr>
                </a:solidFill>
              </a:rPr>
              <a:t>Learn to Code toys</a:t>
            </a:r>
          </a:p>
          <a:p>
            <a:pPr>
              <a:lnSpc>
                <a:spcPct val="90000"/>
              </a:lnSpc>
            </a:pPr>
            <a:r>
              <a:rPr lang="en-US" dirty="0">
                <a:solidFill>
                  <a:schemeClr val="tx1">
                    <a:lumMod val="50000"/>
                    <a:lumOff val="50000"/>
                  </a:schemeClr>
                </a:solidFill>
              </a:rPr>
              <a:t>Music instruments</a:t>
            </a:r>
          </a:p>
          <a:p>
            <a:pPr>
              <a:lnSpc>
                <a:spcPct val="90000"/>
              </a:lnSpc>
            </a:pPr>
            <a:r>
              <a:rPr lang="en-US" dirty="0">
                <a:solidFill>
                  <a:schemeClr val="tx1">
                    <a:lumMod val="50000"/>
                    <a:lumOff val="50000"/>
                  </a:schemeClr>
                </a:solidFill>
              </a:rPr>
              <a:t>Video Games</a:t>
            </a:r>
          </a:p>
          <a:p>
            <a:pPr>
              <a:lnSpc>
                <a:spcPct val="90000"/>
              </a:lnSpc>
            </a:pPr>
            <a:r>
              <a:rPr lang="en-US" dirty="0">
                <a:solidFill>
                  <a:schemeClr val="tx1">
                    <a:lumMod val="50000"/>
                    <a:lumOff val="50000"/>
                  </a:schemeClr>
                </a:solidFill>
              </a:rPr>
              <a:t>Tactile graphics creation station</a:t>
            </a:r>
          </a:p>
          <a:p>
            <a:pPr>
              <a:lnSpc>
                <a:spcPct val="90000"/>
              </a:lnSpc>
            </a:pPr>
            <a:r>
              <a:rPr lang="en-US" dirty="0">
                <a:solidFill>
                  <a:schemeClr val="tx1">
                    <a:lumMod val="50000"/>
                    <a:lumOff val="50000"/>
                  </a:schemeClr>
                </a:solidFill>
              </a:rPr>
              <a:t>Vacuum former</a:t>
            </a:r>
          </a:p>
          <a:p>
            <a:pPr>
              <a:lnSpc>
                <a:spcPct val="90000"/>
              </a:lnSpc>
            </a:pPr>
            <a:r>
              <a:rPr lang="en-US" dirty="0">
                <a:solidFill>
                  <a:schemeClr val="tx1">
                    <a:lumMod val="50000"/>
                    <a:lumOff val="50000"/>
                  </a:schemeClr>
                </a:solidFill>
              </a:rPr>
              <a:t>Board Games</a:t>
            </a:r>
          </a:p>
          <a:p>
            <a:pPr>
              <a:lnSpc>
                <a:spcPct val="90000"/>
              </a:lnSpc>
            </a:pPr>
            <a:r>
              <a:rPr lang="en-US" dirty="0">
                <a:solidFill>
                  <a:schemeClr val="tx1">
                    <a:lumMod val="50000"/>
                    <a:lumOff val="50000"/>
                  </a:schemeClr>
                </a:solidFill>
              </a:rPr>
              <a:t>Beading and looms</a:t>
            </a:r>
          </a:p>
          <a:p>
            <a:pPr>
              <a:lnSpc>
                <a:spcPct val="90000"/>
              </a:lnSpc>
            </a:pPr>
            <a:r>
              <a:rPr lang="en-US" dirty="0">
                <a:solidFill>
                  <a:schemeClr val="tx1">
                    <a:lumMod val="50000"/>
                    <a:lumOff val="50000"/>
                  </a:schemeClr>
                </a:solidFill>
              </a:rPr>
              <a:t>Print making</a:t>
            </a:r>
          </a:p>
          <a:p>
            <a:pPr>
              <a:lnSpc>
                <a:spcPct val="90000"/>
              </a:lnSpc>
            </a:pPr>
            <a:r>
              <a:rPr lang="en-US" dirty="0">
                <a:solidFill>
                  <a:schemeClr val="tx1">
                    <a:lumMod val="50000"/>
                    <a:lumOff val="50000"/>
                  </a:schemeClr>
                </a:solidFill>
              </a:rPr>
              <a:t>Visit </a:t>
            </a:r>
            <a:r>
              <a:rPr lang="en-US" dirty="0">
                <a:solidFill>
                  <a:schemeClr val="tx1">
                    <a:lumMod val="50000"/>
                    <a:lumOff val="50000"/>
                  </a:schemeClr>
                </a:solidFill>
                <a:hlinkClick r:id="rId5">
                  <a:extLst>
                    <a:ext uri="{A12FA001-AC4F-418D-AE19-62706E023703}">
                      <ahyp:hlinkClr xmlns:ahyp="http://schemas.microsoft.com/office/drawing/2018/hyperlinkcolor" val="tx"/>
                    </a:ext>
                  </a:extLst>
                </a:hlinkClick>
              </a:rPr>
              <a:t>www.mylibrary.ca/super-cool-initiatives-293723023-234298y72340928342302304928342/</a:t>
            </a:r>
            <a:r>
              <a:rPr lang="en-US" dirty="0">
                <a:solidFill>
                  <a:schemeClr val="tx1">
                    <a:lumMod val="50000"/>
                    <a:lumOff val="50000"/>
                  </a:schemeClr>
                </a:solidFill>
              </a:rPr>
              <a:t> to see what we’re doing with makerspaces and learning labs.</a:t>
            </a:r>
          </a:p>
        </p:txBody>
      </p:sp>
      <p:pic>
        <p:nvPicPr>
          <p:cNvPr id="8" name="Content Placeholder 7" descr="Models if molecules in science classroom.&#10;This slide is inaccessible for demonstration purposes.">
            <a:extLst>
              <a:ext uri="{FF2B5EF4-FFF2-40B4-BE49-F238E27FC236}">
                <a16:creationId xmlns:a16="http://schemas.microsoft.com/office/drawing/2014/main" id="{A850A423-F102-1960-DE01-5D2FD9FB7C7C}"/>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l="19122" r="13435"/>
          <a:stretch/>
        </p:blipFill>
        <p:spPr>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873157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AB23C-57E0-0196-1DF7-33F85A7264DC}"/>
              </a:ext>
            </a:extLst>
          </p:cNvPr>
          <p:cNvSpPr>
            <a:spLocks noGrp="1"/>
          </p:cNvSpPr>
          <p:nvPr>
            <p:ph type="title"/>
          </p:nvPr>
        </p:nvSpPr>
        <p:spPr/>
        <p:txBody>
          <a:bodyPr/>
          <a:lstStyle/>
          <a:p>
            <a:r>
              <a:rPr lang="en-US" dirty="0"/>
              <a:t>Images and Graphics</a:t>
            </a:r>
            <a:endParaRPr lang="en-CA" dirty="0"/>
          </a:p>
        </p:txBody>
      </p:sp>
      <p:sp>
        <p:nvSpPr>
          <p:cNvPr id="3" name="Content Placeholder 2">
            <a:extLst>
              <a:ext uri="{FF2B5EF4-FFF2-40B4-BE49-F238E27FC236}">
                <a16:creationId xmlns:a16="http://schemas.microsoft.com/office/drawing/2014/main" id="{0A903FD3-728A-513C-57F0-B2FDF2289A32}"/>
              </a:ext>
            </a:extLst>
          </p:cNvPr>
          <p:cNvSpPr>
            <a:spLocks noGrp="1"/>
          </p:cNvSpPr>
          <p:nvPr>
            <p:ph idx="1"/>
          </p:nvPr>
        </p:nvSpPr>
        <p:spPr/>
        <p:txBody>
          <a:bodyPr/>
          <a:lstStyle/>
          <a:p>
            <a:r>
              <a:rPr lang="en-US" dirty="0"/>
              <a:t> Ensure all images and graphics uses have high resolution. </a:t>
            </a:r>
          </a:p>
          <a:p>
            <a:r>
              <a:rPr lang="en-US" dirty="0"/>
              <a:t> Avoid using complex images like large comics, detailed maps, or charts with a lot of data. </a:t>
            </a:r>
          </a:p>
          <a:p>
            <a:pPr lvl="1"/>
            <a:r>
              <a:rPr lang="en-US" dirty="0"/>
              <a:t> The details will often be too small for many audience members to see and absorb in a short amount of time.</a:t>
            </a:r>
            <a:endParaRPr lang="en-CA" dirty="0"/>
          </a:p>
        </p:txBody>
      </p:sp>
      <p:sp>
        <p:nvSpPr>
          <p:cNvPr id="4" name="Slide Number Placeholder 3">
            <a:extLst>
              <a:ext uri="{FF2B5EF4-FFF2-40B4-BE49-F238E27FC236}">
                <a16:creationId xmlns:a16="http://schemas.microsoft.com/office/drawing/2014/main" id="{10A2F11C-1E67-E565-FF01-CD57E88223D8}"/>
              </a:ext>
            </a:extLst>
          </p:cNvPr>
          <p:cNvSpPr>
            <a:spLocks noGrp="1"/>
          </p:cNvSpPr>
          <p:nvPr>
            <p:ph type="sldNum" sz="quarter" idx="12"/>
          </p:nvPr>
        </p:nvSpPr>
        <p:spPr/>
        <p:txBody>
          <a:bodyPr/>
          <a:lstStyle/>
          <a:p>
            <a:fld id="{299DE240-A010-4A2C-B885-6FA570FFA120}" type="slidenum">
              <a:rPr lang="en-CA" smtClean="0"/>
              <a:pPr/>
              <a:t>31</a:t>
            </a:fld>
            <a:endParaRPr lang="en-CA" dirty="0"/>
          </a:p>
        </p:txBody>
      </p:sp>
    </p:spTree>
    <p:extLst>
      <p:ext uri="{BB962C8B-B14F-4D97-AF65-F5344CB8AC3E}">
        <p14:creationId xmlns:p14="http://schemas.microsoft.com/office/powerpoint/2010/main" val="3032779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2944-094A-C9BF-5F4D-A28A78DF53D3}"/>
              </a:ext>
            </a:extLst>
          </p:cNvPr>
          <p:cNvSpPr>
            <a:spLocks noGrp="1"/>
          </p:cNvSpPr>
          <p:nvPr>
            <p:ph type="title"/>
          </p:nvPr>
        </p:nvSpPr>
        <p:spPr/>
        <p:txBody>
          <a:bodyPr/>
          <a:lstStyle/>
          <a:p>
            <a:r>
              <a:rPr lang="en-US" dirty="0"/>
              <a:t>Yikes!</a:t>
            </a:r>
            <a:endParaRPr lang="en-CA" dirty="0"/>
          </a:p>
        </p:txBody>
      </p:sp>
      <p:sp>
        <p:nvSpPr>
          <p:cNvPr id="4" name="Slide Number Placeholder 3">
            <a:extLst>
              <a:ext uri="{FF2B5EF4-FFF2-40B4-BE49-F238E27FC236}">
                <a16:creationId xmlns:a16="http://schemas.microsoft.com/office/drawing/2014/main" id="{A85D2DB9-1173-9FBD-7506-D78471729C6A}"/>
              </a:ext>
            </a:extLst>
          </p:cNvPr>
          <p:cNvSpPr>
            <a:spLocks noGrp="1"/>
          </p:cNvSpPr>
          <p:nvPr>
            <p:ph type="sldNum" sz="quarter" idx="12"/>
          </p:nvPr>
        </p:nvSpPr>
        <p:spPr/>
        <p:txBody>
          <a:bodyPr/>
          <a:lstStyle/>
          <a:p>
            <a:fld id="{299DE240-A010-4A2C-B885-6FA570FFA120}" type="slidenum">
              <a:rPr lang="en-CA" smtClean="0"/>
              <a:pPr/>
              <a:t>32</a:t>
            </a:fld>
            <a:endParaRPr lang="en-CA" dirty="0"/>
          </a:p>
        </p:txBody>
      </p:sp>
      <p:pic>
        <p:nvPicPr>
          <p:cNvPr id="10" name="Content Placeholder 9" descr="A screenshot of a cell phone&#10;&#10;Description automatically generated&#10;Left inaccessible intentionally.">
            <a:extLst>
              <a:ext uri="{FF2B5EF4-FFF2-40B4-BE49-F238E27FC236}">
                <a16:creationId xmlns:a16="http://schemas.microsoft.com/office/drawing/2014/main" id="{9189AA3D-C972-DBCC-B2BE-09938965A7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28166" y="484632"/>
            <a:ext cx="2293915" cy="5734791"/>
          </a:xfrm>
        </p:spPr>
      </p:pic>
    </p:spTree>
    <p:extLst>
      <p:ext uri="{BB962C8B-B14F-4D97-AF65-F5344CB8AC3E}">
        <p14:creationId xmlns:p14="http://schemas.microsoft.com/office/powerpoint/2010/main" val="2723551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ADF8-5E0F-F81D-BBFB-DB6842E9C676}"/>
              </a:ext>
            </a:extLst>
          </p:cNvPr>
          <p:cNvSpPr>
            <a:spLocks noGrp="1"/>
          </p:cNvSpPr>
          <p:nvPr>
            <p:ph type="title"/>
          </p:nvPr>
        </p:nvSpPr>
        <p:spPr/>
        <p:txBody>
          <a:bodyPr/>
          <a:lstStyle/>
          <a:p>
            <a:r>
              <a:rPr lang="en-US" dirty="0"/>
              <a:t>Image Descriptions</a:t>
            </a:r>
            <a:endParaRPr lang="en-CA" dirty="0"/>
          </a:p>
        </p:txBody>
      </p:sp>
      <p:sp>
        <p:nvSpPr>
          <p:cNvPr id="3" name="Content Placeholder 2">
            <a:extLst>
              <a:ext uri="{FF2B5EF4-FFF2-40B4-BE49-F238E27FC236}">
                <a16:creationId xmlns:a16="http://schemas.microsoft.com/office/drawing/2014/main" id="{3C0270EC-D0F0-151A-446B-03A9D908C179}"/>
              </a:ext>
            </a:extLst>
          </p:cNvPr>
          <p:cNvSpPr>
            <a:spLocks noGrp="1"/>
          </p:cNvSpPr>
          <p:nvPr>
            <p:ph idx="1"/>
          </p:nvPr>
        </p:nvSpPr>
        <p:spPr/>
        <p:txBody>
          <a:bodyPr/>
          <a:lstStyle/>
          <a:p>
            <a:r>
              <a:rPr lang="en-US" dirty="0"/>
              <a:t> If your presentation has images, the images should be described. </a:t>
            </a:r>
          </a:p>
          <a:p>
            <a:pPr lvl="1"/>
            <a:r>
              <a:rPr lang="en-US" dirty="0"/>
              <a:t> This is also known as alt text.</a:t>
            </a:r>
            <a:endParaRPr lang="en-CA" dirty="0"/>
          </a:p>
        </p:txBody>
      </p:sp>
      <p:sp>
        <p:nvSpPr>
          <p:cNvPr id="4" name="Slide Number Placeholder 3">
            <a:extLst>
              <a:ext uri="{FF2B5EF4-FFF2-40B4-BE49-F238E27FC236}">
                <a16:creationId xmlns:a16="http://schemas.microsoft.com/office/drawing/2014/main" id="{BE616FFB-916F-F626-9197-B9FFEFD4142C}"/>
              </a:ext>
            </a:extLst>
          </p:cNvPr>
          <p:cNvSpPr>
            <a:spLocks noGrp="1"/>
          </p:cNvSpPr>
          <p:nvPr>
            <p:ph type="sldNum" sz="quarter" idx="12"/>
          </p:nvPr>
        </p:nvSpPr>
        <p:spPr/>
        <p:txBody>
          <a:bodyPr/>
          <a:lstStyle/>
          <a:p>
            <a:fld id="{299DE240-A010-4A2C-B885-6FA570FFA120}" type="slidenum">
              <a:rPr lang="en-CA" smtClean="0"/>
              <a:pPr/>
              <a:t>33</a:t>
            </a:fld>
            <a:endParaRPr lang="en-CA" dirty="0"/>
          </a:p>
        </p:txBody>
      </p:sp>
    </p:spTree>
    <p:extLst>
      <p:ext uri="{BB962C8B-B14F-4D97-AF65-F5344CB8AC3E}">
        <p14:creationId xmlns:p14="http://schemas.microsoft.com/office/powerpoint/2010/main" val="835285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E99A-9C2D-8749-697C-74C914296310}"/>
              </a:ext>
            </a:extLst>
          </p:cNvPr>
          <p:cNvSpPr>
            <a:spLocks noGrp="1"/>
          </p:cNvSpPr>
          <p:nvPr>
            <p:ph type="title"/>
          </p:nvPr>
        </p:nvSpPr>
        <p:spPr/>
        <p:txBody>
          <a:bodyPr/>
          <a:lstStyle/>
          <a:p>
            <a:r>
              <a:rPr lang="en-US" dirty="0"/>
              <a:t>Alt Text Tips</a:t>
            </a:r>
            <a:endParaRPr lang="en-CA" dirty="0"/>
          </a:p>
        </p:txBody>
      </p:sp>
      <p:sp>
        <p:nvSpPr>
          <p:cNvPr id="3" name="Content Placeholder 2">
            <a:extLst>
              <a:ext uri="{FF2B5EF4-FFF2-40B4-BE49-F238E27FC236}">
                <a16:creationId xmlns:a16="http://schemas.microsoft.com/office/drawing/2014/main" id="{C4BC7D5A-BE95-63CD-CD06-7A4FB63AAFBB}"/>
              </a:ext>
            </a:extLst>
          </p:cNvPr>
          <p:cNvSpPr>
            <a:spLocks noGrp="1"/>
          </p:cNvSpPr>
          <p:nvPr>
            <p:ph idx="1"/>
          </p:nvPr>
        </p:nvSpPr>
        <p:spPr/>
        <p:txBody>
          <a:bodyPr/>
          <a:lstStyle/>
          <a:p>
            <a:r>
              <a:rPr lang="en-US" dirty="0"/>
              <a:t> Don’t start with “This is an image/picture of…” </a:t>
            </a:r>
          </a:p>
          <a:p>
            <a:r>
              <a:rPr lang="en-US" dirty="0"/>
              <a:t> Write for your audience.</a:t>
            </a:r>
          </a:p>
          <a:p>
            <a:r>
              <a:rPr lang="en-US" dirty="0"/>
              <a:t> Use present tense and action verbs.</a:t>
            </a:r>
          </a:p>
          <a:p>
            <a:r>
              <a:rPr lang="en-US" dirty="0"/>
              <a:t> Describe the physical characteristics of people.</a:t>
            </a:r>
          </a:p>
          <a:p>
            <a:r>
              <a:rPr lang="en-US" dirty="0"/>
              <a:t> If the image contains text, transcribe it.</a:t>
            </a:r>
          </a:p>
          <a:p>
            <a:r>
              <a:rPr lang="en-US" dirty="0"/>
              <a:t> Do not censor.</a:t>
            </a:r>
          </a:p>
          <a:p>
            <a:endParaRPr lang="en-CA" dirty="0"/>
          </a:p>
        </p:txBody>
      </p:sp>
      <p:sp>
        <p:nvSpPr>
          <p:cNvPr id="4" name="Slide Number Placeholder 3">
            <a:extLst>
              <a:ext uri="{FF2B5EF4-FFF2-40B4-BE49-F238E27FC236}">
                <a16:creationId xmlns:a16="http://schemas.microsoft.com/office/drawing/2014/main" id="{B0B7A20B-99E5-84C6-1072-C9F3A805C050}"/>
              </a:ext>
            </a:extLst>
          </p:cNvPr>
          <p:cNvSpPr>
            <a:spLocks noGrp="1"/>
          </p:cNvSpPr>
          <p:nvPr>
            <p:ph type="sldNum" sz="quarter" idx="12"/>
          </p:nvPr>
        </p:nvSpPr>
        <p:spPr/>
        <p:txBody>
          <a:bodyPr/>
          <a:lstStyle/>
          <a:p>
            <a:fld id="{299DE240-A010-4A2C-B885-6FA570FFA120}" type="slidenum">
              <a:rPr lang="en-CA" smtClean="0"/>
              <a:pPr/>
              <a:t>34</a:t>
            </a:fld>
            <a:endParaRPr lang="en-CA" dirty="0"/>
          </a:p>
        </p:txBody>
      </p:sp>
    </p:spTree>
    <p:extLst>
      <p:ext uri="{BB962C8B-B14F-4D97-AF65-F5344CB8AC3E}">
        <p14:creationId xmlns:p14="http://schemas.microsoft.com/office/powerpoint/2010/main" val="3245928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74F79-3EBF-15DA-5F66-EBA0B0B9BF83}"/>
              </a:ext>
            </a:extLst>
          </p:cNvPr>
          <p:cNvSpPr>
            <a:spLocks noGrp="1"/>
          </p:cNvSpPr>
          <p:nvPr>
            <p:ph type="title"/>
          </p:nvPr>
        </p:nvSpPr>
        <p:spPr/>
        <p:txBody>
          <a:bodyPr/>
          <a:lstStyle/>
          <a:p>
            <a:r>
              <a:rPr lang="en-US" dirty="0"/>
              <a:t>Describe Me!</a:t>
            </a:r>
            <a:endParaRPr lang="en-CA" dirty="0"/>
          </a:p>
        </p:txBody>
      </p:sp>
      <p:pic>
        <p:nvPicPr>
          <p:cNvPr id="6" name="Content Placeholder 5" descr="A cartoon of people standing next to a sign&#10;&#10;Description automatically generated.&#10;Left inaccessible for demonstration purposes.">
            <a:extLst>
              <a:ext uri="{FF2B5EF4-FFF2-40B4-BE49-F238E27FC236}">
                <a16:creationId xmlns:a16="http://schemas.microsoft.com/office/drawing/2014/main" id="{0AF4D8F6-D2D5-DFD3-9E54-768CD51424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9847" y="2350452"/>
            <a:ext cx="10058400" cy="3592286"/>
          </a:xfrm>
        </p:spPr>
      </p:pic>
      <p:sp>
        <p:nvSpPr>
          <p:cNvPr id="4" name="Slide Number Placeholder 3">
            <a:extLst>
              <a:ext uri="{FF2B5EF4-FFF2-40B4-BE49-F238E27FC236}">
                <a16:creationId xmlns:a16="http://schemas.microsoft.com/office/drawing/2014/main" id="{47017F6A-64FA-22DA-6649-F48D102CA04A}"/>
              </a:ext>
            </a:extLst>
          </p:cNvPr>
          <p:cNvSpPr>
            <a:spLocks noGrp="1"/>
          </p:cNvSpPr>
          <p:nvPr>
            <p:ph type="sldNum" sz="quarter" idx="12"/>
          </p:nvPr>
        </p:nvSpPr>
        <p:spPr/>
        <p:txBody>
          <a:bodyPr/>
          <a:lstStyle/>
          <a:p>
            <a:fld id="{299DE240-A010-4A2C-B885-6FA570FFA120}" type="slidenum">
              <a:rPr lang="en-CA" smtClean="0"/>
              <a:pPr/>
              <a:t>35</a:t>
            </a:fld>
            <a:endParaRPr lang="en-CA" dirty="0"/>
          </a:p>
        </p:txBody>
      </p:sp>
    </p:spTree>
    <p:extLst>
      <p:ext uri="{BB962C8B-B14F-4D97-AF65-F5344CB8AC3E}">
        <p14:creationId xmlns:p14="http://schemas.microsoft.com/office/powerpoint/2010/main" val="71618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4E5C3-2C90-7296-3B37-B251A8EF35EB}"/>
              </a:ext>
            </a:extLst>
          </p:cNvPr>
          <p:cNvSpPr>
            <a:spLocks noGrp="1"/>
          </p:cNvSpPr>
          <p:nvPr>
            <p:ph type="title"/>
          </p:nvPr>
        </p:nvSpPr>
        <p:spPr/>
        <p:txBody>
          <a:bodyPr/>
          <a:lstStyle/>
          <a:p>
            <a:r>
              <a:rPr lang="en-US" dirty="0"/>
              <a:t>Captions, Subtitles, and Transcripts</a:t>
            </a:r>
            <a:endParaRPr lang="en-CA" dirty="0"/>
          </a:p>
        </p:txBody>
      </p:sp>
      <p:sp>
        <p:nvSpPr>
          <p:cNvPr id="3" name="Content Placeholder 2">
            <a:extLst>
              <a:ext uri="{FF2B5EF4-FFF2-40B4-BE49-F238E27FC236}">
                <a16:creationId xmlns:a16="http://schemas.microsoft.com/office/drawing/2014/main" id="{734A212E-2B15-859F-00D2-CDC099EED02E}"/>
              </a:ext>
            </a:extLst>
          </p:cNvPr>
          <p:cNvSpPr>
            <a:spLocks noGrp="1"/>
          </p:cNvSpPr>
          <p:nvPr>
            <p:ph idx="1"/>
          </p:nvPr>
        </p:nvSpPr>
        <p:spPr>
          <a:xfrm>
            <a:off x="1069848" y="2660072"/>
            <a:ext cx="10058400" cy="3879273"/>
          </a:xfrm>
        </p:spPr>
        <p:txBody>
          <a:bodyPr>
            <a:normAutofit/>
          </a:bodyPr>
          <a:lstStyle/>
          <a:p>
            <a:r>
              <a:rPr lang="en-US" dirty="0"/>
              <a:t> When presenting online, or in a recording, captions, subtitles, and transcripts should be provided.</a:t>
            </a:r>
          </a:p>
          <a:p>
            <a:pPr lvl="1"/>
            <a:r>
              <a:rPr lang="en-US" dirty="0"/>
              <a:t> All should be human-edited to ensure their accuracy. </a:t>
            </a:r>
          </a:p>
          <a:p>
            <a:r>
              <a:rPr lang="en-US" dirty="0"/>
              <a:t> In-presentation pre-recorded multi-media should be captioned.</a:t>
            </a:r>
            <a:endParaRPr lang="en-CA" dirty="0"/>
          </a:p>
        </p:txBody>
      </p:sp>
      <p:sp>
        <p:nvSpPr>
          <p:cNvPr id="4" name="Slide Number Placeholder 3">
            <a:extLst>
              <a:ext uri="{FF2B5EF4-FFF2-40B4-BE49-F238E27FC236}">
                <a16:creationId xmlns:a16="http://schemas.microsoft.com/office/drawing/2014/main" id="{F6A3AAAF-B24C-7D0C-3B3C-F8F41FE4DBDC}"/>
              </a:ext>
            </a:extLst>
          </p:cNvPr>
          <p:cNvSpPr>
            <a:spLocks noGrp="1"/>
          </p:cNvSpPr>
          <p:nvPr>
            <p:ph type="sldNum" sz="quarter" idx="12"/>
          </p:nvPr>
        </p:nvSpPr>
        <p:spPr/>
        <p:txBody>
          <a:bodyPr/>
          <a:lstStyle/>
          <a:p>
            <a:fld id="{299DE240-A010-4A2C-B885-6FA570FFA120}" type="slidenum">
              <a:rPr lang="en-CA" smtClean="0"/>
              <a:pPr/>
              <a:t>36</a:t>
            </a:fld>
            <a:endParaRPr lang="en-CA" dirty="0"/>
          </a:p>
        </p:txBody>
      </p:sp>
    </p:spTree>
    <p:extLst>
      <p:ext uri="{BB962C8B-B14F-4D97-AF65-F5344CB8AC3E}">
        <p14:creationId xmlns:p14="http://schemas.microsoft.com/office/powerpoint/2010/main" val="354032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135E-C9FE-21E9-4320-D8E067EE4CC9}"/>
              </a:ext>
            </a:extLst>
          </p:cNvPr>
          <p:cNvSpPr>
            <a:spLocks noGrp="1"/>
          </p:cNvSpPr>
          <p:nvPr>
            <p:ph type="title"/>
          </p:nvPr>
        </p:nvSpPr>
        <p:spPr/>
        <p:txBody>
          <a:bodyPr/>
          <a:lstStyle/>
          <a:p>
            <a:r>
              <a:rPr lang="en-US" dirty="0"/>
              <a:t>Audio Descriptions</a:t>
            </a:r>
            <a:endParaRPr lang="en-CA" dirty="0"/>
          </a:p>
        </p:txBody>
      </p:sp>
      <p:sp>
        <p:nvSpPr>
          <p:cNvPr id="3" name="Content Placeholder 2">
            <a:extLst>
              <a:ext uri="{FF2B5EF4-FFF2-40B4-BE49-F238E27FC236}">
                <a16:creationId xmlns:a16="http://schemas.microsoft.com/office/drawing/2014/main" id="{62121022-C2C4-06AD-8B20-8DB69EE9AC96}"/>
              </a:ext>
            </a:extLst>
          </p:cNvPr>
          <p:cNvSpPr>
            <a:spLocks noGrp="1"/>
          </p:cNvSpPr>
          <p:nvPr>
            <p:ph idx="1"/>
          </p:nvPr>
        </p:nvSpPr>
        <p:spPr/>
        <p:txBody>
          <a:bodyPr/>
          <a:lstStyle/>
          <a:p>
            <a:r>
              <a:rPr lang="en-US" dirty="0"/>
              <a:t> Whenever there is visual content, it should be described. </a:t>
            </a:r>
          </a:p>
          <a:p>
            <a:pPr lvl="1"/>
            <a:r>
              <a:rPr lang="en-US" dirty="0"/>
              <a:t> This can be live during the presentation,</a:t>
            </a:r>
          </a:p>
          <a:p>
            <a:pPr lvl="1"/>
            <a:r>
              <a:rPr lang="en-US" dirty="0"/>
              <a:t> or if the presentation is being recorded, in post-production.</a:t>
            </a:r>
            <a:endParaRPr lang="en-CA" dirty="0"/>
          </a:p>
        </p:txBody>
      </p:sp>
      <p:sp>
        <p:nvSpPr>
          <p:cNvPr id="4" name="Slide Number Placeholder 3">
            <a:extLst>
              <a:ext uri="{FF2B5EF4-FFF2-40B4-BE49-F238E27FC236}">
                <a16:creationId xmlns:a16="http://schemas.microsoft.com/office/drawing/2014/main" id="{FD81E28D-1D3C-C735-E9C2-96465DFA695A}"/>
              </a:ext>
            </a:extLst>
          </p:cNvPr>
          <p:cNvSpPr>
            <a:spLocks noGrp="1"/>
          </p:cNvSpPr>
          <p:nvPr>
            <p:ph type="sldNum" sz="quarter" idx="12"/>
          </p:nvPr>
        </p:nvSpPr>
        <p:spPr/>
        <p:txBody>
          <a:bodyPr/>
          <a:lstStyle/>
          <a:p>
            <a:fld id="{299DE240-A010-4A2C-B885-6FA570FFA120}" type="slidenum">
              <a:rPr lang="en-CA" smtClean="0"/>
              <a:pPr/>
              <a:t>37</a:t>
            </a:fld>
            <a:endParaRPr lang="en-CA" dirty="0"/>
          </a:p>
        </p:txBody>
      </p:sp>
    </p:spTree>
    <p:extLst>
      <p:ext uri="{BB962C8B-B14F-4D97-AF65-F5344CB8AC3E}">
        <p14:creationId xmlns:p14="http://schemas.microsoft.com/office/powerpoint/2010/main" val="3423226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6087-460A-F5F1-3DDB-93766A5B343A}"/>
              </a:ext>
            </a:extLst>
          </p:cNvPr>
          <p:cNvSpPr>
            <a:spLocks noGrp="1"/>
          </p:cNvSpPr>
          <p:nvPr>
            <p:ph type="title"/>
          </p:nvPr>
        </p:nvSpPr>
        <p:spPr/>
        <p:txBody>
          <a:bodyPr/>
          <a:lstStyle/>
          <a:p>
            <a:r>
              <a:rPr lang="en-US" dirty="0"/>
              <a:t>Demo</a:t>
            </a:r>
            <a:endParaRPr lang="en-CA" dirty="0"/>
          </a:p>
        </p:txBody>
      </p:sp>
      <p:pic>
        <p:nvPicPr>
          <p:cNvPr id="8" name="02 VIRL Twitter Post" descr="Screen recording of an iPhone with a VoiceOver user interacting with a twitter post.">
            <a:hlinkClick r:id="" action="ppaction://media"/>
            <a:extLst>
              <a:ext uri="{FF2B5EF4-FFF2-40B4-BE49-F238E27FC236}">
                <a16:creationId xmlns:a16="http://schemas.microsoft.com/office/drawing/2014/main" id="{DD1307DD-6C2F-CB27-AF71-43F05A262D3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62550" y="2120900"/>
            <a:ext cx="1873250" cy="4051300"/>
          </a:xfrm>
        </p:spPr>
      </p:pic>
      <p:sp>
        <p:nvSpPr>
          <p:cNvPr id="4" name="Slide Number Placeholder 3">
            <a:extLst>
              <a:ext uri="{FF2B5EF4-FFF2-40B4-BE49-F238E27FC236}">
                <a16:creationId xmlns:a16="http://schemas.microsoft.com/office/drawing/2014/main" id="{0361AC77-2E8C-BD52-2549-EDF0CBD2A8A3}"/>
              </a:ext>
            </a:extLst>
          </p:cNvPr>
          <p:cNvSpPr>
            <a:spLocks noGrp="1"/>
          </p:cNvSpPr>
          <p:nvPr>
            <p:ph type="sldNum" sz="quarter" idx="12"/>
          </p:nvPr>
        </p:nvSpPr>
        <p:spPr/>
        <p:txBody>
          <a:bodyPr/>
          <a:lstStyle/>
          <a:p>
            <a:fld id="{299DE240-A010-4A2C-B885-6FA570FFA120}" type="slidenum">
              <a:rPr lang="en-CA" smtClean="0"/>
              <a:pPr/>
              <a:t>38</a:t>
            </a:fld>
            <a:endParaRPr lang="en-CA" dirty="0"/>
          </a:p>
        </p:txBody>
      </p:sp>
    </p:spTree>
    <p:extLst>
      <p:ext uri="{BB962C8B-B14F-4D97-AF65-F5344CB8AC3E}">
        <p14:creationId xmlns:p14="http://schemas.microsoft.com/office/powerpoint/2010/main" val="3604574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hold" display="0">
                  <p:stCondLst>
                    <p:cond delay="indefinite"/>
                  </p:stCondLst>
                </p:cTn>
                <p:tgtEl>
                  <p:spTgt spid="8"/>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53945-AB3D-D876-A802-D59911921E99}"/>
              </a:ext>
            </a:extLst>
          </p:cNvPr>
          <p:cNvSpPr>
            <a:spLocks noGrp="1"/>
          </p:cNvSpPr>
          <p:nvPr>
            <p:ph type="title"/>
          </p:nvPr>
        </p:nvSpPr>
        <p:spPr/>
        <p:txBody>
          <a:bodyPr/>
          <a:lstStyle/>
          <a:p>
            <a:r>
              <a:rPr lang="en-US" dirty="0"/>
              <a:t>Transitions and Animations</a:t>
            </a:r>
            <a:endParaRPr lang="en-CA" dirty="0"/>
          </a:p>
        </p:txBody>
      </p:sp>
      <p:sp>
        <p:nvSpPr>
          <p:cNvPr id="3" name="Content Placeholder 2">
            <a:extLst>
              <a:ext uri="{FF2B5EF4-FFF2-40B4-BE49-F238E27FC236}">
                <a16:creationId xmlns:a16="http://schemas.microsoft.com/office/drawing/2014/main" id="{BDC9BF1B-892E-7F6A-9CD0-708BDC79FC28}"/>
              </a:ext>
            </a:extLst>
          </p:cNvPr>
          <p:cNvSpPr>
            <a:spLocks noGrp="1"/>
          </p:cNvSpPr>
          <p:nvPr>
            <p:ph idx="1"/>
          </p:nvPr>
        </p:nvSpPr>
        <p:spPr>
          <a:xfrm>
            <a:off x="1069848" y="2433234"/>
            <a:ext cx="10058400" cy="3738966"/>
          </a:xfrm>
        </p:spPr>
        <p:txBody>
          <a:bodyPr/>
          <a:lstStyle/>
          <a:p>
            <a:r>
              <a:rPr lang="en-US" dirty="0"/>
              <a:t> Transitions and animations do not communicate anything additional to attendees and can be distracting or cause motion sickness so are best avoided.</a:t>
            </a:r>
          </a:p>
        </p:txBody>
      </p:sp>
      <p:sp>
        <p:nvSpPr>
          <p:cNvPr id="4" name="Slide Number Placeholder 3">
            <a:extLst>
              <a:ext uri="{FF2B5EF4-FFF2-40B4-BE49-F238E27FC236}">
                <a16:creationId xmlns:a16="http://schemas.microsoft.com/office/drawing/2014/main" id="{7FF433DF-438F-AE07-AEA1-886B52C9236C}"/>
              </a:ext>
            </a:extLst>
          </p:cNvPr>
          <p:cNvSpPr>
            <a:spLocks noGrp="1"/>
          </p:cNvSpPr>
          <p:nvPr>
            <p:ph type="sldNum" sz="quarter" idx="12"/>
          </p:nvPr>
        </p:nvSpPr>
        <p:spPr/>
        <p:txBody>
          <a:bodyPr/>
          <a:lstStyle/>
          <a:p>
            <a:fld id="{299DE240-A010-4A2C-B885-6FA570FFA120}" type="slidenum">
              <a:rPr lang="en-CA" smtClean="0"/>
              <a:pPr/>
              <a:t>39</a:t>
            </a:fld>
            <a:endParaRPr lang="en-CA" dirty="0"/>
          </a:p>
        </p:txBody>
      </p:sp>
    </p:spTree>
    <p:extLst>
      <p:ext uri="{BB962C8B-B14F-4D97-AF65-F5344CB8AC3E}">
        <p14:creationId xmlns:p14="http://schemas.microsoft.com/office/powerpoint/2010/main" val="213612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76A2B-C7AF-C92D-8EDB-78AF44A3F588}"/>
              </a:ext>
            </a:extLst>
          </p:cNvPr>
          <p:cNvSpPr>
            <a:spLocks noGrp="1"/>
          </p:cNvSpPr>
          <p:nvPr>
            <p:ph type="title"/>
          </p:nvPr>
        </p:nvSpPr>
        <p:spPr/>
        <p:txBody>
          <a:bodyPr/>
          <a:lstStyle/>
          <a:p>
            <a:r>
              <a:rPr lang="en-US" dirty="0"/>
              <a:t>Presentation Overview</a:t>
            </a:r>
            <a:endParaRPr lang="en-CA" dirty="0"/>
          </a:p>
        </p:txBody>
      </p:sp>
      <p:sp>
        <p:nvSpPr>
          <p:cNvPr id="3" name="Content Placeholder 2">
            <a:extLst>
              <a:ext uri="{FF2B5EF4-FFF2-40B4-BE49-F238E27FC236}">
                <a16:creationId xmlns:a16="http://schemas.microsoft.com/office/drawing/2014/main" id="{FAABBB2B-A590-427A-0453-2AD397876B1F}"/>
              </a:ext>
            </a:extLst>
          </p:cNvPr>
          <p:cNvSpPr>
            <a:spLocks noGrp="1"/>
          </p:cNvSpPr>
          <p:nvPr>
            <p:ph idx="1"/>
          </p:nvPr>
        </p:nvSpPr>
        <p:spPr/>
        <p:txBody>
          <a:bodyPr/>
          <a:lstStyle/>
          <a:p>
            <a:r>
              <a:rPr lang="en-US" dirty="0"/>
              <a:t> This presentation has 46 slides with a short body break after slide 19.</a:t>
            </a:r>
          </a:p>
          <a:p>
            <a:pPr lvl="1"/>
            <a:r>
              <a:rPr lang="en-US" dirty="0"/>
              <a:t> There will be opportunities for questions between each of the 6 sections.</a:t>
            </a:r>
          </a:p>
          <a:p>
            <a:pPr lvl="1"/>
            <a:r>
              <a:rPr lang="en-US" dirty="0"/>
              <a:t> We will take opportunities to practice together.</a:t>
            </a:r>
          </a:p>
          <a:p>
            <a:endParaRPr lang="en-CA" dirty="0"/>
          </a:p>
        </p:txBody>
      </p:sp>
      <p:sp>
        <p:nvSpPr>
          <p:cNvPr id="4" name="Slide Number Placeholder 3">
            <a:extLst>
              <a:ext uri="{FF2B5EF4-FFF2-40B4-BE49-F238E27FC236}">
                <a16:creationId xmlns:a16="http://schemas.microsoft.com/office/drawing/2014/main" id="{6EBE0593-4E25-F641-D811-2D6A42744CD2}"/>
              </a:ext>
            </a:extLst>
          </p:cNvPr>
          <p:cNvSpPr>
            <a:spLocks noGrp="1"/>
          </p:cNvSpPr>
          <p:nvPr>
            <p:ph type="sldNum" sz="quarter" idx="12"/>
          </p:nvPr>
        </p:nvSpPr>
        <p:spPr/>
        <p:txBody>
          <a:bodyPr/>
          <a:lstStyle/>
          <a:p>
            <a:fld id="{299DE240-A010-4A2C-B885-6FA570FFA120}" type="slidenum">
              <a:rPr lang="en-CA" smtClean="0"/>
              <a:pPr/>
              <a:t>4</a:t>
            </a:fld>
            <a:endParaRPr lang="en-CA" dirty="0"/>
          </a:p>
        </p:txBody>
      </p:sp>
    </p:spTree>
    <p:extLst>
      <p:ext uri="{BB962C8B-B14F-4D97-AF65-F5344CB8AC3E}">
        <p14:creationId xmlns:p14="http://schemas.microsoft.com/office/powerpoint/2010/main" val="2893434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5A5E-924C-6DCC-0A81-3E72B11F3D0A}"/>
              </a:ext>
            </a:extLst>
          </p:cNvPr>
          <p:cNvSpPr>
            <a:spLocks noGrp="1"/>
          </p:cNvSpPr>
          <p:nvPr>
            <p:ph type="title"/>
          </p:nvPr>
        </p:nvSpPr>
        <p:spPr/>
        <p:txBody>
          <a:bodyPr/>
          <a:lstStyle/>
          <a:p>
            <a:r>
              <a:rPr lang="en-US" dirty="0"/>
              <a:t>Quote of the Year</a:t>
            </a:r>
            <a:endParaRPr lang="en-CA" dirty="0"/>
          </a:p>
        </p:txBody>
      </p:sp>
      <p:sp>
        <p:nvSpPr>
          <p:cNvPr id="3" name="Content Placeholder 2">
            <a:extLst>
              <a:ext uri="{FF2B5EF4-FFF2-40B4-BE49-F238E27FC236}">
                <a16:creationId xmlns:a16="http://schemas.microsoft.com/office/drawing/2014/main" id="{CB3B9D4D-499C-29DB-24A7-16BE0264A8E0}"/>
              </a:ext>
            </a:extLst>
          </p:cNvPr>
          <p:cNvSpPr>
            <a:spLocks noGrp="1"/>
          </p:cNvSpPr>
          <p:nvPr>
            <p:ph idx="1"/>
          </p:nvPr>
        </p:nvSpPr>
        <p:spPr/>
        <p:txBody>
          <a:bodyPr/>
          <a:lstStyle/>
          <a:p>
            <a:pPr marL="0" indent="0">
              <a:buNone/>
            </a:pPr>
            <a:r>
              <a:rPr lang="en-US" b="1" dirty="0">
                <a:solidFill>
                  <a:schemeClr val="tx2"/>
                </a:solidFill>
              </a:rPr>
              <a:t>“If you need animations to catch your audience’s attention, I’m sorry, you’re probably not giving a very good presentation anyway.”</a:t>
            </a:r>
          </a:p>
          <a:p>
            <a:pPr marL="0" indent="0">
              <a:buNone/>
            </a:pPr>
            <a:r>
              <a:rPr lang="en-US" dirty="0"/>
              <a:t>– Melody Shih, Accessibility Consultant, NNELS</a:t>
            </a:r>
            <a:endParaRPr lang="en-CA" dirty="0"/>
          </a:p>
        </p:txBody>
      </p:sp>
      <p:sp>
        <p:nvSpPr>
          <p:cNvPr id="4" name="Slide Number Placeholder 3">
            <a:extLst>
              <a:ext uri="{FF2B5EF4-FFF2-40B4-BE49-F238E27FC236}">
                <a16:creationId xmlns:a16="http://schemas.microsoft.com/office/drawing/2014/main" id="{B3E0CE54-9B44-662C-B7BF-DA0908D2585E}"/>
              </a:ext>
            </a:extLst>
          </p:cNvPr>
          <p:cNvSpPr>
            <a:spLocks noGrp="1"/>
          </p:cNvSpPr>
          <p:nvPr>
            <p:ph type="sldNum" sz="quarter" idx="12"/>
          </p:nvPr>
        </p:nvSpPr>
        <p:spPr/>
        <p:txBody>
          <a:bodyPr/>
          <a:lstStyle/>
          <a:p>
            <a:fld id="{299DE240-A010-4A2C-B885-6FA570FFA120}" type="slidenum">
              <a:rPr lang="en-CA" smtClean="0"/>
              <a:pPr/>
              <a:t>40</a:t>
            </a:fld>
            <a:endParaRPr lang="en-CA" dirty="0"/>
          </a:p>
        </p:txBody>
      </p:sp>
    </p:spTree>
    <p:extLst>
      <p:ext uri="{BB962C8B-B14F-4D97-AF65-F5344CB8AC3E}">
        <p14:creationId xmlns:p14="http://schemas.microsoft.com/office/powerpoint/2010/main" val="3346333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66978-4829-7855-6721-91516D060BF9}"/>
              </a:ext>
            </a:extLst>
          </p:cNvPr>
          <p:cNvSpPr>
            <a:spLocks noGrp="1"/>
          </p:cNvSpPr>
          <p:nvPr>
            <p:ph type="title"/>
          </p:nvPr>
        </p:nvSpPr>
        <p:spPr/>
        <p:txBody>
          <a:bodyPr/>
          <a:lstStyle/>
          <a:p>
            <a:r>
              <a:rPr lang="en-US" dirty="0"/>
              <a:t>Drawings and Annotations</a:t>
            </a:r>
            <a:endParaRPr lang="en-CA" dirty="0"/>
          </a:p>
        </p:txBody>
      </p:sp>
      <p:sp>
        <p:nvSpPr>
          <p:cNvPr id="3" name="Content Placeholder 2">
            <a:extLst>
              <a:ext uri="{FF2B5EF4-FFF2-40B4-BE49-F238E27FC236}">
                <a16:creationId xmlns:a16="http://schemas.microsoft.com/office/drawing/2014/main" id="{4E11D7DB-B88C-62E8-55D4-9A85066F8251}"/>
              </a:ext>
            </a:extLst>
          </p:cNvPr>
          <p:cNvSpPr>
            <a:spLocks noGrp="1"/>
          </p:cNvSpPr>
          <p:nvPr>
            <p:ph idx="1"/>
          </p:nvPr>
        </p:nvSpPr>
        <p:spPr>
          <a:xfrm>
            <a:off x="1069848" y="2448732"/>
            <a:ext cx="10058400" cy="3723468"/>
          </a:xfrm>
        </p:spPr>
        <p:txBody>
          <a:bodyPr/>
          <a:lstStyle/>
          <a:p>
            <a:r>
              <a:rPr lang="en-US" dirty="0"/>
              <a:t> Avoid using drawings or annotations when creating slides and during the presentation. </a:t>
            </a:r>
          </a:p>
          <a:p>
            <a:pPr lvl="1"/>
            <a:r>
              <a:rPr lang="en-US" dirty="0"/>
              <a:t>They are inaccessible and difficult to see.</a:t>
            </a:r>
            <a:endParaRPr lang="en-CA" dirty="0"/>
          </a:p>
        </p:txBody>
      </p:sp>
      <p:sp>
        <p:nvSpPr>
          <p:cNvPr id="4" name="Slide Number Placeholder 3">
            <a:extLst>
              <a:ext uri="{FF2B5EF4-FFF2-40B4-BE49-F238E27FC236}">
                <a16:creationId xmlns:a16="http://schemas.microsoft.com/office/drawing/2014/main" id="{66B823D9-D5EC-6D87-D224-D6CCFAB3031B}"/>
              </a:ext>
            </a:extLst>
          </p:cNvPr>
          <p:cNvSpPr>
            <a:spLocks noGrp="1"/>
          </p:cNvSpPr>
          <p:nvPr>
            <p:ph type="sldNum" sz="quarter" idx="12"/>
          </p:nvPr>
        </p:nvSpPr>
        <p:spPr/>
        <p:txBody>
          <a:bodyPr/>
          <a:lstStyle/>
          <a:p>
            <a:fld id="{299DE240-A010-4A2C-B885-6FA570FFA120}" type="slidenum">
              <a:rPr lang="en-CA" smtClean="0"/>
              <a:pPr/>
              <a:t>41</a:t>
            </a:fld>
            <a:endParaRPr lang="en-CA" dirty="0"/>
          </a:p>
        </p:txBody>
      </p:sp>
    </p:spTree>
    <p:extLst>
      <p:ext uri="{BB962C8B-B14F-4D97-AF65-F5344CB8AC3E}">
        <p14:creationId xmlns:p14="http://schemas.microsoft.com/office/powerpoint/2010/main" val="2901597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8AF39-A0F4-588C-9C28-B591DA9B4CD6}"/>
              </a:ext>
            </a:extLst>
          </p:cNvPr>
          <p:cNvSpPr>
            <a:spLocks noGrp="1"/>
          </p:cNvSpPr>
          <p:nvPr>
            <p:ph type="title"/>
          </p:nvPr>
        </p:nvSpPr>
        <p:spPr/>
        <p:txBody>
          <a:bodyPr/>
          <a:lstStyle/>
          <a:p>
            <a:r>
              <a:rPr lang="en-US" dirty="0"/>
              <a:t>Presentation Notes</a:t>
            </a:r>
            <a:endParaRPr lang="en-CA" dirty="0"/>
          </a:p>
        </p:txBody>
      </p:sp>
      <p:sp>
        <p:nvSpPr>
          <p:cNvPr id="3" name="Content Placeholder 2">
            <a:extLst>
              <a:ext uri="{FF2B5EF4-FFF2-40B4-BE49-F238E27FC236}">
                <a16:creationId xmlns:a16="http://schemas.microsoft.com/office/drawing/2014/main" id="{74C10B44-4033-9EBB-2F46-DC981C3D46A4}"/>
              </a:ext>
            </a:extLst>
          </p:cNvPr>
          <p:cNvSpPr>
            <a:spLocks noGrp="1"/>
          </p:cNvSpPr>
          <p:nvPr>
            <p:ph idx="1"/>
          </p:nvPr>
        </p:nvSpPr>
        <p:spPr/>
        <p:txBody>
          <a:bodyPr/>
          <a:lstStyle/>
          <a:p>
            <a:r>
              <a:rPr lang="en-US" dirty="0"/>
              <a:t> If you use presentation notes and intend for those notes to be shared, make them as accessible as possible.</a:t>
            </a:r>
          </a:p>
          <a:p>
            <a:r>
              <a:rPr lang="en-US" dirty="0"/>
              <a:t> This field has poor contrast and can be difficult to find. To mitigate this, use:</a:t>
            </a:r>
          </a:p>
          <a:p>
            <a:pPr lvl="1"/>
            <a:r>
              <a:rPr lang="en-US" dirty="0"/>
              <a:t> Large text size.</a:t>
            </a:r>
          </a:p>
          <a:p>
            <a:pPr lvl="1"/>
            <a:r>
              <a:rPr lang="en-US" dirty="0"/>
              <a:t> Sans serif font.</a:t>
            </a:r>
          </a:p>
        </p:txBody>
      </p:sp>
      <p:sp>
        <p:nvSpPr>
          <p:cNvPr id="4" name="Slide Number Placeholder 3">
            <a:extLst>
              <a:ext uri="{FF2B5EF4-FFF2-40B4-BE49-F238E27FC236}">
                <a16:creationId xmlns:a16="http://schemas.microsoft.com/office/drawing/2014/main" id="{9EC974C4-848A-1190-C223-8CE5AB1D35D6}"/>
              </a:ext>
            </a:extLst>
          </p:cNvPr>
          <p:cNvSpPr>
            <a:spLocks noGrp="1"/>
          </p:cNvSpPr>
          <p:nvPr>
            <p:ph type="sldNum" sz="quarter" idx="12"/>
          </p:nvPr>
        </p:nvSpPr>
        <p:spPr/>
        <p:txBody>
          <a:bodyPr/>
          <a:lstStyle/>
          <a:p>
            <a:fld id="{299DE240-A010-4A2C-B885-6FA570FFA120}" type="slidenum">
              <a:rPr lang="en-CA" smtClean="0"/>
              <a:pPr/>
              <a:t>42</a:t>
            </a:fld>
            <a:endParaRPr lang="en-CA" dirty="0"/>
          </a:p>
        </p:txBody>
      </p:sp>
    </p:spTree>
    <p:extLst>
      <p:ext uri="{BB962C8B-B14F-4D97-AF65-F5344CB8AC3E}">
        <p14:creationId xmlns:p14="http://schemas.microsoft.com/office/powerpoint/2010/main" val="3856073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2246-AF45-41D9-D858-105BBBD15CFE}"/>
              </a:ext>
            </a:extLst>
          </p:cNvPr>
          <p:cNvSpPr>
            <a:spLocks noGrp="1"/>
          </p:cNvSpPr>
          <p:nvPr>
            <p:ph type="title"/>
          </p:nvPr>
        </p:nvSpPr>
        <p:spPr/>
        <p:txBody>
          <a:bodyPr/>
          <a:lstStyle/>
          <a:p>
            <a:r>
              <a:rPr lang="en-US" dirty="0"/>
              <a:t>Accessibility Checker</a:t>
            </a:r>
            <a:endParaRPr lang="en-CA" dirty="0"/>
          </a:p>
        </p:txBody>
      </p:sp>
      <p:sp>
        <p:nvSpPr>
          <p:cNvPr id="3" name="Content Placeholder 2">
            <a:extLst>
              <a:ext uri="{FF2B5EF4-FFF2-40B4-BE49-F238E27FC236}">
                <a16:creationId xmlns:a16="http://schemas.microsoft.com/office/drawing/2014/main" id="{4442884A-A681-DB04-182C-A9C9C50C13CA}"/>
              </a:ext>
            </a:extLst>
          </p:cNvPr>
          <p:cNvSpPr>
            <a:spLocks noGrp="1"/>
          </p:cNvSpPr>
          <p:nvPr>
            <p:ph idx="1"/>
          </p:nvPr>
        </p:nvSpPr>
        <p:spPr/>
        <p:txBody>
          <a:bodyPr/>
          <a:lstStyle/>
          <a:p>
            <a:r>
              <a:rPr lang="en-US" dirty="0"/>
              <a:t> All Microsoft products have a built-in accessibility checker (Review menu) that checks for errors, warnings, and tips.</a:t>
            </a:r>
          </a:p>
          <a:p>
            <a:r>
              <a:rPr lang="en-US" dirty="0"/>
              <a:t> Accessibility checkers catch most things, but a human touch is still required.</a:t>
            </a:r>
          </a:p>
        </p:txBody>
      </p:sp>
      <p:sp>
        <p:nvSpPr>
          <p:cNvPr id="4" name="Slide Number Placeholder 3">
            <a:extLst>
              <a:ext uri="{FF2B5EF4-FFF2-40B4-BE49-F238E27FC236}">
                <a16:creationId xmlns:a16="http://schemas.microsoft.com/office/drawing/2014/main" id="{351FE6D8-F3D7-9BA7-836D-4916A986B09A}"/>
              </a:ext>
            </a:extLst>
          </p:cNvPr>
          <p:cNvSpPr>
            <a:spLocks noGrp="1"/>
          </p:cNvSpPr>
          <p:nvPr>
            <p:ph type="sldNum" sz="quarter" idx="12"/>
          </p:nvPr>
        </p:nvSpPr>
        <p:spPr/>
        <p:txBody>
          <a:bodyPr/>
          <a:lstStyle/>
          <a:p>
            <a:fld id="{299DE240-A010-4A2C-B885-6FA570FFA120}" type="slidenum">
              <a:rPr lang="en-CA" smtClean="0"/>
              <a:pPr/>
              <a:t>43</a:t>
            </a:fld>
            <a:endParaRPr lang="en-CA" dirty="0"/>
          </a:p>
        </p:txBody>
      </p:sp>
    </p:spTree>
    <p:extLst>
      <p:ext uri="{BB962C8B-B14F-4D97-AF65-F5344CB8AC3E}">
        <p14:creationId xmlns:p14="http://schemas.microsoft.com/office/powerpoint/2010/main" val="2726371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84A5-B216-B138-EA78-DC3E67A31911}"/>
              </a:ext>
            </a:extLst>
          </p:cNvPr>
          <p:cNvSpPr>
            <a:spLocks noGrp="1"/>
          </p:cNvSpPr>
          <p:nvPr>
            <p:ph type="title"/>
          </p:nvPr>
        </p:nvSpPr>
        <p:spPr/>
        <p:txBody>
          <a:bodyPr/>
          <a:lstStyle/>
          <a:p>
            <a:r>
              <a:rPr lang="en-US" dirty="0"/>
              <a:t>Accessible Handouts</a:t>
            </a:r>
            <a:endParaRPr lang="en-CA" dirty="0"/>
          </a:p>
        </p:txBody>
      </p:sp>
      <p:sp>
        <p:nvSpPr>
          <p:cNvPr id="3" name="Content Placeholder 2">
            <a:extLst>
              <a:ext uri="{FF2B5EF4-FFF2-40B4-BE49-F238E27FC236}">
                <a16:creationId xmlns:a16="http://schemas.microsoft.com/office/drawing/2014/main" id="{E9DDBF81-999A-184B-7563-C89E21B8917E}"/>
              </a:ext>
            </a:extLst>
          </p:cNvPr>
          <p:cNvSpPr>
            <a:spLocks noGrp="1"/>
          </p:cNvSpPr>
          <p:nvPr>
            <p:ph idx="1"/>
          </p:nvPr>
        </p:nvSpPr>
        <p:spPr>
          <a:xfrm>
            <a:off x="1069848" y="2121407"/>
            <a:ext cx="10058400" cy="4516501"/>
          </a:xfrm>
        </p:spPr>
        <p:txBody>
          <a:bodyPr>
            <a:normAutofit/>
          </a:bodyPr>
          <a:lstStyle/>
          <a:p>
            <a:r>
              <a:rPr lang="en-US" dirty="0"/>
              <a:t> Ensure your slides are accessible so you can share them out before and after the presentation. </a:t>
            </a:r>
          </a:p>
          <a:p>
            <a:pPr lvl="1"/>
            <a:r>
              <a:rPr lang="en-US" dirty="0"/>
              <a:t> Digital is often preferred.</a:t>
            </a:r>
          </a:p>
          <a:p>
            <a:pPr lvl="1"/>
            <a:r>
              <a:rPr lang="en-US" dirty="0"/>
              <a:t> You can export your slides into a word document and then HTML. </a:t>
            </a:r>
          </a:p>
          <a:p>
            <a:pPr lvl="1"/>
            <a:r>
              <a:rPr lang="en-US" dirty="0"/>
              <a:t> PDFs, even when properly tagged, are not accessible.</a:t>
            </a:r>
          </a:p>
          <a:p>
            <a:pPr lvl="1"/>
            <a:endParaRPr lang="en-CA" dirty="0"/>
          </a:p>
        </p:txBody>
      </p:sp>
      <p:sp>
        <p:nvSpPr>
          <p:cNvPr id="4" name="Slide Number Placeholder 3">
            <a:extLst>
              <a:ext uri="{FF2B5EF4-FFF2-40B4-BE49-F238E27FC236}">
                <a16:creationId xmlns:a16="http://schemas.microsoft.com/office/drawing/2014/main" id="{12513568-4D35-ACEF-7FC6-E81355E9183B}"/>
              </a:ext>
            </a:extLst>
          </p:cNvPr>
          <p:cNvSpPr>
            <a:spLocks noGrp="1"/>
          </p:cNvSpPr>
          <p:nvPr>
            <p:ph type="sldNum" sz="quarter" idx="12"/>
          </p:nvPr>
        </p:nvSpPr>
        <p:spPr/>
        <p:txBody>
          <a:bodyPr/>
          <a:lstStyle/>
          <a:p>
            <a:fld id="{299DE240-A010-4A2C-B885-6FA570FFA120}" type="slidenum">
              <a:rPr lang="en-CA" smtClean="0"/>
              <a:pPr/>
              <a:t>44</a:t>
            </a:fld>
            <a:endParaRPr lang="en-CA" dirty="0"/>
          </a:p>
        </p:txBody>
      </p:sp>
    </p:spTree>
    <p:extLst>
      <p:ext uri="{BB962C8B-B14F-4D97-AF65-F5344CB8AC3E}">
        <p14:creationId xmlns:p14="http://schemas.microsoft.com/office/powerpoint/2010/main" val="1746744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D45A3-2195-2682-F269-345931C7626A}"/>
              </a:ext>
            </a:extLst>
          </p:cNvPr>
          <p:cNvSpPr>
            <a:spLocks noGrp="1"/>
          </p:cNvSpPr>
          <p:nvPr>
            <p:ph type="title"/>
          </p:nvPr>
        </p:nvSpPr>
        <p:spPr/>
        <p:txBody>
          <a:bodyPr/>
          <a:lstStyle/>
          <a:p>
            <a:r>
              <a:rPr lang="en-US" dirty="0"/>
              <a:t>Let’s Try It Out</a:t>
            </a:r>
            <a:endParaRPr lang="en-CA" dirty="0"/>
          </a:p>
        </p:txBody>
      </p:sp>
      <p:sp>
        <p:nvSpPr>
          <p:cNvPr id="3" name="Content Placeholder 2">
            <a:extLst>
              <a:ext uri="{FF2B5EF4-FFF2-40B4-BE49-F238E27FC236}">
                <a16:creationId xmlns:a16="http://schemas.microsoft.com/office/drawing/2014/main" id="{C77118A8-62F4-A6A5-1A0C-6EED828AB279}"/>
              </a:ext>
            </a:extLst>
          </p:cNvPr>
          <p:cNvSpPr>
            <a:spLocks noGrp="1"/>
          </p:cNvSpPr>
          <p:nvPr>
            <p:ph idx="1"/>
          </p:nvPr>
        </p:nvSpPr>
        <p:spPr/>
        <p:txBody>
          <a:bodyPr/>
          <a:lstStyle/>
          <a:p>
            <a:r>
              <a:rPr lang="en-US" dirty="0"/>
              <a:t> In the chat there will be a short presentation file that’s inaccessible. Let’s use what we know to fix it up.</a:t>
            </a:r>
            <a:endParaRPr lang="en-CA" dirty="0"/>
          </a:p>
        </p:txBody>
      </p:sp>
      <p:sp>
        <p:nvSpPr>
          <p:cNvPr id="4" name="Slide Number Placeholder 3">
            <a:extLst>
              <a:ext uri="{FF2B5EF4-FFF2-40B4-BE49-F238E27FC236}">
                <a16:creationId xmlns:a16="http://schemas.microsoft.com/office/drawing/2014/main" id="{EC7EC39F-1C64-AFAD-5342-837E8E981151}"/>
              </a:ext>
            </a:extLst>
          </p:cNvPr>
          <p:cNvSpPr>
            <a:spLocks noGrp="1"/>
          </p:cNvSpPr>
          <p:nvPr>
            <p:ph type="sldNum" sz="quarter" idx="12"/>
          </p:nvPr>
        </p:nvSpPr>
        <p:spPr/>
        <p:txBody>
          <a:bodyPr/>
          <a:lstStyle/>
          <a:p>
            <a:fld id="{299DE240-A010-4A2C-B885-6FA570FFA120}" type="slidenum">
              <a:rPr lang="en-CA" smtClean="0"/>
              <a:pPr/>
              <a:t>45</a:t>
            </a:fld>
            <a:endParaRPr lang="en-CA" dirty="0"/>
          </a:p>
        </p:txBody>
      </p:sp>
    </p:spTree>
    <p:extLst>
      <p:ext uri="{BB962C8B-B14F-4D97-AF65-F5344CB8AC3E}">
        <p14:creationId xmlns:p14="http://schemas.microsoft.com/office/powerpoint/2010/main" val="2263626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DA8B77-DD52-575E-CA6E-C603B5047E42}"/>
              </a:ext>
            </a:extLst>
          </p:cNvPr>
          <p:cNvSpPr>
            <a:spLocks noGrp="1"/>
          </p:cNvSpPr>
          <p:nvPr>
            <p:ph type="ctrTitle"/>
          </p:nvPr>
        </p:nvSpPr>
        <p:spPr/>
        <p:txBody>
          <a:bodyPr/>
          <a:lstStyle/>
          <a:p>
            <a:r>
              <a:rPr lang="en-US" dirty="0"/>
              <a:t>Thank you!</a:t>
            </a:r>
            <a:endParaRPr lang="en-CA" dirty="0"/>
          </a:p>
        </p:txBody>
      </p:sp>
      <p:sp>
        <p:nvSpPr>
          <p:cNvPr id="4" name="Slide Number Placeholder 3">
            <a:extLst>
              <a:ext uri="{FF2B5EF4-FFF2-40B4-BE49-F238E27FC236}">
                <a16:creationId xmlns:a16="http://schemas.microsoft.com/office/drawing/2014/main" id="{74774714-4F64-148F-8AB7-43279FAC46CF}"/>
              </a:ext>
            </a:extLst>
          </p:cNvPr>
          <p:cNvSpPr>
            <a:spLocks noGrp="1"/>
          </p:cNvSpPr>
          <p:nvPr>
            <p:ph type="sldNum" sz="quarter" idx="12"/>
          </p:nvPr>
        </p:nvSpPr>
        <p:spPr/>
        <p:txBody>
          <a:bodyPr/>
          <a:lstStyle/>
          <a:p>
            <a:fld id="{299DE240-A010-4A2C-B885-6FA570FFA120}" type="slidenum">
              <a:rPr lang="en-CA" smtClean="0"/>
              <a:pPr/>
              <a:t>46</a:t>
            </a:fld>
            <a:endParaRPr lang="en-CA" dirty="0"/>
          </a:p>
        </p:txBody>
      </p:sp>
    </p:spTree>
    <p:extLst>
      <p:ext uri="{BB962C8B-B14F-4D97-AF65-F5344CB8AC3E}">
        <p14:creationId xmlns:p14="http://schemas.microsoft.com/office/powerpoint/2010/main" val="822556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0CB45-83E0-CA6A-BCA2-849D469ED012}"/>
              </a:ext>
            </a:extLst>
          </p:cNvPr>
          <p:cNvSpPr>
            <a:spLocks noGrp="1"/>
          </p:cNvSpPr>
          <p:nvPr>
            <p:ph type="title"/>
          </p:nvPr>
        </p:nvSpPr>
        <p:spPr/>
        <p:txBody>
          <a:bodyPr/>
          <a:lstStyle/>
          <a:p>
            <a:r>
              <a:rPr lang="en-US" dirty="0"/>
              <a:t>Disability Statistics</a:t>
            </a:r>
            <a:endParaRPr lang="en-CA" dirty="0"/>
          </a:p>
        </p:txBody>
      </p:sp>
      <p:sp>
        <p:nvSpPr>
          <p:cNvPr id="3" name="Content Placeholder 2">
            <a:extLst>
              <a:ext uri="{FF2B5EF4-FFF2-40B4-BE49-F238E27FC236}">
                <a16:creationId xmlns:a16="http://schemas.microsoft.com/office/drawing/2014/main" id="{081EEA2E-1C2F-A0FA-EA5D-D2948979A475}"/>
              </a:ext>
            </a:extLst>
          </p:cNvPr>
          <p:cNvSpPr>
            <a:spLocks noGrp="1"/>
          </p:cNvSpPr>
          <p:nvPr>
            <p:ph idx="1"/>
          </p:nvPr>
        </p:nvSpPr>
        <p:spPr/>
        <p:txBody>
          <a:bodyPr/>
          <a:lstStyle/>
          <a:p>
            <a:r>
              <a:rPr lang="en-US" dirty="0"/>
              <a:t> 27% of Canadians aged 15 years and older, or 8 million people, have one or more disabilities (2017, 2022 Canadian Survey on Disability).</a:t>
            </a:r>
          </a:p>
          <a:p>
            <a:r>
              <a:rPr lang="en-US" dirty="0"/>
              <a:t> 5.2 million Canadians have difficulty reading print material (Print Material Accessibility in Canada, 2023).</a:t>
            </a:r>
            <a:endParaRPr lang="en-CA" dirty="0"/>
          </a:p>
        </p:txBody>
      </p:sp>
      <p:sp>
        <p:nvSpPr>
          <p:cNvPr id="4" name="Slide Number Placeholder 3">
            <a:extLst>
              <a:ext uri="{FF2B5EF4-FFF2-40B4-BE49-F238E27FC236}">
                <a16:creationId xmlns:a16="http://schemas.microsoft.com/office/drawing/2014/main" id="{91E58526-1F76-87C1-AFAF-05E29DE06386}"/>
              </a:ext>
            </a:extLst>
          </p:cNvPr>
          <p:cNvSpPr>
            <a:spLocks noGrp="1"/>
          </p:cNvSpPr>
          <p:nvPr>
            <p:ph type="sldNum" sz="quarter" idx="12"/>
          </p:nvPr>
        </p:nvSpPr>
        <p:spPr/>
        <p:txBody>
          <a:bodyPr/>
          <a:lstStyle/>
          <a:p>
            <a:fld id="{299DE240-A010-4A2C-B885-6FA570FFA120}" type="slidenum">
              <a:rPr lang="en-CA" smtClean="0"/>
              <a:pPr/>
              <a:t>5</a:t>
            </a:fld>
            <a:endParaRPr lang="en-CA" dirty="0"/>
          </a:p>
        </p:txBody>
      </p:sp>
    </p:spTree>
    <p:extLst>
      <p:ext uri="{BB962C8B-B14F-4D97-AF65-F5344CB8AC3E}">
        <p14:creationId xmlns:p14="http://schemas.microsoft.com/office/powerpoint/2010/main" val="3620022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1059-0DF5-7CD9-B5FA-D6AC9B31D3BE}"/>
              </a:ext>
            </a:extLst>
          </p:cNvPr>
          <p:cNvSpPr>
            <a:spLocks noGrp="1"/>
          </p:cNvSpPr>
          <p:nvPr>
            <p:ph type="title"/>
          </p:nvPr>
        </p:nvSpPr>
        <p:spPr/>
        <p:txBody>
          <a:bodyPr/>
          <a:lstStyle/>
          <a:p>
            <a:r>
              <a:rPr lang="en-US" dirty="0"/>
              <a:t>Definition: Accessible</a:t>
            </a:r>
            <a:endParaRPr lang="en-CA" dirty="0"/>
          </a:p>
        </p:txBody>
      </p:sp>
      <p:sp>
        <p:nvSpPr>
          <p:cNvPr id="3" name="Content Placeholder 2">
            <a:extLst>
              <a:ext uri="{FF2B5EF4-FFF2-40B4-BE49-F238E27FC236}">
                <a16:creationId xmlns:a16="http://schemas.microsoft.com/office/drawing/2014/main" id="{ABCA3FB1-7BB8-0CC3-739A-531D984DCBA7}"/>
              </a:ext>
            </a:extLst>
          </p:cNvPr>
          <p:cNvSpPr>
            <a:spLocks noGrp="1"/>
          </p:cNvSpPr>
          <p:nvPr>
            <p:ph idx="1"/>
          </p:nvPr>
        </p:nvSpPr>
        <p:spPr/>
        <p:txBody>
          <a:bodyPr/>
          <a:lstStyle/>
          <a:p>
            <a:r>
              <a:rPr lang="en-US" dirty="0"/>
              <a:t> A person with a disability can acquire the same information, engage in the same interactions, and enjoy the same services or experiences as a person who is currently without disability in an equally effective and integrated manner.</a:t>
            </a:r>
            <a:endParaRPr lang="en-CA" dirty="0"/>
          </a:p>
        </p:txBody>
      </p:sp>
      <p:sp>
        <p:nvSpPr>
          <p:cNvPr id="4" name="Slide Number Placeholder 3">
            <a:extLst>
              <a:ext uri="{FF2B5EF4-FFF2-40B4-BE49-F238E27FC236}">
                <a16:creationId xmlns:a16="http://schemas.microsoft.com/office/drawing/2014/main" id="{CD1E8D1C-1B17-978D-9368-7FBBE1598B9B}"/>
              </a:ext>
            </a:extLst>
          </p:cNvPr>
          <p:cNvSpPr>
            <a:spLocks noGrp="1"/>
          </p:cNvSpPr>
          <p:nvPr>
            <p:ph type="sldNum" sz="quarter" idx="12"/>
          </p:nvPr>
        </p:nvSpPr>
        <p:spPr/>
        <p:txBody>
          <a:bodyPr/>
          <a:lstStyle/>
          <a:p>
            <a:fld id="{299DE240-A010-4A2C-B885-6FA570FFA120}" type="slidenum">
              <a:rPr lang="en-CA" smtClean="0"/>
              <a:pPr/>
              <a:t>6</a:t>
            </a:fld>
            <a:endParaRPr lang="en-CA" dirty="0"/>
          </a:p>
        </p:txBody>
      </p:sp>
    </p:spTree>
    <p:extLst>
      <p:ext uri="{BB962C8B-B14F-4D97-AF65-F5344CB8AC3E}">
        <p14:creationId xmlns:p14="http://schemas.microsoft.com/office/powerpoint/2010/main" val="1321268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3FC2-6DAC-240E-69E3-62409A753B3F}"/>
              </a:ext>
            </a:extLst>
          </p:cNvPr>
          <p:cNvSpPr>
            <a:spLocks noGrp="1"/>
          </p:cNvSpPr>
          <p:nvPr>
            <p:ph type="title"/>
          </p:nvPr>
        </p:nvSpPr>
        <p:spPr/>
        <p:txBody>
          <a:bodyPr/>
          <a:lstStyle/>
          <a:p>
            <a:r>
              <a:rPr lang="en-US" dirty="0"/>
              <a:t>Why Accessibility?</a:t>
            </a:r>
            <a:endParaRPr lang="en-CA" dirty="0"/>
          </a:p>
        </p:txBody>
      </p:sp>
      <p:sp>
        <p:nvSpPr>
          <p:cNvPr id="3" name="Content Placeholder 2">
            <a:extLst>
              <a:ext uri="{FF2B5EF4-FFF2-40B4-BE49-F238E27FC236}">
                <a16:creationId xmlns:a16="http://schemas.microsoft.com/office/drawing/2014/main" id="{6C48F2B7-7CC4-8DEE-2C32-C23B53046910}"/>
              </a:ext>
            </a:extLst>
          </p:cNvPr>
          <p:cNvSpPr>
            <a:spLocks noGrp="1"/>
          </p:cNvSpPr>
          <p:nvPr>
            <p:ph idx="1"/>
          </p:nvPr>
        </p:nvSpPr>
        <p:spPr/>
        <p:txBody>
          <a:bodyPr/>
          <a:lstStyle/>
          <a:p>
            <a:r>
              <a:rPr lang="en-US" dirty="0"/>
              <a:t> Legislation is coming.</a:t>
            </a:r>
          </a:p>
          <a:p>
            <a:r>
              <a:rPr lang="en-US" dirty="0"/>
              <a:t> To reach more people with your message.</a:t>
            </a:r>
          </a:p>
          <a:p>
            <a:r>
              <a:rPr lang="en-US" dirty="0"/>
              <a:t> Because we care about people, and it’s the right thing to do.</a:t>
            </a:r>
            <a:endParaRPr lang="en-CA" dirty="0"/>
          </a:p>
        </p:txBody>
      </p:sp>
      <p:sp>
        <p:nvSpPr>
          <p:cNvPr id="4" name="Slide Number Placeholder 3">
            <a:extLst>
              <a:ext uri="{FF2B5EF4-FFF2-40B4-BE49-F238E27FC236}">
                <a16:creationId xmlns:a16="http://schemas.microsoft.com/office/drawing/2014/main" id="{319290B2-0E5A-FC8E-7115-B325F43531CA}"/>
              </a:ext>
            </a:extLst>
          </p:cNvPr>
          <p:cNvSpPr>
            <a:spLocks noGrp="1"/>
          </p:cNvSpPr>
          <p:nvPr>
            <p:ph type="sldNum" sz="quarter" idx="12"/>
          </p:nvPr>
        </p:nvSpPr>
        <p:spPr/>
        <p:txBody>
          <a:bodyPr/>
          <a:lstStyle/>
          <a:p>
            <a:fld id="{299DE240-A010-4A2C-B885-6FA570FFA120}" type="slidenum">
              <a:rPr lang="en-CA" smtClean="0"/>
              <a:pPr/>
              <a:t>7</a:t>
            </a:fld>
            <a:endParaRPr lang="en-CA" dirty="0"/>
          </a:p>
        </p:txBody>
      </p:sp>
    </p:spTree>
    <p:extLst>
      <p:ext uri="{BB962C8B-B14F-4D97-AF65-F5344CB8AC3E}">
        <p14:creationId xmlns:p14="http://schemas.microsoft.com/office/powerpoint/2010/main" val="518538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93065-85CA-DDDA-0520-5D8154CCBA33}"/>
              </a:ext>
            </a:extLst>
          </p:cNvPr>
          <p:cNvSpPr>
            <a:spLocks noGrp="1"/>
          </p:cNvSpPr>
          <p:nvPr>
            <p:ph type="title"/>
          </p:nvPr>
        </p:nvSpPr>
        <p:spPr/>
        <p:txBody>
          <a:bodyPr/>
          <a:lstStyle/>
          <a:p>
            <a:r>
              <a:rPr lang="en-US" dirty="0"/>
              <a:t>Poll: Base Knowledge</a:t>
            </a:r>
            <a:endParaRPr lang="en-CA" dirty="0"/>
          </a:p>
        </p:txBody>
      </p:sp>
      <p:sp>
        <p:nvSpPr>
          <p:cNvPr id="3" name="Content Placeholder 2">
            <a:extLst>
              <a:ext uri="{FF2B5EF4-FFF2-40B4-BE49-F238E27FC236}">
                <a16:creationId xmlns:a16="http://schemas.microsoft.com/office/drawing/2014/main" id="{AA6A4CAC-F9B1-0CDD-7C1F-8BE1E71C8672}"/>
              </a:ext>
            </a:extLst>
          </p:cNvPr>
          <p:cNvSpPr>
            <a:spLocks noGrp="1"/>
          </p:cNvSpPr>
          <p:nvPr>
            <p:ph idx="1"/>
          </p:nvPr>
        </p:nvSpPr>
        <p:spPr/>
        <p:txBody>
          <a:bodyPr/>
          <a:lstStyle/>
          <a:p>
            <a:pPr marL="0" indent="0">
              <a:buNone/>
            </a:pPr>
            <a:r>
              <a:rPr lang="en-US" dirty="0"/>
              <a:t>To tailor this presentation to those who are  present today, which statement do you identify with most?:</a:t>
            </a:r>
          </a:p>
          <a:p>
            <a:pPr marL="1017270" lvl="1" indent="-742950">
              <a:buFont typeface="+mj-lt"/>
              <a:buAutoNum type="arabicPeriod"/>
            </a:pPr>
            <a:r>
              <a:rPr lang="en-US" dirty="0"/>
              <a:t>I am brand new to accessibility. </a:t>
            </a:r>
          </a:p>
          <a:p>
            <a:pPr marL="1017270" lvl="1" indent="-742950">
              <a:buFont typeface="+mj-lt"/>
              <a:buAutoNum type="arabicPeriod"/>
            </a:pPr>
            <a:r>
              <a:rPr lang="en-US" dirty="0"/>
              <a:t>I know a little bit about accessibility.</a:t>
            </a:r>
          </a:p>
          <a:p>
            <a:pPr marL="1017270" lvl="1" indent="-742950">
              <a:buFont typeface="+mj-lt"/>
              <a:buAutoNum type="arabicPeriod"/>
            </a:pPr>
            <a:r>
              <a:rPr lang="en-US" dirty="0"/>
              <a:t>I know lots about accessibility.</a:t>
            </a:r>
            <a:endParaRPr lang="en-CA" dirty="0"/>
          </a:p>
        </p:txBody>
      </p:sp>
      <p:pic>
        <p:nvPicPr>
          <p:cNvPr id="6" name="Graphic 5" descr="Thumbs up emoji.">
            <a:extLst>
              <a:ext uri="{FF2B5EF4-FFF2-40B4-BE49-F238E27FC236}">
                <a16:creationId xmlns:a16="http://schemas.microsoft.com/office/drawing/2014/main" id="{AEA82CE6-00AD-1FF7-EED4-063AFA3C19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70478" y="3442855"/>
            <a:ext cx="651163" cy="651163"/>
          </a:xfrm>
          <a:prstGeom prst="rect">
            <a:avLst/>
          </a:prstGeom>
        </p:spPr>
      </p:pic>
      <p:pic>
        <p:nvPicPr>
          <p:cNvPr id="8" name="Graphic 7" descr="Clapping hands emoji.">
            <a:extLst>
              <a:ext uri="{FF2B5EF4-FFF2-40B4-BE49-F238E27FC236}">
                <a16:creationId xmlns:a16="http://schemas.microsoft.com/office/drawing/2014/main" id="{22020774-4FE6-6BCE-4D80-7DDF28540F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70478" y="4043795"/>
            <a:ext cx="651163" cy="651163"/>
          </a:xfrm>
          <a:prstGeom prst="rect">
            <a:avLst/>
          </a:prstGeom>
        </p:spPr>
      </p:pic>
      <p:pic>
        <p:nvPicPr>
          <p:cNvPr id="10" name="Graphic 9" descr="Sunglasses face emoji.&#10;">
            <a:extLst>
              <a:ext uri="{FF2B5EF4-FFF2-40B4-BE49-F238E27FC236}">
                <a16:creationId xmlns:a16="http://schemas.microsoft.com/office/drawing/2014/main" id="{440E125B-E136-0BD6-6D0F-CCE351E68E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56624" y="4758758"/>
            <a:ext cx="651163" cy="651161"/>
          </a:xfrm>
          <a:prstGeom prst="rect">
            <a:avLst/>
          </a:prstGeom>
        </p:spPr>
      </p:pic>
      <p:sp>
        <p:nvSpPr>
          <p:cNvPr id="4" name="Slide Number Placeholder 3">
            <a:extLst>
              <a:ext uri="{FF2B5EF4-FFF2-40B4-BE49-F238E27FC236}">
                <a16:creationId xmlns:a16="http://schemas.microsoft.com/office/drawing/2014/main" id="{F794ECC2-4E4A-E2A7-C362-AAC829A4C6D0}"/>
              </a:ext>
            </a:extLst>
          </p:cNvPr>
          <p:cNvSpPr>
            <a:spLocks noGrp="1"/>
          </p:cNvSpPr>
          <p:nvPr>
            <p:ph type="sldNum" sz="quarter" idx="12"/>
          </p:nvPr>
        </p:nvSpPr>
        <p:spPr/>
        <p:txBody>
          <a:bodyPr/>
          <a:lstStyle/>
          <a:p>
            <a:fld id="{299DE240-A010-4A2C-B885-6FA570FFA120}" type="slidenum">
              <a:rPr lang="en-CA" smtClean="0"/>
              <a:pPr/>
              <a:t>8</a:t>
            </a:fld>
            <a:endParaRPr lang="en-CA" dirty="0"/>
          </a:p>
        </p:txBody>
      </p:sp>
    </p:spTree>
    <p:extLst>
      <p:ext uri="{BB962C8B-B14F-4D97-AF65-F5344CB8AC3E}">
        <p14:creationId xmlns:p14="http://schemas.microsoft.com/office/powerpoint/2010/main" val="152862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2CAB-B67C-EAC6-3DAF-C61FB885FAC4}"/>
              </a:ext>
            </a:extLst>
          </p:cNvPr>
          <p:cNvSpPr>
            <a:spLocks noGrp="1"/>
          </p:cNvSpPr>
          <p:nvPr>
            <p:ph type="title"/>
          </p:nvPr>
        </p:nvSpPr>
        <p:spPr/>
        <p:txBody>
          <a:bodyPr/>
          <a:lstStyle/>
          <a:p>
            <a:r>
              <a:rPr lang="en-US" dirty="0"/>
              <a:t>Words of Wisdom</a:t>
            </a:r>
            <a:endParaRPr lang="en-CA" dirty="0"/>
          </a:p>
        </p:txBody>
      </p:sp>
      <p:sp>
        <p:nvSpPr>
          <p:cNvPr id="3" name="Content Placeholder 2">
            <a:extLst>
              <a:ext uri="{FF2B5EF4-FFF2-40B4-BE49-F238E27FC236}">
                <a16:creationId xmlns:a16="http://schemas.microsoft.com/office/drawing/2014/main" id="{02C38C0D-E31E-9E07-9999-C151EFBA9212}"/>
              </a:ext>
            </a:extLst>
          </p:cNvPr>
          <p:cNvSpPr>
            <a:spLocks noGrp="1"/>
          </p:cNvSpPr>
          <p:nvPr>
            <p:ph idx="1"/>
          </p:nvPr>
        </p:nvSpPr>
        <p:spPr/>
        <p:txBody>
          <a:bodyPr/>
          <a:lstStyle/>
          <a:p>
            <a:pPr marL="0" indent="0">
              <a:buNone/>
            </a:pPr>
            <a:r>
              <a:rPr lang="en-US" b="1" dirty="0">
                <a:solidFill>
                  <a:schemeClr val="tx2"/>
                </a:solidFill>
              </a:rPr>
              <a:t>“Avoid using the term “fully accessible”. It will likely never be possible for something to be fully accessible. But that doesn’t mean we shouldn’t still be striving toward this goal. There will always be room for and ways to improve”.</a:t>
            </a:r>
          </a:p>
          <a:p>
            <a:pPr marL="0" indent="0">
              <a:buNone/>
            </a:pPr>
            <a:r>
              <a:rPr lang="en-US" dirty="0"/>
              <a:t>– Amanda Leduc, disabled author</a:t>
            </a:r>
            <a:endParaRPr lang="en-CA" dirty="0"/>
          </a:p>
        </p:txBody>
      </p:sp>
      <p:sp>
        <p:nvSpPr>
          <p:cNvPr id="4" name="Slide Number Placeholder 3">
            <a:extLst>
              <a:ext uri="{FF2B5EF4-FFF2-40B4-BE49-F238E27FC236}">
                <a16:creationId xmlns:a16="http://schemas.microsoft.com/office/drawing/2014/main" id="{7C367C2A-2082-E6AB-9882-761BBA0937E1}"/>
              </a:ext>
            </a:extLst>
          </p:cNvPr>
          <p:cNvSpPr>
            <a:spLocks noGrp="1"/>
          </p:cNvSpPr>
          <p:nvPr>
            <p:ph type="sldNum" sz="quarter" idx="12"/>
          </p:nvPr>
        </p:nvSpPr>
        <p:spPr/>
        <p:txBody>
          <a:bodyPr/>
          <a:lstStyle/>
          <a:p>
            <a:fld id="{299DE240-A010-4A2C-B885-6FA570FFA120}" type="slidenum">
              <a:rPr lang="en-CA" smtClean="0"/>
              <a:pPr/>
              <a:t>9</a:t>
            </a:fld>
            <a:endParaRPr lang="en-CA" dirty="0"/>
          </a:p>
        </p:txBody>
      </p:sp>
    </p:spTree>
    <p:extLst>
      <p:ext uri="{BB962C8B-B14F-4D97-AF65-F5344CB8AC3E}">
        <p14:creationId xmlns:p14="http://schemas.microsoft.com/office/powerpoint/2010/main" val="27052130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ArchiveVTI">
  <a:themeElements>
    <a:clrScheme name="AnalogousFromLightSeedLeftStep">
      <a:dk1>
        <a:srgbClr val="000000"/>
      </a:dk1>
      <a:lt1>
        <a:srgbClr val="FFFFFF"/>
      </a:lt1>
      <a:dk2>
        <a:srgbClr val="21373A"/>
      </a:dk2>
      <a:lt2>
        <a:srgbClr val="E8E2E2"/>
      </a:lt2>
      <a:accent1>
        <a:srgbClr val="80A9A7"/>
      </a:accent1>
      <a:accent2>
        <a:srgbClr val="75AB91"/>
      </a:accent2>
      <a:accent3>
        <a:srgbClr val="81AC86"/>
      </a:accent3>
      <a:accent4>
        <a:srgbClr val="86AC76"/>
      </a:accent4>
      <a:accent5>
        <a:srgbClr val="9AA57D"/>
      </a:accent5>
      <a:accent6>
        <a:srgbClr val="A9A274"/>
      </a:accent6>
      <a:hlink>
        <a:srgbClr val="AE696D"/>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TM03090434[[fn=Wood Type]]</Template>
  <TotalTime>732</TotalTime>
  <Words>2256</Words>
  <Application>Microsoft Office PowerPoint</Application>
  <PresentationFormat>Widescreen</PresentationFormat>
  <Paragraphs>271</Paragraphs>
  <Slides>46</Slides>
  <Notes>20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46</vt:i4>
      </vt:variant>
    </vt:vector>
  </HeadingPairs>
  <TitlesOfParts>
    <vt:vector size="52" baseType="lpstr">
      <vt:lpstr>Aptos</vt:lpstr>
      <vt:lpstr>Arial</vt:lpstr>
      <vt:lpstr>Bembo</vt:lpstr>
      <vt:lpstr>Wingdings</vt:lpstr>
      <vt:lpstr>Wood Type</vt:lpstr>
      <vt:lpstr>ArchiveVTI</vt:lpstr>
      <vt:lpstr>Presenting Accessibly</vt:lpstr>
      <vt:lpstr>Presenters</vt:lpstr>
      <vt:lpstr>Land Acknowledgement</vt:lpstr>
      <vt:lpstr>Presentation Overview</vt:lpstr>
      <vt:lpstr>Disability Statistics</vt:lpstr>
      <vt:lpstr>Definition: Accessible</vt:lpstr>
      <vt:lpstr>Why Accessibility?</vt:lpstr>
      <vt:lpstr>Poll: Base Knowledge</vt:lpstr>
      <vt:lpstr>Words of Wisdom</vt:lpstr>
      <vt:lpstr>Presentation Formats</vt:lpstr>
      <vt:lpstr>Venue: Access Needs</vt:lpstr>
      <vt:lpstr>Financial Access</vt:lpstr>
      <vt:lpstr>Physical/Virtual Access</vt:lpstr>
      <vt:lpstr>Sensory Access</vt:lpstr>
      <vt:lpstr>Content Access</vt:lpstr>
      <vt:lpstr>Safe Space Access</vt:lpstr>
      <vt:lpstr>Presenting Tips</vt:lpstr>
      <vt:lpstr>Poster Sessions</vt:lpstr>
      <vt:lpstr>Panels, Workshops, and Roundtables</vt:lpstr>
      <vt:lpstr>Presentation Slides</vt:lpstr>
      <vt:lpstr>Templates/Themes</vt:lpstr>
      <vt:lpstr>Layout</vt:lpstr>
      <vt:lpstr>Text Attributes</vt:lpstr>
      <vt:lpstr>Formatting Text</vt:lpstr>
      <vt:lpstr>Understandable Text</vt:lpstr>
      <vt:lpstr>Define Text Language</vt:lpstr>
      <vt:lpstr>Hyperlinks</vt:lpstr>
      <vt:lpstr>Spot the Oops!</vt:lpstr>
      <vt:lpstr>Makerspaces</vt:lpstr>
      <vt:lpstr>Cool Things at My Library</vt:lpstr>
      <vt:lpstr>Images and Graphics</vt:lpstr>
      <vt:lpstr>Yikes!</vt:lpstr>
      <vt:lpstr>Image Descriptions</vt:lpstr>
      <vt:lpstr>Alt Text Tips</vt:lpstr>
      <vt:lpstr>Describe Me!</vt:lpstr>
      <vt:lpstr>Captions, Subtitles, and Transcripts</vt:lpstr>
      <vt:lpstr>Audio Descriptions</vt:lpstr>
      <vt:lpstr>Demo</vt:lpstr>
      <vt:lpstr>Transitions and Animations</vt:lpstr>
      <vt:lpstr>Quote of the Year</vt:lpstr>
      <vt:lpstr>Drawings and Annotations</vt:lpstr>
      <vt:lpstr>Presentation Notes</vt:lpstr>
      <vt:lpstr>Accessibility Checker</vt:lpstr>
      <vt:lpstr>Accessible Handouts</vt:lpstr>
      <vt:lpstr>Let’s Try It Out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Presenting Accessibly</dc:title>
  <dc:creator>Riane Lapaire</dc:creator>
  <cp:lastModifiedBy>Lynn Penner</cp:lastModifiedBy>
  <cp:revision>2</cp:revision>
  <dcterms:created xsi:type="dcterms:W3CDTF">2024-03-06T18:58:15Z</dcterms:created>
  <dcterms:modified xsi:type="dcterms:W3CDTF">2024-03-07T15:25:53Z</dcterms:modified>
</cp:coreProperties>
</file>