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70" r:id="rId4"/>
    <p:sldId id="303" r:id="rId5"/>
    <p:sldId id="259" r:id="rId6"/>
    <p:sldId id="275" r:id="rId7"/>
    <p:sldId id="281" r:id="rId8"/>
    <p:sldId id="278" r:id="rId9"/>
    <p:sldId id="279" r:id="rId10"/>
    <p:sldId id="284" r:id="rId11"/>
    <p:sldId id="276" r:id="rId12"/>
    <p:sldId id="273" r:id="rId13"/>
    <p:sldId id="274" r:id="rId14"/>
    <p:sldId id="282" r:id="rId15"/>
    <p:sldId id="301" r:id="rId16"/>
    <p:sldId id="285" r:id="rId17"/>
    <p:sldId id="264" r:id="rId18"/>
    <p:sldId id="290" r:id="rId19"/>
    <p:sldId id="265" r:id="rId20"/>
    <p:sldId id="287" r:id="rId21"/>
    <p:sldId id="286" r:id="rId22"/>
    <p:sldId id="291" r:id="rId23"/>
    <p:sldId id="292" r:id="rId24"/>
    <p:sldId id="294" r:id="rId25"/>
    <p:sldId id="295" r:id="rId26"/>
    <p:sldId id="302" r:id="rId27"/>
    <p:sldId id="300" r:id="rId28"/>
    <p:sldId id="298" r:id="rId29"/>
    <p:sldId id="299" r:id="rId30"/>
    <p:sldId id="269" r:id="rId31"/>
    <p:sldId id="288" r:id="rId32"/>
    <p:sldId id="27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B0EA-B58B-4DA8-BE0C-F06246A26781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7A77-F5DA-47C9-B03A-AE48A57C4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B0EA-B58B-4DA8-BE0C-F06246A26781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7A77-F5DA-47C9-B03A-AE48A57C4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B0EA-B58B-4DA8-BE0C-F06246A26781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7A77-F5DA-47C9-B03A-AE48A57C4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B0EA-B58B-4DA8-BE0C-F06246A26781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7A77-F5DA-47C9-B03A-AE48A57C4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B0EA-B58B-4DA8-BE0C-F06246A26781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7A77-F5DA-47C9-B03A-AE48A57C4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B0EA-B58B-4DA8-BE0C-F06246A26781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7A77-F5DA-47C9-B03A-AE48A57C4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B0EA-B58B-4DA8-BE0C-F06246A26781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7A77-F5DA-47C9-B03A-AE48A57C4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B0EA-B58B-4DA8-BE0C-F06246A26781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7A77-F5DA-47C9-B03A-AE48A57C4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B0EA-B58B-4DA8-BE0C-F06246A26781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7A77-F5DA-47C9-B03A-AE48A57C4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B0EA-B58B-4DA8-BE0C-F06246A26781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7A77-F5DA-47C9-B03A-AE48A57C47C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B0EA-B58B-4DA8-BE0C-F06246A26781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1D7A77-F5DA-47C9-B03A-AE48A57C47C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01D7A77-F5DA-47C9-B03A-AE48A57C47C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F57B0EA-B58B-4DA8-BE0C-F06246A26781}" type="datetimeFigureOut">
              <a:rPr lang="en-US" smtClean="0"/>
              <a:t>5/1/2019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assembly.sk.ca/library/" TargetMode="External"/><Relationship Id="rId2" Type="http://schemas.openxmlformats.org/officeDocument/2006/relationships/hyperlink" Target="mailto:gsalmers@legassembly.sk.c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Plan </a:t>
            </a:r>
            <a:r>
              <a:rPr lang="en-US" dirty="0"/>
              <a:t>for </a:t>
            </a:r>
            <a:r>
              <a:rPr lang="en-US" dirty="0" smtClean="0"/>
              <a:t>Emergencies Involving Physical </a:t>
            </a:r>
            <a:r>
              <a:rPr lang="en-US" dirty="0"/>
              <a:t>Collections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Saskatchewan Legislative </a:t>
            </a:r>
            <a:r>
              <a:rPr lang="en-US" dirty="0" smtClean="0"/>
              <a:t>Library</a:t>
            </a:r>
          </a:p>
          <a:p>
            <a:r>
              <a:rPr lang="en-US" dirty="0" smtClean="0"/>
              <a:t>Saskatchewan Libraries Conference</a:t>
            </a:r>
          </a:p>
          <a:p>
            <a:r>
              <a:rPr lang="en-US" dirty="0" smtClean="0"/>
              <a:t>Saskatoon, 2May2019	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82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Training and Research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800" u="sng" dirty="0" smtClean="0"/>
          </a:p>
          <a:p>
            <a:pPr marL="114300" indent="0">
              <a:buNone/>
            </a:pPr>
            <a:r>
              <a:rPr lang="en-US" sz="2400" dirty="0" smtClean="0"/>
              <a:t>Research material:</a:t>
            </a:r>
          </a:p>
          <a:p>
            <a:pPr marL="114300" indent="0">
              <a:buNone/>
            </a:pPr>
            <a:endParaRPr lang="en-US" sz="800" dirty="0" smtClean="0"/>
          </a:p>
          <a:p>
            <a:r>
              <a:rPr lang="en-US" dirty="0" smtClean="0"/>
              <a:t>Mould response guide – a succinct immediate response</a:t>
            </a:r>
          </a:p>
          <a:p>
            <a:r>
              <a:rPr lang="en-US" dirty="0" smtClean="0"/>
              <a:t>Useful things in local stores – this was fun, practical</a:t>
            </a:r>
          </a:p>
          <a:p>
            <a:r>
              <a:rPr lang="en-US" dirty="0" smtClean="0"/>
              <a:t>Canada Council of Archives salvage guide for water damage – a 29 page how to for all formats</a:t>
            </a:r>
          </a:p>
          <a:p>
            <a:r>
              <a:rPr lang="en-US" dirty="0" smtClean="0"/>
              <a:t>Emergency Supplies &amp; Services – a detailed equipment list and vendor list template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1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and Research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3600" dirty="0"/>
              <a:t>Collection </a:t>
            </a:r>
            <a:r>
              <a:rPr lang="en-US" sz="3600" dirty="0" smtClean="0"/>
              <a:t>Salvage with Jane Dalley</a:t>
            </a:r>
            <a:endParaRPr lang="en-US" sz="3600" dirty="0"/>
          </a:p>
          <a:p>
            <a:pPr marL="114300" indent="0">
              <a:buNone/>
            </a:pPr>
            <a:endParaRPr lang="en-US" sz="800" dirty="0"/>
          </a:p>
          <a:p>
            <a:r>
              <a:rPr lang="en-US" sz="2800" dirty="0"/>
              <a:t>Handling/Stabilization for Packout &amp; Salvage</a:t>
            </a:r>
          </a:p>
          <a:p>
            <a:r>
              <a:rPr lang="en-US" sz="2800" dirty="0" smtClean="0"/>
              <a:t>Recovering </a:t>
            </a:r>
            <a:r>
              <a:rPr lang="en-US" sz="2800" dirty="0"/>
              <a:t>Water </a:t>
            </a:r>
            <a:r>
              <a:rPr lang="en-US" sz="2800" dirty="0" smtClean="0"/>
              <a:t>Damaged items</a:t>
            </a:r>
          </a:p>
          <a:p>
            <a:r>
              <a:rPr lang="en-US" sz="2800" dirty="0" smtClean="0"/>
              <a:t>Working with different formats</a:t>
            </a:r>
          </a:p>
          <a:p>
            <a:r>
              <a:rPr lang="en-US" sz="2800" dirty="0" smtClean="0"/>
              <a:t>Gave each staff member experience handling wet items</a:t>
            </a:r>
          </a:p>
          <a:p>
            <a:r>
              <a:rPr lang="en-US" sz="2800" dirty="0" smtClean="0"/>
              <a:t>Practiced drying methods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060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Wet Materials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600200"/>
            <a:ext cx="6400800" cy="4800600"/>
          </a:xfrm>
        </p:spPr>
      </p:pic>
    </p:spTree>
    <p:extLst>
      <p:ext uri="{BB962C8B-B14F-4D97-AF65-F5344CB8AC3E}">
        <p14:creationId xmlns:p14="http://schemas.microsoft.com/office/powerpoint/2010/main" val="252406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 Drying </a:t>
            </a:r>
            <a:r>
              <a:rPr lang="en-US" dirty="0"/>
              <a:t>M</a:t>
            </a:r>
            <a:r>
              <a:rPr lang="en-US" dirty="0" smtClean="0"/>
              <a:t>ethods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600200"/>
            <a:ext cx="6400800" cy="4800600"/>
          </a:xfrm>
        </p:spPr>
      </p:pic>
    </p:spTree>
    <p:extLst>
      <p:ext uri="{BB962C8B-B14F-4D97-AF65-F5344CB8AC3E}">
        <p14:creationId xmlns:p14="http://schemas.microsoft.com/office/powerpoint/2010/main" val="382086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and Research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2400" dirty="0" smtClean="0"/>
              <a:t>What we learned from collection salvage training</a:t>
            </a:r>
          </a:p>
          <a:p>
            <a:pPr marL="114300" indent="0">
              <a:buNone/>
            </a:pPr>
            <a:endParaRPr lang="en-US" sz="1000" dirty="0"/>
          </a:p>
          <a:p>
            <a:r>
              <a:rPr lang="en-US" dirty="0" smtClean="0"/>
              <a:t>A lot of space is required to air dry material</a:t>
            </a:r>
          </a:p>
          <a:p>
            <a:r>
              <a:rPr lang="en-US" dirty="0" smtClean="0"/>
              <a:t>Advance research/arrangements for suitable space and equipment needed</a:t>
            </a:r>
          </a:p>
          <a:p>
            <a:r>
              <a:rPr lang="en-US" dirty="0" smtClean="0"/>
              <a:t>Handling wet material is labour-intensive and time-consuming </a:t>
            </a:r>
          </a:p>
          <a:p>
            <a:r>
              <a:rPr lang="en-US" dirty="0" smtClean="0"/>
              <a:t>Effective low-cost supplies are readily available in any hardware store </a:t>
            </a:r>
          </a:p>
          <a:p>
            <a:r>
              <a:rPr lang="en-US" dirty="0" smtClean="0"/>
              <a:t>Wet items need attention within 48 hours</a:t>
            </a:r>
          </a:p>
          <a:p>
            <a:r>
              <a:rPr lang="en-US" dirty="0" smtClean="0"/>
              <a:t>Freezing wet materials can buy time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5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Developing Our Plan: Drafting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1200" u="sng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One year project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Team of four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By-weekly meetings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Started with Risk Assessments</a:t>
            </a:r>
          </a:p>
          <a:p>
            <a:endParaRPr lang="en-US" sz="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45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3" y="381000"/>
            <a:ext cx="8167327" cy="588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41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Drafting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u="sng" dirty="0"/>
              <a:t>Risk Assessment</a:t>
            </a:r>
            <a:endParaRPr lang="en-US" u="sng" dirty="0" smtClean="0"/>
          </a:p>
          <a:p>
            <a:pPr marL="114300" indent="0">
              <a:buNone/>
            </a:pPr>
            <a:endParaRPr lang="en-US" sz="800" dirty="0"/>
          </a:p>
          <a:p>
            <a:r>
              <a:rPr lang="en-US" dirty="0" smtClean="0"/>
              <a:t>This first step is indicated by the Jane Dalley workshops.</a:t>
            </a:r>
          </a:p>
          <a:p>
            <a:pPr marL="114300" indent="0">
              <a:buNone/>
            </a:pPr>
            <a:endParaRPr lang="en-US" sz="800" dirty="0" smtClean="0"/>
          </a:p>
          <a:p>
            <a:r>
              <a:rPr lang="en-US" dirty="0" smtClean="0"/>
              <a:t>Plan Writing Team shortlists risks according to likelihood and impact of each risk.</a:t>
            </a:r>
          </a:p>
          <a:p>
            <a:pPr marL="114300" indent="0">
              <a:buNone/>
            </a:pPr>
            <a:endParaRPr lang="en-US" sz="800" dirty="0" smtClean="0"/>
          </a:p>
          <a:p>
            <a:r>
              <a:rPr lang="en-US" dirty="0" smtClean="0"/>
              <a:t>We identified 43 unique risks in 13 categories. </a:t>
            </a:r>
          </a:p>
          <a:p>
            <a:endParaRPr lang="en-US" sz="800" dirty="0" smtClean="0"/>
          </a:p>
          <a:p>
            <a:r>
              <a:rPr lang="en-US" dirty="0" smtClean="0"/>
              <a:t>Narrowed down to 11 risks.</a:t>
            </a:r>
          </a:p>
          <a:p>
            <a:pPr marL="114300" indent="0">
              <a:buNone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281541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4000" u="sng" dirty="0" smtClean="0"/>
              <a:t>Eleven Key Risks</a:t>
            </a:r>
          </a:p>
          <a:p>
            <a:pPr marL="114300" indent="0" algn="ctr">
              <a:buNone/>
            </a:pPr>
            <a:endParaRPr lang="en-US" sz="4000" u="sng" dirty="0" smtClean="0"/>
          </a:p>
          <a:p>
            <a:pPr marL="114300" indent="0" algn="ctr">
              <a:buNone/>
            </a:pPr>
            <a:endParaRPr lang="en-US" sz="4000" u="sng" dirty="0" smtClean="0"/>
          </a:p>
          <a:p>
            <a:endParaRPr lang="en-US" sz="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630481"/>
              </p:ext>
            </p:extLst>
          </p:nvPr>
        </p:nvGraphicFramePr>
        <p:xfrm>
          <a:off x="990600" y="2895600"/>
          <a:ext cx="6096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69128495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586549514"/>
                    </a:ext>
                  </a:extLst>
                </a:gridCol>
              </a:tblGrid>
              <a:tr h="2133600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 smtClean="0">
                          <a:solidFill>
                            <a:schemeClr val="tx1"/>
                          </a:solidFill>
                        </a:rPr>
                        <a:t>Earthquake</a:t>
                      </a:r>
                    </a:p>
                    <a:p>
                      <a:pPr algn="ctr"/>
                      <a:r>
                        <a:rPr lang="en-US" sz="2400" u="none" dirty="0" smtClean="0">
                          <a:solidFill>
                            <a:schemeClr val="tx1"/>
                          </a:solidFill>
                        </a:rPr>
                        <a:t>Fire &amp; Smoke</a:t>
                      </a:r>
                    </a:p>
                    <a:p>
                      <a:pPr algn="ctr"/>
                      <a:r>
                        <a:rPr lang="en-US" sz="2400" u="none" dirty="0" smtClean="0">
                          <a:solidFill>
                            <a:schemeClr val="tx1"/>
                          </a:solidFill>
                        </a:rPr>
                        <a:t>Mould after Water</a:t>
                      </a:r>
                    </a:p>
                    <a:p>
                      <a:pPr algn="ctr"/>
                      <a:r>
                        <a:rPr lang="en-US" sz="2400" u="none" dirty="0" smtClean="0">
                          <a:solidFill>
                            <a:schemeClr val="tx1"/>
                          </a:solidFill>
                        </a:rPr>
                        <a:t>Mould without Water</a:t>
                      </a:r>
                    </a:p>
                    <a:p>
                      <a:pPr algn="ctr"/>
                      <a:r>
                        <a:rPr lang="en-US" sz="2400" u="none" dirty="0" smtClean="0">
                          <a:solidFill>
                            <a:schemeClr val="tx1"/>
                          </a:solidFill>
                        </a:rPr>
                        <a:t>Staff Disruption</a:t>
                      </a:r>
                    </a:p>
                    <a:p>
                      <a:pPr algn="ctr"/>
                      <a:r>
                        <a:rPr lang="en-US" sz="2400" u="none" dirty="0" smtClean="0">
                          <a:solidFill>
                            <a:schemeClr val="tx1"/>
                          </a:solidFill>
                        </a:rPr>
                        <a:t>Theft</a:t>
                      </a:r>
                    </a:p>
                    <a:p>
                      <a:pPr algn="ctr"/>
                      <a:endParaRPr lang="en-C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 smtClean="0">
                          <a:solidFill>
                            <a:schemeClr val="tx1"/>
                          </a:solidFill>
                        </a:rPr>
                        <a:t>Tornado</a:t>
                      </a:r>
                    </a:p>
                    <a:p>
                      <a:pPr algn="ctr"/>
                      <a:r>
                        <a:rPr lang="en-US" sz="2400" u="none" dirty="0" smtClean="0">
                          <a:solidFill>
                            <a:schemeClr val="tx1"/>
                          </a:solidFill>
                        </a:rPr>
                        <a:t>Utility Failure</a:t>
                      </a:r>
                    </a:p>
                    <a:p>
                      <a:pPr algn="ctr"/>
                      <a:r>
                        <a:rPr lang="en-US" sz="2400" u="none" dirty="0" smtClean="0">
                          <a:solidFill>
                            <a:schemeClr val="tx1"/>
                          </a:solidFill>
                        </a:rPr>
                        <a:t>Vandalism</a:t>
                      </a:r>
                    </a:p>
                    <a:p>
                      <a:pPr algn="ctr"/>
                      <a:r>
                        <a:rPr lang="en-US" sz="2400" u="none" dirty="0" smtClean="0">
                          <a:solidFill>
                            <a:schemeClr val="tx1"/>
                          </a:solidFill>
                        </a:rPr>
                        <a:t>Vermin</a:t>
                      </a:r>
                    </a:p>
                    <a:p>
                      <a:pPr algn="ctr"/>
                      <a:r>
                        <a:rPr lang="en-US" sz="2400" u="none" dirty="0" smtClean="0">
                          <a:solidFill>
                            <a:srgbClr val="00B0F0"/>
                          </a:solidFill>
                        </a:rPr>
                        <a:t>Water</a:t>
                      </a:r>
                    </a:p>
                    <a:p>
                      <a:pPr algn="ctr"/>
                      <a:endParaRPr lang="en-C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450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Drafting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u="sng" dirty="0" smtClean="0"/>
              <a:t>Immediate Response</a:t>
            </a:r>
          </a:p>
          <a:p>
            <a:endParaRPr lang="en-US" sz="800" dirty="0"/>
          </a:p>
          <a:p>
            <a:r>
              <a:rPr lang="en-US" dirty="0" smtClean="0"/>
              <a:t>Based on Risk Assessment, an immediate response plan is scripted</a:t>
            </a:r>
          </a:p>
          <a:p>
            <a:pPr marL="114300" indent="0">
              <a:buNone/>
            </a:pPr>
            <a:endParaRPr lang="en-US" sz="800" dirty="0" smtClean="0"/>
          </a:p>
          <a:p>
            <a:r>
              <a:rPr lang="en-US" dirty="0" smtClean="0"/>
              <a:t>“Actions on” fire, flood, carpenter ants discovered</a:t>
            </a:r>
            <a:endParaRPr lang="en-US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endParaRPr lang="en-US" sz="800" dirty="0" smtClean="0"/>
          </a:p>
          <a:p>
            <a:r>
              <a:rPr lang="en-US" dirty="0" smtClean="0"/>
              <a:t>First minute, hour, especially first 48 hours</a:t>
            </a:r>
          </a:p>
          <a:p>
            <a:pPr marL="114300" indent="0">
              <a:buNone/>
            </a:pPr>
            <a:endParaRPr lang="en-US" sz="800" dirty="0" smtClean="0"/>
          </a:p>
          <a:p>
            <a:r>
              <a:rPr lang="en-US" dirty="0" smtClean="0"/>
              <a:t>Expect interaction with external authorities and officials</a:t>
            </a:r>
          </a:p>
          <a:p>
            <a:endParaRPr lang="en-US" sz="800" dirty="0" smtClean="0"/>
          </a:p>
          <a:p>
            <a:r>
              <a:rPr lang="en-US" dirty="0" smtClean="0"/>
              <a:t>Risks vary by room; responses likewise</a:t>
            </a:r>
          </a:p>
          <a:p>
            <a:pPr marL="114300" indent="0">
              <a:buNone/>
            </a:pPr>
            <a:endParaRPr lang="en-US" sz="800" dirty="0" smtClean="0"/>
          </a:p>
          <a:p>
            <a:r>
              <a:rPr lang="en-US" dirty="0" smtClean="0"/>
              <a:t>Risks merged into each other: fire, smoke, water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6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endParaRPr lang="en-US" sz="1200" dirty="0" smtClean="0"/>
          </a:p>
          <a:p>
            <a:r>
              <a:rPr lang="en-US" sz="4800" dirty="0" smtClean="0"/>
              <a:t>Business Need</a:t>
            </a:r>
          </a:p>
          <a:p>
            <a:r>
              <a:rPr lang="en-US" sz="4800" dirty="0" smtClean="0"/>
              <a:t>Developing Our Plan</a:t>
            </a:r>
          </a:p>
          <a:p>
            <a:pPr lvl="1"/>
            <a:r>
              <a:rPr lang="en-US" sz="4600" dirty="0" smtClean="0"/>
              <a:t>Training and Research Phase</a:t>
            </a:r>
          </a:p>
          <a:p>
            <a:pPr lvl="1"/>
            <a:r>
              <a:rPr lang="en-US" sz="4600" dirty="0" smtClean="0"/>
              <a:t>Drafting Phase</a:t>
            </a:r>
          </a:p>
          <a:p>
            <a:pPr marL="114300" indent="0">
              <a:buNone/>
            </a:pPr>
            <a:endParaRPr lang="en-US" sz="1400" dirty="0" smtClean="0"/>
          </a:p>
          <a:p>
            <a:r>
              <a:rPr lang="en-US" sz="4800" dirty="0" smtClean="0"/>
              <a:t>Our Plan</a:t>
            </a:r>
          </a:p>
          <a:p>
            <a:pPr marL="114300" indent="0">
              <a:buNone/>
            </a:pPr>
            <a:endParaRPr lang="en-US" sz="1400" dirty="0" smtClean="0"/>
          </a:p>
          <a:p>
            <a:r>
              <a:rPr lang="en-US" sz="4800" dirty="0" smtClean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49673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Drafting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u="sng" dirty="0" smtClean="0"/>
              <a:t>Realistic Solutions</a:t>
            </a:r>
          </a:p>
          <a:p>
            <a:endParaRPr lang="en-US" sz="800" dirty="0"/>
          </a:p>
          <a:p>
            <a:r>
              <a:rPr lang="en-US" dirty="0" smtClean="0"/>
              <a:t>A good plan cannot anticipate all situations.</a:t>
            </a:r>
          </a:p>
          <a:p>
            <a:pPr marL="114300" indent="0">
              <a:buNone/>
            </a:pPr>
            <a:endParaRPr lang="en-US" sz="800" dirty="0" smtClean="0"/>
          </a:p>
          <a:p>
            <a:r>
              <a:rPr lang="en-US" dirty="0" smtClean="0"/>
              <a:t>Match likely risks with likely responses.</a:t>
            </a:r>
          </a:p>
          <a:p>
            <a:pPr marL="114300" indent="0">
              <a:buNone/>
            </a:pPr>
            <a:endParaRPr lang="en-US" sz="800" dirty="0" smtClean="0"/>
          </a:p>
          <a:p>
            <a:r>
              <a:rPr lang="en-US" dirty="0"/>
              <a:t>P</a:t>
            </a:r>
            <a:r>
              <a:rPr lang="en-US" dirty="0" smtClean="0"/>
              <a:t>rovide a toolbox of good responses from which to choose.</a:t>
            </a:r>
          </a:p>
          <a:p>
            <a:pPr marL="114300" indent="0">
              <a:buNone/>
            </a:pPr>
            <a:endParaRPr lang="en-US" sz="800" dirty="0" smtClean="0"/>
          </a:p>
          <a:p>
            <a:r>
              <a:rPr lang="en-US" dirty="0" smtClean="0"/>
              <a:t>Provide a structured way to make decisions, marshal resources.</a:t>
            </a:r>
          </a:p>
          <a:p>
            <a:endParaRPr lang="en-US" sz="800" dirty="0" smtClean="0"/>
          </a:p>
          <a:p>
            <a:r>
              <a:rPr lang="en-US" dirty="0" smtClean="0"/>
              <a:t>Pre-position supplies, equipment.</a:t>
            </a:r>
          </a:p>
          <a:p>
            <a:pPr marL="114300" indent="0">
              <a:buNone/>
            </a:pPr>
            <a:endParaRPr lang="en-US" sz="800" dirty="0" smtClean="0"/>
          </a:p>
          <a:p>
            <a:r>
              <a:rPr lang="en-US" dirty="0" smtClean="0"/>
              <a:t>Conduct advance liaison.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4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Our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800" u="sng" dirty="0" smtClean="0"/>
          </a:p>
          <a:p>
            <a:endParaRPr lang="en-US" sz="8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 smtClean="0"/>
              <a:t>safety first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 smtClean="0"/>
              <a:t>risk assessments for collection spaces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 smtClean="0"/>
              <a:t>only 32 pages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 smtClean="0"/>
              <a:t>defines roles and responsibilities</a:t>
            </a:r>
          </a:p>
          <a:p>
            <a:pPr marL="411480" lvl="1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5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Our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800" u="sng" dirty="0" smtClean="0"/>
          </a:p>
          <a:p>
            <a:endParaRPr lang="en-US" sz="800" dirty="0" smtClean="0"/>
          </a:p>
          <a:p>
            <a:r>
              <a:rPr lang="en-US" sz="3600" dirty="0" smtClean="0"/>
              <a:t>Four Sections</a:t>
            </a:r>
          </a:p>
          <a:p>
            <a:endParaRPr lang="en-US" sz="8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 smtClean="0"/>
              <a:t>Discovery and Response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 smtClean="0"/>
              <a:t>Recovery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 smtClean="0"/>
              <a:t>Documentation &amp; Debriefing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 smtClean="0"/>
              <a:t>Appendices with detailed information</a:t>
            </a:r>
          </a:p>
          <a:p>
            <a:pPr marL="411480" lvl="1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49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087562"/>
          </a:xfrm>
        </p:spPr>
        <p:txBody>
          <a:bodyPr/>
          <a:lstStyle/>
          <a:p>
            <a:pPr algn="ctr"/>
            <a:r>
              <a:rPr lang="en-US" dirty="0" smtClean="0"/>
              <a:t>Nine Common Steps in a Standard Response for Every Disaster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7620000" cy="3962400"/>
          </a:xfrm>
        </p:spPr>
        <p:txBody>
          <a:bodyPr>
            <a:normAutofit fontScale="62500" lnSpcReduction="20000"/>
          </a:bodyPr>
          <a:lstStyle/>
          <a:p>
            <a:pPr marL="114300" indent="0" algn="ctr">
              <a:buNone/>
            </a:pPr>
            <a:endParaRPr lang="en-US" sz="1200" u="sng" dirty="0" smtClean="0"/>
          </a:p>
          <a:p>
            <a:pPr marL="857250" indent="-742950">
              <a:buFont typeface="+mj-lt"/>
              <a:buAutoNum type="arabicPeriod"/>
            </a:pPr>
            <a:r>
              <a:rPr lang="en-US" sz="4000" dirty="0" smtClean="0"/>
              <a:t>Discovery</a:t>
            </a:r>
          </a:p>
          <a:p>
            <a:pPr marL="857250" indent="-742950">
              <a:buFont typeface="+mj-lt"/>
              <a:buAutoNum type="arabicPeriod"/>
            </a:pPr>
            <a:r>
              <a:rPr lang="en-US" sz="4000" dirty="0" smtClean="0"/>
              <a:t>Scene Assessment</a:t>
            </a:r>
          </a:p>
          <a:p>
            <a:pPr marL="857250" indent="-742950">
              <a:buFont typeface="+mj-lt"/>
              <a:buAutoNum type="arabicPeriod"/>
            </a:pPr>
            <a:r>
              <a:rPr lang="en-US" sz="4000" dirty="0" smtClean="0"/>
              <a:t>Engage Team </a:t>
            </a:r>
            <a:r>
              <a:rPr lang="en-US" sz="4000" dirty="0" smtClean="0"/>
              <a:t>Lead</a:t>
            </a:r>
          </a:p>
          <a:p>
            <a:pPr marL="857250" indent="-742950">
              <a:buFont typeface="+mj-lt"/>
              <a:buAutoNum type="arabicPeriod"/>
            </a:pPr>
            <a:r>
              <a:rPr lang="en-US" sz="4000" dirty="0" smtClean="0"/>
              <a:t>Situation Report</a:t>
            </a:r>
            <a:endParaRPr lang="en-US" sz="4000" dirty="0" smtClean="0"/>
          </a:p>
          <a:p>
            <a:pPr marL="857250" indent="-742950">
              <a:buFont typeface="+mj-lt"/>
              <a:buAutoNum type="arabicPeriod"/>
            </a:pPr>
            <a:r>
              <a:rPr lang="en-US" sz="4000" dirty="0" smtClean="0"/>
              <a:t>Inform </a:t>
            </a:r>
            <a:r>
              <a:rPr lang="en-US" sz="4000" dirty="0" smtClean="0"/>
              <a:t>Librarian</a:t>
            </a:r>
          </a:p>
          <a:p>
            <a:pPr marL="857250" indent="-742950">
              <a:buFont typeface="+mj-lt"/>
              <a:buAutoNum type="arabicPeriod"/>
            </a:pPr>
            <a:r>
              <a:rPr lang="en-US" sz="4000" dirty="0" smtClean="0"/>
              <a:t>Response</a:t>
            </a:r>
            <a:endParaRPr lang="en-US" sz="4000" dirty="0" smtClean="0"/>
          </a:p>
          <a:p>
            <a:pPr marL="857250" indent="-742950">
              <a:buFont typeface="+mj-lt"/>
              <a:buAutoNum type="arabicPeriod"/>
            </a:pPr>
            <a:r>
              <a:rPr lang="en-US" sz="4000" dirty="0" smtClean="0"/>
              <a:t>Recovery</a:t>
            </a:r>
          </a:p>
          <a:p>
            <a:pPr marL="857250" indent="-742950">
              <a:buFont typeface="+mj-lt"/>
              <a:buAutoNum type="arabicPeriod"/>
            </a:pPr>
            <a:r>
              <a:rPr lang="en-US" sz="4000" dirty="0" smtClean="0"/>
              <a:t>Incident Report</a:t>
            </a:r>
          </a:p>
          <a:p>
            <a:pPr marL="857250" indent="-742950">
              <a:buFont typeface="+mj-lt"/>
              <a:buAutoNum type="arabicPeriod"/>
            </a:pPr>
            <a:r>
              <a:rPr lang="en-US" sz="4000" dirty="0" smtClean="0"/>
              <a:t>Debriefing</a:t>
            </a:r>
          </a:p>
          <a:p>
            <a:pPr marL="114300" indent="0" algn="ctr">
              <a:buNone/>
            </a:pPr>
            <a:endParaRPr lang="en-US" sz="4000" u="sng" dirty="0" smtClean="0"/>
          </a:p>
          <a:p>
            <a:endParaRPr lang="en-US" sz="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Team Lead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1200" u="sng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Provides direction &amp; support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Channels communication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Coordinates efforts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Documents incident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Conducts debriefing</a:t>
            </a:r>
          </a:p>
          <a:p>
            <a:endParaRPr lang="en-US" sz="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80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Empowerment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1200" u="sng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At discovery all staff can respond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All staff have access to the Plan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Appendices provide support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Everyone contributes to  Debriefing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Everyone helps refine the Plan</a:t>
            </a:r>
          </a:p>
          <a:p>
            <a:endParaRPr lang="en-US" sz="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3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 Material Triage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 identifies priority collections </a:t>
            </a:r>
          </a:p>
          <a:p>
            <a:r>
              <a:rPr lang="en-US" dirty="0" smtClean="0"/>
              <a:t>Priority collections provides guidance for triaging material when necessary</a:t>
            </a:r>
          </a:p>
          <a:p>
            <a:r>
              <a:rPr lang="en-US" dirty="0" smtClean="0"/>
              <a:t>Collection priorities are drawn from the Library’s mandate and its collection and preservation policies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37220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Appendices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1200" u="sng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Book Repair Manual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Floor Plans, Risk Assessments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Resource list with detailing guidance and procedures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Policies, Contacts, Supplies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Previous Incidents</a:t>
            </a:r>
          </a:p>
          <a:p>
            <a:endParaRPr lang="en-US" sz="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0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Incident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1200" u="sng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What, where, when, why, who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Includes point from Debriefing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Written by the Team Lead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Is referenced in the Plan</a:t>
            </a:r>
          </a:p>
          <a:p>
            <a:endParaRPr lang="en-US" sz="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99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Debriefing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1200" u="sng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What went well, points to improve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Hears from all staff involved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Conducted by the Team Lead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Is referenced in the Plan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Strengthens future responses</a:t>
            </a:r>
          </a:p>
          <a:p>
            <a:endParaRPr lang="en-US" sz="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45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Revising Our Emergency Plan: Business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 smtClean="0"/>
              <a:t>Identified as a high priority by library staff and in library strategic plan</a:t>
            </a:r>
          </a:p>
          <a:p>
            <a:r>
              <a:rPr lang="en-US" sz="2800" dirty="0" smtClean="0"/>
              <a:t>Business continuity planning aligns with our parent organization’s strategic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44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92162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562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Present </a:t>
            </a:r>
            <a:r>
              <a:rPr lang="en-US" u="sng" dirty="0">
                <a:solidFill>
                  <a:schemeClr val="accent6">
                    <a:lumMod val="75000"/>
                  </a:schemeClr>
                </a:solidFill>
              </a:rPr>
              <a:t>Plan to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Staff</a:t>
            </a:r>
          </a:p>
          <a:p>
            <a:pPr marL="114300" indent="0">
              <a:buNone/>
            </a:pPr>
            <a:endParaRPr lang="en-US" sz="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The Project Team presents Plan to rest of staff</a:t>
            </a:r>
          </a:p>
          <a:p>
            <a:pPr marL="114300" indent="0">
              <a:buNone/>
            </a:pPr>
            <a:endParaRPr lang="en-US" sz="800" dirty="0" smtClean="0"/>
          </a:p>
          <a:p>
            <a:pPr marL="114300" indent="0">
              <a:buNone/>
            </a:pP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Acquire &amp; Install Supplies &amp; Equipment</a:t>
            </a: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  <a:p>
            <a:pPr marL="114300" indent="0">
              <a:buNone/>
            </a:pPr>
            <a:endParaRPr lang="en-US" sz="1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As determined by Plan and supporting documents, training</a:t>
            </a:r>
            <a:endParaRPr lang="en-US" dirty="0"/>
          </a:p>
          <a:p>
            <a:pPr marL="114300" indent="0">
              <a:buNone/>
            </a:pPr>
            <a:endParaRPr lang="en-US" sz="800" dirty="0" smtClean="0"/>
          </a:p>
          <a:p>
            <a:pPr marL="114300" indent="0">
              <a:buNone/>
            </a:pP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Training </a:t>
            </a:r>
            <a:r>
              <a:rPr lang="en-US" u="sng" dirty="0">
                <a:solidFill>
                  <a:schemeClr val="accent6">
                    <a:lumMod val="75000"/>
                  </a:schemeClr>
                </a:solidFill>
              </a:rPr>
              <a:t>Scenarios &amp;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Rehearsals</a:t>
            </a:r>
          </a:p>
          <a:p>
            <a:pPr marL="114300" indent="0">
              <a:buNone/>
            </a:pPr>
            <a:endParaRPr lang="en-US" sz="600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Tabletop/Sandbox exercise or hands-on scenarios</a:t>
            </a:r>
            <a:endParaRPr lang="en-US" dirty="0"/>
          </a:p>
          <a:p>
            <a:pPr marL="114300" indent="0">
              <a:buNone/>
            </a:pPr>
            <a:endParaRPr lang="en-US" sz="800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External Liaison</a:t>
            </a: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  <a:p>
            <a:pPr marL="114300" indent="0">
              <a:buNone/>
            </a:pPr>
            <a:endParaRPr lang="en-US" sz="100" u="sng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With facilities staff, security, emergency personnel</a:t>
            </a:r>
            <a:endParaRPr lang="en-US" dirty="0"/>
          </a:p>
          <a:p>
            <a:pPr marL="114300" indent="0">
              <a:buNone/>
            </a:pPr>
            <a:endParaRPr lang="en-US" sz="800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en-US" u="sng" dirty="0">
                <a:solidFill>
                  <a:schemeClr val="accent6">
                    <a:lumMod val="75000"/>
                  </a:schemeClr>
                </a:solidFill>
              </a:rPr>
              <a:t>Renewal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and Revision</a:t>
            </a:r>
          </a:p>
          <a:p>
            <a:pPr marL="114300" indent="0">
              <a:buNone/>
            </a:pPr>
            <a:endParaRPr lang="en-US" sz="600" u="sng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Management responsibility to ensure rehearsals, review, revision occur</a:t>
            </a:r>
            <a:endParaRPr lang="en-US" dirty="0"/>
          </a:p>
          <a:p>
            <a:pPr marL="114300" indent="0">
              <a:buNone/>
            </a:pP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20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u="sng" dirty="0" smtClean="0"/>
              <a:t>Rehearsals</a:t>
            </a:r>
          </a:p>
          <a:p>
            <a:endParaRPr lang="en-US" sz="800" dirty="0"/>
          </a:p>
          <a:p>
            <a:r>
              <a:rPr lang="en-US" dirty="0" smtClean="0"/>
              <a:t>Scenario-based training.</a:t>
            </a:r>
          </a:p>
          <a:p>
            <a:pPr marL="114300" indent="0">
              <a:buNone/>
            </a:pPr>
            <a:endParaRPr lang="en-US" sz="800" dirty="0" smtClean="0"/>
          </a:p>
          <a:p>
            <a:r>
              <a:rPr lang="en-US" dirty="0" smtClean="0"/>
              <a:t>Rehearsals will foster plan revision and improvement.</a:t>
            </a:r>
          </a:p>
          <a:p>
            <a:pPr marL="114300" indent="0">
              <a:buNone/>
            </a:pPr>
            <a:endParaRPr lang="en-US" sz="800" dirty="0" smtClean="0"/>
          </a:p>
          <a:p>
            <a:r>
              <a:rPr lang="en-US" dirty="0" smtClean="0"/>
              <a:t>Practice will help work out bugs in communication, decision-making, and improve the speed of response.</a:t>
            </a:r>
          </a:p>
          <a:p>
            <a:pPr marL="114300" indent="0">
              <a:buNone/>
            </a:pPr>
            <a:endParaRPr lang="en-US" sz="800" dirty="0" smtClean="0"/>
          </a:p>
          <a:p>
            <a:r>
              <a:rPr lang="en-US" dirty="0" smtClean="0"/>
              <a:t>Rehearsals afford “what-if” experimentation: what if key decision-makers named in the plan are not available during a crisis?</a:t>
            </a:r>
          </a:p>
          <a:p>
            <a:endParaRPr lang="en-US" sz="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5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GC Salmers</a:t>
            </a:r>
          </a:p>
          <a:p>
            <a:pPr marL="114300" indent="0">
              <a:buNone/>
            </a:pPr>
            <a:r>
              <a:rPr lang="en-US" dirty="0" smtClean="0"/>
              <a:t>Director of Support Services</a:t>
            </a:r>
          </a:p>
          <a:p>
            <a:pPr marL="114300" indent="0">
              <a:buNone/>
            </a:pPr>
            <a:r>
              <a:rPr lang="en-US" dirty="0" smtClean="0"/>
              <a:t>Saskatchewan Legislative Library</a:t>
            </a:r>
          </a:p>
          <a:p>
            <a:pPr marL="114300" indent="0">
              <a:buNone/>
            </a:pPr>
            <a:r>
              <a:rPr lang="en-US" dirty="0" smtClean="0"/>
              <a:t>211-3085 </a:t>
            </a:r>
            <a:r>
              <a:rPr lang="en-US" dirty="0"/>
              <a:t>Albert St.</a:t>
            </a:r>
            <a:br>
              <a:rPr lang="en-US" dirty="0"/>
            </a:br>
            <a:r>
              <a:rPr lang="en-US" dirty="0" smtClean="0"/>
              <a:t>Regina</a:t>
            </a:r>
            <a:r>
              <a:rPr lang="en-US" dirty="0"/>
              <a:t>, SK        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S4S 0B1</a:t>
            </a:r>
          </a:p>
          <a:p>
            <a:pPr marL="114300" indent="0">
              <a:buNone/>
            </a:pPr>
            <a:endParaRPr lang="en-US" sz="1100" dirty="0"/>
          </a:p>
          <a:p>
            <a:pPr marL="114300" indent="0">
              <a:buNone/>
            </a:pPr>
            <a:r>
              <a:rPr lang="en-US" dirty="0" smtClean="0"/>
              <a:t>1-306-787-2278</a:t>
            </a:r>
          </a:p>
          <a:p>
            <a:pPr marL="114300" indent="0">
              <a:buNone/>
            </a:pPr>
            <a:endParaRPr lang="en-US" sz="1100" dirty="0" smtClean="0"/>
          </a:p>
          <a:p>
            <a:pPr marL="114300" indent="0">
              <a:buNone/>
            </a:pPr>
            <a:r>
              <a:rPr lang="en-US" dirty="0" smtClean="0">
                <a:hlinkClick r:id="rId2"/>
              </a:rPr>
              <a:t>gsalmers@legassembly.sk.ca</a:t>
            </a:r>
            <a:r>
              <a:rPr lang="en-US" dirty="0" smtClean="0"/>
              <a:t> </a:t>
            </a:r>
          </a:p>
          <a:p>
            <a:pPr marL="114300" indent="0">
              <a:buNone/>
            </a:pPr>
            <a:endParaRPr lang="en-US" sz="1100" dirty="0"/>
          </a:p>
          <a:p>
            <a:pPr marL="114300" indent="0">
              <a:buNone/>
            </a:pPr>
            <a:r>
              <a:rPr lang="en-US" dirty="0">
                <a:hlinkClick r:id="rId3"/>
              </a:rPr>
              <a:t>http://www.legassembly.sk.ca/library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6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Revising Our Emergency Plan: Business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 smtClean="0"/>
              <a:t>Enhancing existing plan with additional content on:</a:t>
            </a:r>
          </a:p>
          <a:p>
            <a:pPr lvl="1"/>
            <a:r>
              <a:rPr lang="en-US" sz="2600" dirty="0" smtClean="0"/>
              <a:t>Immediate response procedures</a:t>
            </a:r>
          </a:p>
          <a:p>
            <a:pPr lvl="1"/>
            <a:r>
              <a:rPr lang="en-US" sz="2600" dirty="0" smtClean="0"/>
              <a:t>Management and staff roles &amp; responsibilities</a:t>
            </a:r>
          </a:p>
          <a:p>
            <a:pPr lvl="1"/>
            <a:r>
              <a:rPr lang="en-US" sz="2600" dirty="0" smtClean="0"/>
              <a:t>Decision-making structure</a:t>
            </a:r>
          </a:p>
          <a:p>
            <a:pPr lvl="1"/>
            <a:r>
              <a:rPr lang="en-US" sz="2600" dirty="0" smtClean="0"/>
              <a:t>Detailed instructions for hands-on tasks</a:t>
            </a:r>
          </a:p>
          <a:p>
            <a:pPr lvl="1"/>
            <a:r>
              <a:rPr lang="en-US" sz="2600" dirty="0" smtClean="0"/>
              <a:t>Recognized standards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86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and Research Phase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800" dirty="0"/>
          </a:p>
          <a:p>
            <a:pPr marL="114300" indent="0" algn="ctr">
              <a:buNone/>
            </a:pPr>
            <a:r>
              <a:rPr lang="en-US" dirty="0" smtClean="0"/>
              <a:t>Training with Jane Dalley - </a:t>
            </a:r>
            <a:r>
              <a:rPr lang="en-CA" dirty="0"/>
              <a:t>Dalley-Froggatt Heritage Conservation Services</a:t>
            </a:r>
            <a:endParaRPr lang="en-US" dirty="0"/>
          </a:p>
          <a:p>
            <a:pPr marL="114300" indent="0">
              <a:buNone/>
            </a:pPr>
            <a:endParaRPr lang="en-US" sz="900" dirty="0" smtClean="0"/>
          </a:p>
          <a:p>
            <a:pPr marL="114300" indent="0">
              <a:buNone/>
            </a:pPr>
            <a:endParaRPr lang="en-US" sz="900" dirty="0"/>
          </a:p>
          <a:p>
            <a:r>
              <a:rPr lang="en-US" dirty="0" smtClean="0"/>
              <a:t>Emergency Management and Business Resumption Workshop - January </a:t>
            </a:r>
            <a:r>
              <a:rPr lang="en-US" dirty="0"/>
              <a:t>17</a:t>
            </a:r>
            <a:r>
              <a:rPr lang="en-US" baseline="30000" dirty="0"/>
              <a:t>th</a:t>
            </a:r>
            <a:r>
              <a:rPr lang="en-US" dirty="0"/>
              <a:t>, </a:t>
            </a:r>
            <a:r>
              <a:rPr lang="en-US" dirty="0" smtClean="0"/>
              <a:t>2018</a:t>
            </a:r>
          </a:p>
          <a:p>
            <a:pPr lvl="1"/>
            <a:r>
              <a:rPr lang="en-US" dirty="0" smtClean="0"/>
              <a:t>What a good plan looks like</a:t>
            </a:r>
          </a:p>
          <a:p>
            <a:pPr lvl="1"/>
            <a:r>
              <a:rPr lang="en-US" dirty="0" smtClean="0"/>
              <a:t>How to develop a plan</a:t>
            </a:r>
          </a:p>
          <a:p>
            <a:pPr marL="114300" indent="0">
              <a:buNone/>
            </a:pPr>
            <a:endParaRPr lang="en-US" sz="1100" dirty="0" smtClean="0"/>
          </a:p>
          <a:p>
            <a:pPr marL="114300" indent="0">
              <a:buNone/>
            </a:pPr>
            <a:endParaRPr lang="en-US" sz="1100" dirty="0" smtClean="0"/>
          </a:p>
          <a:p>
            <a:r>
              <a:rPr lang="en-US" dirty="0" smtClean="0"/>
              <a:t>A </a:t>
            </a:r>
            <a:r>
              <a:rPr lang="en-US" dirty="0"/>
              <a:t>H</a:t>
            </a:r>
            <a:r>
              <a:rPr lang="en-US" dirty="0" smtClean="0"/>
              <a:t>ands-on Collection Salvage Workshop - </a:t>
            </a:r>
            <a:r>
              <a:rPr lang="en-US" dirty="0"/>
              <a:t>January 18</a:t>
            </a:r>
            <a:r>
              <a:rPr lang="en-US" baseline="30000" dirty="0"/>
              <a:t>th</a:t>
            </a:r>
            <a:r>
              <a:rPr lang="en-US" dirty="0"/>
              <a:t>, </a:t>
            </a:r>
            <a:r>
              <a:rPr lang="en-US" dirty="0" smtClean="0"/>
              <a:t>2018</a:t>
            </a:r>
          </a:p>
          <a:p>
            <a:pPr lvl="1"/>
            <a:r>
              <a:rPr lang="en-US" dirty="0" smtClean="0"/>
              <a:t>Realistic, cost-effective salvage techniques</a:t>
            </a:r>
          </a:p>
          <a:p>
            <a:pPr lvl="1"/>
            <a:r>
              <a:rPr lang="en-US" dirty="0" smtClean="0"/>
              <a:t>Dealing with wet materials</a:t>
            </a:r>
          </a:p>
        </p:txBody>
      </p:sp>
    </p:spTree>
    <p:extLst>
      <p:ext uri="{BB962C8B-B14F-4D97-AF65-F5344CB8AC3E}">
        <p14:creationId xmlns:p14="http://schemas.microsoft.com/office/powerpoint/2010/main" val="362641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7696200" cy="1143000"/>
          </a:xfrm>
        </p:spPr>
        <p:txBody>
          <a:bodyPr/>
          <a:lstStyle/>
          <a:p>
            <a:pPr algn="ctr"/>
            <a:r>
              <a:rPr lang="en-US" dirty="0" smtClean="0"/>
              <a:t>Training and Research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sz="3600" dirty="0" smtClean="0"/>
              <a:t>Developing </a:t>
            </a:r>
            <a:r>
              <a:rPr lang="en-US" sz="3600" dirty="0"/>
              <a:t>a </a:t>
            </a:r>
            <a:r>
              <a:rPr lang="en-US" sz="3600" dirty="0" smtClean="0"/>
              <a:t>Plan Workshop with Jane Dalley</a:t>
            </a:r>
            <a:endParaRPr lang="en-US" sz="3600" dirty="0"/>
          </a:p>
          <a:p>
            <a:pPr marL="114300" indent="0">
              <a:buNone/>
            </a:pPr>
            <a:endParaRPr lang="en-US" sz="800" dirty="0" smtClean="0"/>
          </a:p>
          <a:p>
            <a:pPr marL="114300" indent="0">
              <a:buNone/>
            </a:pPr>
            <a:r>
              <a:rPr lang="en-US" sz="2400" u="sng" dirty="0" smtClean="0"/>
              <a:t>Elements of a Good Plan</a:t>
            </a:r>
          </a:p>
          <a:p>
            <a:pPr marL="114300" indent="0">
              <a:buNone/>
            </a:pPr>
            <a:endParaRPr lang="en-US" sz="800" u="sng" dirty="0"/>
          </a:p>
          <a:p>
            <a:r>
              <a:rPr lang="en-US" sz="2800" dirty="0" smtClean="0"/>
              <a:t>Risk </a:t>
            </a:r>
            <a:r>
              <a:rPr lang="en-US" sz="2800" dirty="0"/>
              <a:t>Assessment</a:t>
            </a:r>
          </a:p>
          <a:p>
            <a:r>
              <a:rPr lang="en-US" sz="2800" dirty="0"/>
              <a:t>Prevention &amp; </a:t>
            </a:r>
            <a:r>
              <a:rPr lang="en-US" sz="2800" dirty="0" smtClean="0"/>
              <a:t>Mitigation(for later development)</a:t>
            </a:r>
            <a:endParaRPr lang="en-US" sz="2800" dirty="0"/>
          </a:p>
          <a:p>
            <a:r>
              <a:rPr lang="en-US" sz="2800" dirty="0" smtClean="0"/>
              <a:t>Response</a:t>
            </a:r>
            <a:endParaRPr lang="en-US" sz="2800" dirty="0"/>
          </a:p>
          <a:p>
            <a:r>
              <a:rPr lang="en-US" sz="2800" dirty="0"/>
              <a:t>Salvage &amp; Recovery</a:t>
            </a:r>
          </a:p>
          <a:p>
            <a:r>
              <a:rPr lang="en-US" sz="2800" dirty="0"/>
              <a:t>Business Resumption</a:t>
            </a:r>
          </a:p>
          <a:p>
            <a:r>
              <a:rPr lang="en-US" sz="2800" dirty="0"/>
              <a:t>Staff </a:t>
            </a:r>
            <a:r>
              <a:rPr lang="en-US" sz="2800" dirty="0" smtClean="0"/>
              <a:t>Training</a:t>
            </a:r>
          </a:p>
          <a:p>
            <a:r>
              <a:rPr lang="en-US" sz="2800" dirty="0" smtClean="0"/>
              <a:t>Incorporates known standards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112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7696200" cy="1143000"/>
          </a:xfrm>
        </p:spPr>
        <p:txBody>
          <a:bodyPr/>
          <a:lstStyle/>
          <a:p>
            <a:pPr algn="ctr"/>
            <a:r>
              <a:rPr lang="en-US" dirty="0" smtClean="0"/>
              <a:t>Training and Research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en-US" sz="3600" dirty="0" smtClean="0"/>
              <a:t>Developing </a:t>
            </a:r>
            <a:r>
              <a:rPr lang="en-US" sz="3600" dirty="0"/>
              <a:t>a </a:t>
            </a:r>
            <a:r>
              <a:rPr lang="en-US" sz="3600" dirty="0" smtClean="0"/>
              <a:t>Plan Workshop with Jane Dalley</a:t>
            </a:r>
            <a:endParaRPr lang="en-US" sz="3600" dirty="0"/>
          </a:p>
          <a:p>
            <a:pPr marL="114300" indent="0">
              <a:buNone/>
            </a:pPr>
            <a:endParaRPr lang="en-US" sz="800" dirty="0" smtClean="0"/>
          </a:p>
          <a:p>
            <a:pPr marL="114300" indent="0">
              <a:buNone/>
            </a:pPr>
            <a:r>
              <a:rPr lang="en-US" sz="2400" u="sng" dirty="0" smtClean="0"/>
              <a:t>Useful Tools</a:t>
            </a:r>
          </a:p>
          <a:p>
            <a:pPr marL="114300" indent="0">
              <a:buNone/>
            </a:pPr>
            <a:endParaRPr lang="en-US" sz="800" u="sng" dirty="0"/>
          </a:p>
          <a:p>
            <a:r>
              <a:rPr lang="en-US" sz="2800" dirty="0"/>
              <a:t>Plan </a:t>
            </a:r>
            <a:r>
              <a:rPr lang="en-US" sz="2800" dirty="0" smtClean="0"/>
              <a:t>types, templates</a:t>
            </a:r>
            <a:r>
              <a:rPr lang="en-US" sz="2800" dirty="0"/>
              <a:t>, examples</a:t>
            </a:r>
          </a:p>
          <a:p>
            <a:r>
              <a:rPr lang="en-US" sz="2800" dirty="0" smtClean="0"/>
              <a:t>Risk assessment matrix</a:t>
            </a:r>
          </a:p>
          <a:p>
            <a:r>
              <a:rPr lang="en-US" sz="2800" dirty="0" smtClean="0"/>
              <a:t>Sample hazard list</a:t>
            </a:r>
          </a:p>
          <a:p>
            <a:r>
              <a:rPr lang="en-US" sz="2800" dirty="0" smtClean="0"/>
              <a:t>Situation assessment form</a:t>
            </a:r>
          </a:p>
          <a:p>
            <a:r>
              <a:rPr lang="en-US" sz="2800" dirty="0" smtClean="0"/>
              <a:t>Emergency response teams</a:t>
            </a:r>
          </a:p>
          <a:p>
            <a:r>
              <a:rPr lang="en-US" sz="2800" dirty="0" smtClean="0"/>
              <a:t>Five types of staff training</a:t>
            </a:r>
          </a:p>
          <a:p>
            <a:r>
              <a:rPr lang="en-US" sz="2800" dirty="0" smtClean="0"/>
              <a:t>Response </a:t>
            </a:r>
            <a:r>
              <a:rPr lang="en-US" sz="2800" dirty="0"/>
              <a:t>planning chart-provides structure for recording, preparing a response including  tasks, number of artifacts, supplies  &amp; equipment needed, space needed, people  and expertise required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107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Training and Research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800" u="sng" dirty="0" smtClean="0"/>
          </a:p>
          <a:p>
            <a:pPr marL="114300" indent="0">
              <a:buNone/>
            </a:pPr>
            <a:r>
              <a:rPr lang="en-US" sz="2400" dirty="0" smtClean="0"/>
              <a:t>Research material:</a:t>
            </a:r>
          </a:p>
          <a:p>
            <a:pPr marL="114300" indent="0">
              <a:buNone/>
            </a:pPr>
            <a:endParaRPr lang="en-US" sz="800" dirty="0"/>
          </a:p>
          <a:p>
            <a:r>
              <a:rPr lang="en-US" dirty="0" smtClean="0"/>
              <a:t>Cleaning &amp; salvage techniques – gave us concrete examples</a:t>
            </a:r>
          </a:p>
          <a:p>
            <a:r>
              <a:rPr lang="en-US" dirty="0" smtClean="0"/>
              <a:t>Canadian Standards Association standard – we ordered this for our collection</a:t>
            </a:r>
          </a:p>
          <a:p>
            <a:r>
              <a:rPr lang="en-US" dirty="0" smtClean="0"/>
              <a:t>Professional practices – we have a better sense of whom we can consult</a:t>
            </a:r>
          </a:p>
          <a:p>
            <a:r>
              <a:rPr lang="en-US" dirty="0" smtClean="0"/>
              <a:t>Wet collections response flowchart – provides a decision-making tree for team leaders and staff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82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Training and Research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800" u="sng" dirty="0" smtClean="0"/>
          </a:p>
          <a:p>
            <a:pPr marL="114300" indent="0">
              <a:buNone/>
            </a:pPr>
            <a:r>
              <a:rPr lang="en-US" sz="2400" dirty="0" smtClean="0"/>
              <a:t>Research material:</a:t>
            </a:r>
          </a:p>
          <a:p>
            <a:pPr marL="114300" indent="0">
              <a:buNone/>
            </a:pPr>
            <a:endParaRPr lang="en-US" sz="800" dirty="0" smtClean="0"/>
          </a:p>
          <a:p>
            <a:r>
              <a:rPr lang="en-US" dirty="0" smtClean="0"/>
              <a:t>Drying techniques comparison – gave staff understanding of choices</a:t>
            </a:r>
          </a:p>
          <a:p>
            <a:r>
              <a:rPr lang="en-US" dirty="0" smtClean="0"/>
              <a:t>Risk level – various media – helped develop triage readiness</a:t>
            </a:r>
          </a:p>
          <a:p>
            <a:r>
              <a:rPr lang="en-US" dirty="0" smtClean="0"/>
              <a:t>Water health hazards – staff safety during an emergency needs special consideration and preparation</a:t>
            </a:r>
          </a:p>
          <a:p>
            <a:r>
              <a:rPr lang="en-US" dirty="0" smtClean="0"/>
              <a:t>Pocket salvage guide – this could be laminated and given to team leaders in advance; it is a great one-sheet summary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98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989</TotalTime>
  <Words>1038</Words>
  <Application>Microsoft Office PowerPoint</Application>
  <PresentationFormat>On-screen Show (4:3)</PresentationFormat>
  <Paragraphs>290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Cambria</vt:lpstr>
      <vt:lpstr>Wingdings</vt:lpstr>
      <vt:lpstr>Adjacency</vt:lpstr>
      <vt:lpstr> Plan for Emergencies Involving Physical Collections </vt:lpstr>
      <vt:lpstr>Presentation Overview</vt:lpstr>
      <vt:lpstr>Revising Our Emergency Plan: Business Need</vt:lpstr>
      <vt:lpstr>Revising Our Emergency Plan: Business Need</vt:lpstr>
      <vt:lpstr>Training and Research Phase</vt:lpstr>
      <vt:lpstr>Training and Research Phase</vt:lpstr>
      <vt:lpstr>Training and Research Phase</vt:lpstr>
      <vt:lpstr>Training and Research Phase</vt:lpstr>
      <vt:lpstr>Training and Research Phase</vt:lpstr>
      <vt:lpstr>Training and Research Phase</vt:lpstr>
      <vt:lpstr>Training and Research Phase</vt:lpstr>
      <vt:lpstr>Handling Wet Materials</vt:lpstr>
      <vt:lpstr>Air Drying Methods</vt:lpstr>
      <vt:lpstr>Training and Research Phase</vt:lpstr>
      <vt:lpstr>Developing Our Plan: Drafting Phase</vt:lpstr>
      <vt:lpstr>PowerPoint Presentation</vt:lpstr>
      <vt:lpstr>Drafting Phase</vt:lpstr>
      <vt:lpstr>PowerPoint Presentation</vt:lpstr>
      <vt:lpstr>Drafting Phase</vt:lpstr>
      <vt:lpstr>Drafting Phase</vt:lpstr>
      <vt:lpstr>Our Plan</vt:lpstr>
      <vt:lpstr>Our Plan</vt:lpstr>
      <vt:lpstr>Nine Common Steps in a Standard Response for Every Disaster Scenario</vt:lpstr>
      <vt:lpstr>Team Lead</vt:lpstr>
      <vt:lpstr>Empowerment</vt:lpstr>
      <vt:lpstr>Collection Material Triage</vt:lpstr>
      <vt:lpstr>Appendices</vt:lpstr>
      <vt:lpstr>Incident Report</vt:lpstr>
      <vt:lpstr>Debriefing</vt:lpstr>
      <vt:lpstr>Next Steps</vt:lpstr>
      <vt:lpstr>Next Steps</vt:lpstr>
      <vt:lpstr>PowerPoint Presentation</vt:lpstr>
    </vt:vector>
  </TitlesOfParts>
  <Company>Saskatchewan Legislative Assembly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</dc:title>
  <dc:creator>Salmers, Greg LEG</dc:creator>
  <cp:lastModifiedBy>Salmers, Greg LEG</cp:lastModifiedBy>
  <cp:revision>125</cp:revision>
  <dcterms:created xsi:type="dcterms:W3CDTF">2018-05-08T18:00:01Z</dcterms:created>
  <dcterms:modified xsi:type="dcterms:W3CDTF">2019-05-01T15:50:31Z</dcterms:modified>
</cp:coreProperties>
</file>