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9" r:id="rId6"/>
    <p:sldId id="264" r:id="rId7"/>
    <p:sldId id="275" r:id="rId8"/>
    <p:sldId id="265" r:id="rId9"/>
    <p:sldId id="270" r:id="rId10"/>
    <p:sldId id="266" r:id="rId11"/>
    <p:sldId id="271" r:id="rId12"/>
    <p:sldId id="267" r:id="rId13"/>
    <p:sldId id="268" r:id="rId14"/>
    <p:sldId id="273" r:id="rId15"/>
    <p:sldId id="272" r:id="rId16"/>
    <p:sldId id="274" r:id="rId1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75581" autoAdjust="0"/>
  </p:normalViewPr>
  <p:slideViewPr>
    <p:cSldViewPr snapToObjects="1">
      <p:cViewPr varScale="1">
        <p:scale>
          <a:sx n="69" d="100"/>
          <a:sy n="69" d="100"/>
        </p:scale>
        <p:origin x="1518" y="6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9FE05767-FB2E-4193-BA01-5075BA41633A}" type="datetimeFigureOut">
              <a:rPr lang="en-US" smtClean="0"/>
              <a:t>5/2/2019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EF19D7A4-D1FA-4A24-AC1A-446A7458EAF5}" type="slidenum">
              <a:rPr lang="en-US" smtClean="0"/>
              <a:t>‹#›</a:t>
            </a:fld>
            <a:endParaRPr lang="en-US"/>
          </a:p>
        </p:txBody>
      </p:sp>
    </p:spTree>
    <p:extLst>
      <p:ext uri="{BB962C8B-B14F-4D97-AF65-F5344CB8AC3E}">
        <p14:creationId xmlns:p14="http://schemas.microsoft.com/office/powerpoint/2010/main" val="87015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F19D7A4-D1FA-4A24-AC1A-446A7458EAF5}" type="slidenum">
              <a:rPr lang="en-US" smtClean="0"/>
              <a:t>1</a:t>
            </a:fld>
            <a:endParaRPr lang="en-US"/>
          </a:p>
        </p:txBody>
      </p:sp>
    </p:spTree>
    <p:extLst>
      <p:ext uri="{BB962C8B-B14F-4D97-AF65-F5344CB8AC3E}">
        <p14:creationId xmlns:p14="http://schemas.microsoft.com/office/powerpoint/2010/main" val="3106259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libraries, keep doing what you do best. Provide safe, free spaces so that these individuals can come and enjoy what the library has to offer. You aren’t required to understand this complex world or how to fix these complex problems, although sometimes I’m sure it’s hard because you genuinely want to help.  Just remember that some of these unfavorable </a:t>
            </a:r>
            <a:r>
              <a:rPr lang="en-US" dirty="0" err="1"/>
              <a:t>behaviours</a:t>
            </a:r>
            <a:r>
              <a:rPr lang="en-US" dirty="0"/>
              <a:t> are often a result from previous experiences, that people didn’t choose this life but rather chose these coping methods and </a:t>
            </a:r>
            <a:r>
              <a:rPr lang="en-US" dirty="0" err="1"/>
              <a:t>behaviours</a:t>
            </a:r>
            <a:r>
              <a:rPr lang="en-US" dirty="0"/>
              <a:t> because that’s all they know. </a:t>
            </a:r>
          </a:p>
          <a:p>
            <a:endParaRPr lang="en-US" dirty="0"/>
          </a:p>
          <a:p>
            <a:r>
              <a:rPr lang="en-US" dirty="0"/>
              <a:t>How many of you have heard of or read the book -  A librarian’s guide to homelessness by Ryan Dowd? I’ve read it myself and for those who are unfamiliar with working with vulnerable populations (especially in a library setting), I think there is some great information and tools in there to help you understand this complex world a bit more and how to best respond to certain </a:t>
            </a:r>
            <a:r>
              <a:rPr lang="en-US" dirty="0" err="1"/>
              <a:t>behaviours</a:t>
            </a:r>
            <a:r>
              <a:rPr lang="en-US" dirty="0"/>
              <a:t>. It is not a complete list of what to do or how to fix situations, but it is a great starting point. </a:t>
            </a:r>
          </a:p>
          <a:p>
            <a:endParaRPr lang="en-US" dirty="0"/>
          </a:p>
          <a:p>
            <a:r>
              <a:rPr lang="en-US" dirty="0"/>
              <a:t>There can still be repercussions for </a:t>
            </a:r>
            <a:r>
              <a:rPr lang="en-US" dirty="0" err="1"/>
              <a:t>behaviours</a:t>
            </a:r>
            <a:r>
              <a:rPr lang="en-US" dirty="0"/>
              <a:t> that do not follow your policies and procedures – but it is still treating the patron like a person and not just seeing them for their current inappropriate behavior.</a:t>
            </a:r>
          </a:p>
          <a:p>
            <a:endParaRPr lang="en-US" dirty="0"/>
          </a:p>
          <a:p>
            <a:r>
              <a:rPr lang="en-US" dirty="0"/>
              <a:t>From a social worker perspective, we can help individuals navigate this complex system to help get their needs met. This could be assisting people to understand how the social assistance program works and functions, referring individuals to different organizations with different, more focus specialties,  and to help support and advocate for people in a system that give little empowerment to individuals. Since many of these individuals are living their lives day by day, social workers can work with these library patrons to create more stability in their lives and hopefully decrease the amount of chaos in their lives.</a:t>
            </a:r>
          </a:p>
          <a:p>
            <a:r>
              <a:rPr lang="en-US" dirty="0"/>
              <a:t>Most people often get the runaround from different agencies, telling them to go to one place but then that place then refers them to some other place because it is just outside of their organizations mandate to help with that one task. This obviously gets frustrating then you get told this multiple times per day. Having social workers can alleviate some of this frustration by also directly supporting patrons through this navigation process and advocating from them when necessary.</a:t>
            </a:r>
          </a:p>
        </p:txBody>
      </p:sp>
      <p:sp>
        <p:nvSpPr>
          <p:cNvPr id="4" name="Slide Number Placeholder 3"/>
          <p:cNvSpPr>
            <a:spLocks noGrp="1"/>
          </p:cNvSpPr>
          <p:nvPr>
            <p:ph type="sldNum" sz="quarter" idx="10"/>
          </p:nvPr>
        </p:nvSpPr>
        <p:spPr/>
        <p:txBody>
          <a:bodyPr/>
          <a:lstStyle/>
          <a:p>
            <a:fld id="{EF19D7A4-D1FA-4A24-AC1A-446A7458EAF5}" type="slidenum">
              <a:rPr lang="en-US" smtClean="0"/>
              <a:t>10</a:t>
            </a:fld>
            <a:endParaRPr lang="en-US"/>
          </a:p>
        </p:txBody>
      </p:sp>
    </p:spTree>
    <p:extLst>
      <p:ext uri="{BB962C8B-B14F-4D97-AF65-F5344CB8AC3E}">
        <p14:creationId xmlns:p14="http://schemas.microsoft.com/office/powerpoint/2010/main" val="3100158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9D7A4-D1FA-4A24-AC1A-446A7458EAF5}" type="slidenum">
              <a:rPr lang="en-US" smtClean="0"/>
              <a:t>11</a:t>
            </a:fld>
            <a:endParaRPr lang="en-US"/>
          </a:p>
        </p:txBody>
      </p:sp>
    </p:spTree>
    <p:extLst>
      <p:ext uri="{BB962C8B-B14F-4D97-AF65-F5344CB8AC3E}">
        <p14:creationId xmlns:p14="http://schemas.microsoft.com/office/powerpoint/2010/main" val="990159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a:t>
            </a:r>
            <a:r>
              <a:rPr lang="en-US" baseline="0" dirty="0" smtClean="0"/>
              <a:t> benefits to having social workers at the library:</a:t>
            </a:r>
            <a:endParaRPr lang="en-US" dirty="0" smtClean="0"/>
          </a:p>
          <a:p>
            <a:r>
              <a:rPr lang="en-US" dirty="0" smtClean="0"/>
              <a:t>-Libraries</a:t>
            </a:r>
            <a:r>
              <a:rPr lang="en-US" baseline="0" dirty="0" smtClean="0"/>
              <a:t> are a resource for finding information - including a social worker can help provide further access to information and resources within your local area.</a:t>
            </a:r>
          </a:p>
          <a:p>
            <a:r>
              <a:rPr lang="en-US" baseline="0" dirty="0" smtClean="0"/>
              <a:t>-We can provide information on system navigation, how to meet needs with difference resources, how other agencies work.</a:t>
            </a:r>
          </a:p>
          <a:p>
            <a:endParaRPr lang="en-US" baseline="0" dirty="0" smtClean="0"/>
          </a:p>
          <a:p>
            <a:r>
              <a:rPr lang="en-US" baseline="0" dirty="0" smtClean="0"/>
              <a:t>-As mentioned before, libraries are one of the last known “neutral” places vulnerable individuals can go. There’s no historical trauma and discrimination with the library. It is considered a safe area.</a:t>
            </a:r>
          </a:p>
          <a:p>
            <a:r>
              <a:rPr lang="en-US" baseline="0" dirty="0" smtClean="0"/>
              <a:t>-There is no stigma around what social workers at a library are or what we do. It is a prime opportunity to make positive connections and relationships with vulnerable individuals. </a:t>
            </a:r>
          </a:p>
          <a:p>
            <a:r>
              <a:rPr lang="en-US" baseline="0" dirty="0" smtClean="0"/>
              <a:t>-We can tailor a program or service to meet the needs of the library, as every library and every city or town might have slightly different needs. </a:t>
            </a:r>
          </a:p>
          <a:p>
            <a:endParaRPr lang="en-US" baseline="0" dirty="0" smtClean="0"/>
          </a:p>
          <a:p>
            <a:r>
              <a:rPr lang="en-US" baseline="0" dirty="0" smtClean="0"/>
              <a:t>-Incorporating social workers also adds to community collaboration, as it creates closer working relationships with different agencies to support vulnerable patrons. </a:t>
            </a:r>
            <a:endParaRPr lang="en-CA" dirty="0" smtClean="0"/>
          </a:p>
          <a:p>
            <a:endParaRPr lang="en-US" dirty="0"/>
          </a:p>
        </p:txBody>
      </p:sp>
      <p:sp>
        <p:nvSpPr>
          <p:cNvPr id="4" name="Slide Number Placeholder 3"/>
          <p:cNvSpPr>
            <a:spLocks noGrp="1"/>
          </p:cNvSpPr>
          <p:nvPr>
            <p:ph type="sldNum" sz="quarter" idx="10"/>
          </p:nvPr>
        </p:nvSpPr>
        <p:spPr/>
        <p:txBody>
          <a:bodyPr/>
          <a:lstStyle/>
          <a:p>
            <a:fld id="{EF19D7A4-D1FA-4A24-AC1A-446A7458EAF5}" type="slidenum">
              <a:rPr lang="en-US" smtClean="0"/>
              <a:t>12</a:t>
            </a:fld>
            <a:endParaRPr lang="en-US"/>
          </a:p>
        </p:txBody>
      </p:sp>
    </p:spTree>
    <p:extLst>
      <p:ext uri="{BB962C8B-B14F-4D97-AF65-F5344CB8AC3E}">
        <p14:creationId xmlns:p14="http://schemas.microsoft.com/office/powerpoint/2010/main" val="4243535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If you do want to incorporate social workers into your libraries, there’s a few things to keep in mind as we blend these worlds together….</a:t>
            </a:r>
          </a:p>
          <a:p>
            <a:r>
              <a:rPr lang="en-US" sz="1100" dirty="0"/>
              <a:t>FLEXIBILITY IS KEY</a:t>
            </a:r>
          </a:p>
          <a:p>
            <a:pPr marL="176665" indent="-176665">
              <a:buFontTx/>
              <a:buChar char="-"/>
            </a:pPr>
            <a:r>
              <a:rPr lang="en-US" sz="1100" dirty="0"/>
              <a:t>Vulnerable patrons have their own concept of time (think in terms of more immediate, right now) – not always thinking about the future.</a:t>
            </a:r>
          </a:p>
          <a:p>
            <a:pPr marL="176665" indent="-176665">
              <a:buFontTx/>
              <a:buChar char="-"/>
            </a:pPr>
            <a:r>
              <a:rPr lang="en-US" sz="1100" dirty="0"/>
              <a:t>Need to be available when the patron reaches out for help</a:t>
            </a:r>
          </a:p>
          <a:p>
            <a:pPr marL="176665" indent="-176665">
              <a:buFontTx/>
              <a:buChar char="-"/>
            </a:pPr>
            <a:r>
              <a:rPr lang="en-US" sz="1100" dirty="0"/>
              <a:t>It takes so much bravery to be able to step out of your comfort zone and ask for help. Being available when that person finds that courage to ask for help is a great asset. </a:t>
            </a:r>
          </a:p>
          <a:p>
            <a:pPr marL="176665" indent="-176665">
              <a:buFontTx/>
              <a:buChar char="-"/>
            </a:pPr>
            <a:r>
              <a:rPr lang="en-US" sz="1100" dirty="0"/>
              <a:t>Institutions and organizations are sometimes their own barriers – including hours of operation, policies, procedures,</a:t>
            </a:r>
          </a:p>
          <a:p>
            <a:pPr marL="647769" lvl="1" indent="-176665">
              <a:buFontTx/>
              <a:buChar char="-"/>
            </a:pPr>
            <a:r>
              <a:rPr lang="en-US" sz="1100" dirty="0"/>
              <a:t>Need to be able to change things up, be flexible when needed.</a:t>
            </a:r>
          </a:p>
          <a:p>
            <a:endParaRPr lang="en-US" sz="1100" dirty="0"/>
          </a:p>
          <a:p>
            <a:r>
              <a:rPr lang="en-US" sz="1100" dirty="0"/>
              <a:t>Can’t fix everything – people can only accept help if they are open to it or want it and we need to respect that.</a:t>
            </a:r>
          </a:p>
          <a:p>
            <a:endParaRPr lang="en-US" sz="1100" dirty="0"/>
          </a:p>
          <a:p>
            <a:r>
              <a:rPr lang="en-US" sz="1100" dirty="0"/>
              <a:t>Nothing is instant – it takes time to build trust and build relationships with people. The more you can show someone that you are going to do what you say you will do or the more “street credibility” you get, the more someone can trust you and may start to open up to you.  Vulnerable people are vulnerable for a reason due to past experiences. Often you may think you are taking a couple steps forward with someone, and then something could happen that puts them even more behind. Important to just meet them where they are at  and always try to keep moving forward. </a:t>
            </a:r>
          </a:p>
          <a:p>
            <a:endParaRPr lang="en-US" sz="1100" dirty="0"/>
          </a:p>
          <a:p>
            <a:r>
              <a:rPr lang="en-US" sz="1100" dirty="0"/>
              <a:t>Success is measured differently – social workers measure success by the small, sometime minor details</a:t>
            </a:r>
          </a:p>
          <a:p>
            <a:pPr marL="176665" indent="-176665">
              <a:buFontTx/>
              <a:buChar char="-"/>
            </a:pPr>
            <a:r>
              <a:rPr lang="en-US" sz="1100" dirty="0"/>
              <a:t>Does someone come back for help another day? Do they keep coming back?</a:t>
            </a:r>
          </a:p>
          <a:p>
            <a:pPr marL="176665" indent="-176665">
              <a:buFontTx/>
              <a:buChar char="-"/>
            </a:pPr>
            <a:r>
              <a:rPr lang="en-US" sz="1100" dirty="0"/>
              <a:t>Does someone just smile and say thank you for making every attempt to try to help them move forward?</a:t>
            </a:r>
          </a:p>
          <a:p>
            <a:pPr marL="176665" indent="-176665">
              <a:buFontTx/>
              <a:buChar char="-"/>
            </a:pPr>
            <a:r>
              <a:rPr lang="en-US" sz="1100" dirty="0"/>
              <a:t>Were you able to connect them to someone who could provide more assistance than you could?</a:t>
            </a:r>
          </a:p>
          <a:p>
            <a:pPr marL="176665" indent="-176665">
              <a:buFontTx/>
              <a:buChar char="-"/>
            </a:pPr>
            <a:r>
              <a:rPr lang="en-US" sz="1100" dirty="0"/>
              <a:t>It is even that small but gleaming moment when someone trusts you enough to open up and share one more detail with you about something. </a:t>
            </a:r>
          </a:p>
          <a:p>
            <a:pPr marL="176665" indent="-176665">
              <a:buFontTx/>
              <a:buChar char="-"/>
            </a:pPr>
            <a:endParaRPr lang="en-US" sz="1100" dirty="0"/>
          </a:p>
          <a:p>
            <a:r>
              <a:rPr lang="en-US" sz="1100" dirty="0"/>
              <a:t>We need to always focus on those small successes.</a:t>
            </a:r>
          </a:p>
          <a:p>
            <a:endParaRPr lang="en-CA" dirty="0" smtClean="0"/>
          </a:p>
          <a:p>
            <a:endParaRPr lang="en-US" dirty="0"/>
          </a:p>
        </p:txBody>
      </p:sp>
      <p:sp>
        <p:nvSpPr>
          <p:cNvPr id="4" name="Slide Number Placeholder 3"/>
          <p:cNvSpPr>
            <a:spLocks noGrp="1"/>
          </p:cNvSpPr>
          <p:nvPr>
            <p:ph type="sldNum" sz="quarter" idx="10"/>
          </p:nvPr>
        </p:nvSpPr>
        <p:spPr/>
        <p:txBody>
          <a:bodyPr/>
          <a:lstStyle/>
          <a:p>
            <a:fld id="{EF19D7A4-D1FA-4A24-AC1A-446A7458EAF5}" type="slidenum">
              <a:rPr lang="en-US" smtClean="0"/>
              <a:t>13</a:t>
            </a:fld>
            <a:endParaRPr lang="en-US"/>
          </a:p>
        </p:txBody>
      </p:sp>
    </p:spTree>
    <p:extLst>
      <p:ext uri="{BB962C8B-B14F-4D97-AF65-F5344CB8AC3E}">
        <p14:creationId xmlns:p14="http://schemas.microsoft.com/office/powerpoint/2010/main" val="1219725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what is happening at Saskatoon Public Library:</a:t>
            </a:r>
          </a:p>
        </p:txBody>
      </p:sp>
      <p:sp>
        <p:nvSpPr>
          <p:cNvPr id="4" name="Slide Number Placeholder 3"/>
          <p:cNvSpPr>
            <a:spLocks noGrp="1"/>
          </p:cNvSpPr>
          <p:nvPr>
            <p:ph type="sldNum" sz="quarter" idx="10"/>
          </p:nvPr>
        </p:nvSpPr>
        <p:spPr/>
        <p:txBody>
          <a:bodyPr/>
          <a:lstStyle/>
          <a:p>
            <a:fld id="{EF19D7A4-D1FA-4A24-AC1A-446A7458EAF5}" type="slidenum">
              <a:rPr lang="en-US" smtClean="0"/>
              <a:t>14</a:t>
            </a:fld>
            <a:endParaRPr lang="en-US"/>
          </a:p>
        </p:txBody>
      </p:sp>
    </p:spTree>
    <p:extLst>
      <p:ext uri="{BB962C8B-B14F-4D97-AF65-F5344CB8AC3E}">
        <p14:creationId xmlns:p14="http://schemas.microsoft.com/office/powerpoint/2010/main" val="997064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65" indent="-176665">
              <a:buFontTx/>
              <a:buChar char="-"/>
            </a:pPr>
            <a:r>
              <a:rPr lang="en-US" dirty="0"/>
              <a:t>Drop in focused, allows anyone who needs assistance to drop in to the library to access help – works with patron’s personal schedules</a:t>
            </a:r>
            <a:br>
              <a:rPr lang="en-US" dirty="0"/>
            </a:br>
            <a:endParaRPr lang="en-US" dirty="0"/>
          </a:p>
          <a:p>
            <a:pPr marL="176665" indent="-176665">
              <a:buFontTx/>
              <a:buChar char="-"/>
            </a:pPr>
            <a:r>
              <a:rPr lang="en-US" dirty="0"/>
              <a:t>Being present at the library  - I try not to be desk bound. I’m out in the library to let patrons know that I’m a familiar face at the library, and that I’m an available resource to staff (because it is still relatively new). I walk around the main floor of the library and the main service desks, which allows to me to monitor what’s going on at the library and step in when I may need to provide assistance to someone (whether it be overhearing a phone call, answering staff questions, connecting with patrons who are already having discussions with staff but I could provide that one extra step of added information). I will always try to reach out and provide information when necessary. Because this service is so new, people still are unfamiliar with it, so this is also a great opportunity to promote who I am and what I can do at the library.</a:t>
            </a:r>
          </a:p>
          <a:p>
            <a:pPr marL="176665" indent="-176665">
              <a:buFontTx/>
              <a:buChar char="-"/>
            </a:pPr>
            <a:endParaRPr lang="en-US" dirty="0"/>
          </a:p>
          <a:p>
            <a:pPr marL="176665" indent="-176665">
              <a:buFontTx/>
              <a:buChar char="-"/>
            </a:pPr>
            <a:r>
              <a:rPr lang="en-US" dirty="0"/>
              <a:t>I try to connect with patrons by reaching out to them,  and I also get people referred to me by staff and other community agencies</a:t>
            </a:r>
            <a:br>
              <a:rPr lang="en-US" dirty="0"/>
            </a:br>
            <a:endParaRPr lang="en-US" dirty="0"/>
          </a:p>
          <a:p>
            <a:pPr marL="176665" indent="-176665">
              <a:buFontTx/>
              <a:buChar char="-"/>
            </a:pPr>
            <a:r>
              <a:rPr lang="en-US" dirty="0"/>
              <a:t>I also focus on staff education – this is an unknown realm for most people, so it’s bringing in or creating training opportunities to provide new insight and skills that may help frontline staff.</a:t>
            </a:r>
            <a:br>
              <a:rPr lang="en-US" dirty="0"/>
            </a:br>
            <a:endParaRPr lang="en-US" dirty="0"/>
          </a:p>
          <a:p>
            <a:pPr marL="176665" indent="-176665">
              <a:buFontTx/>
              <a:buChar char="-"/>
            </a:pPr>
            <a:r>
              <a:rPr lang="en-US" dirty="0"/>
              <a:t>If someone does have questions that do not necessarily pertain to library information, I’ll sit down with the patron, let them share their story, figure out what their need is and how we can get that need met. That could be anything from connecting them to other services or agencies in the city, figuring out solutions to their problems in manageable steps, providing information on how to navigate those complex systems that often create a perpetual cycle of vulnerability. </a:t>
            </a:r>
          </a:p>
          <a:p>
            <a:pPr marL="176665" indent="-176665">
              <a:buFontTx/>
              <a:buChar char="-"/>
            </a:pPr>
            <a:endParaRPr lang="en-US" dirty="0"/>
          </a:p>
          <a:p>
            <a:pPr marL="176665" indent="-176665">
              <a:buFontTx/>
              <a:buChar char="-"/>
            </a:pPr>
            <a:r>
              <a:rPr lang="en-US" dirty="0"/>
              <a:t>Basically, my focus is providing the most information to patron and to staff as I can. I had a bulletin board and pamphlet rack installed that provides resources specifically targeted towards vulnerable populations.  It provides information regarding housing and low income housing contacts, where to go for help with employment, parenting supports available, programming and other cultural events mainly focused on Indigenous culture, information on tax and ID clinics, and other information regarding personal health such as drop in counselling options, free or low cost meals, medical clinic information. </a:t>
            </a:r>
          </a:p>
          <a:p>
            <a:pPr marL="176665" indent="-176665">
              <a:buFontTx/>
              <a:buChar char="-"/>
            </a:pPr>
            <a:endParaRPr lang="en-US" dirty="0"/>
          </a:p>
          <a:p>
            <a:pPr marL="176665" indent="-176665">
              <a:buFontTx/>
              <a:buChar char="-"/>
            </a:pPr>
            <a:r>
              <a:rPr lang="en-US" dirty="0"/>
              <a:t>Important to remember that we are only 7 months in to incorporating the role of social work into the library, and it will continuously be changing and adapting to meet the changing needs of the library, the patrons, and the larger community. </a:t>
            </a:r>
            <a:endParaRPr lang="en-CA" dirty="0"/>
          </a:p>
          <a:p>
            <a:endParaRPr lang="en-US" dirty="0"/>
          </a:p>
        </p:txBody>
      </p:sp>
      <p:sp>
        <p:nvSpPr>
          <p:cNvPr id="4" name="Slide Number Placeholder 3"/>
          <p:cNvSpPr>
            <a:spLocks noGrp="1"/>
          </p:cNvSpPr>
          <p:nvPr>
            <p:ph type="sldNum" sz="quarter" idx="10"/>
          </p:nvPr>
        </p:nvSpPr>
        <p:spPr/>
        <p:txBody>
          <a:bodyPr/>
          <a:lstStyle/>
          <a:p>
            <a:fld id="{EF19D7A4-D1FA-4A24-AC1A-446A7458EAF5}" type="slidenum">
              <a:rPr lang="en-US" smtClean="0"/>
              <a:t>15</a:t>
            </a:fld>
            <a:endParaRPr lang="en-US"/>
          </a:p>
        </p:txBody>
      </p:sp>
    </p:spTree>
    <p:extLst>
      <p:ext uri="{BB962C8B-B14F-4D97-AF65-F5344CB8AC3E}">
        <p14:creationId xmlns:p14="http://schemas.microsoft.com/office/powerpoint/2010/main" val="2416962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9D7A4-D1FA-4A24-AC1A-446A7458EAF5}" type="slidenum">
              <a:rPr lang="en-US" smtClean="0"/>
              <a:t>16</a:t>
            </a:fld>
            <a:endParaRPr lang="en-US"/>
          </a:p>
        </p:txBody>
      </p:sp>
    </p:spTree>
    <p:extLst>
      <p:ext uri="{BB962C8B-B14F-4D97-AF65-F5344CB8AC3E}">
        <p14:creationId xmlns:p14="http://schemas.microsoft.com/office/powerpoint/2010/main" val="311076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I just want to introduce myself again – my name is Michelle and I am one of the outreach workers at Saskatoon Public Library. This position and program has only been around for 7 months, so it is still continuously growing and developing.</a:t>
            </a:r>
          </a:p>
          <a:p>
            <a:endParaRPr lang="en-US" baseline="0" dirty="0" smtClean="0"/>
          </a:p>
          <a:p>
            <a:r>
              <a:rPr lang="en-US" baseline="0" dirty="0" smtClean="0"/>
              <a:t>It has become apparent that the needs of libraries are starting to change, and so I wanted to share with you a bit about what some of those needs are, what social workers can do at libraries, how they can help, and what our program currently looks like here in Saskatoon. </a:t>
            </a:r>
          </a:p>
          <a:p>
            <a:endParaRPr lang="en-CA" dirty="0"/>
          </a:p>
        </p:txBody>
      </p:sp>
      <p:sp>
        <p:nvSpPr>
          <p:cNvPr id="4" name="Slide Number Placeholder 3"/>
          <p:cNvSpPr>
            <a:spLocks noGrp="1"/>
          </p:cNvSpPr>
          <p:nvPr>
            <p:ph type="sldNum" sz="quarter" idx="10"/>
          </p:nvPr>
        </p:nvSpPr>
        <p:spPr/>
        <p:txBody>
          <a:bodyPr/>
          <a:lstStyle/>
          <a:p>
            <a:fld id="{EF19D7A4-D1FA-4A24-AC1A-446A7458EAF5}" type="slidenum">
              <a:rPr lang="en-US" smtClean="0"/>
              <a:t>2</a:t>
            </a:fld>
            <a:endParaRPr lang="en-US"/>
          </a:p>
        </p:txBody>
      </p:sp>
    </p:spTree>
    <p:extLst>
      <p:ext uri="{BB962C8B-B14F-4D97-AF65-F5344CB8AC3E}">
        <p14:creationId xmlns:p14="http://schemas.microsoft.com/office/powerpoint/2010/main" val="241111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10">
              <a:defRPr/>
            </a:pPr>
            <a:endParaRPr lang="en-US" dirty="0"/>
          </a:p>
          <a:p>
            <a:pPr defTabSz="942210">
              <a:defRPr/>
            </a:pPr>
            <a:r>
              <a:rPr lang="en-US" dirty="0"/>
              <a:t>There has been a trend across Canada of libraries hiring social workers to work with vulnerable populations within libraries. Just some of the libraries that I have been in contact with are Edmonton, Mississauga, Toronto, and Halifax.</a:t>
            </a:r>
          </a:p>
          <a:p>
            <a:endParaRPr lang="en-US" dirty="0"/>
          </a:p>
        </p:txBody>
      </p:sp>
      <p:sp>
        <p:nvSpPr>
          <p:cNvPr id="4" name="Slide Number Placeholder 3"/>
          <p:cNvSpPr>
            <a:spLocks noGrp="1"/>
          </p:cNvSpPr>
          <p:nvPr>
            <p:ph type="sldNum" sz="quarter" idx="10"/>
          </p:nvPr>
        </p:nvSpPr>
        <p:spPr/>
        <p:txBody>
          <a:bodyPr/>
          <a:lstStyle/>
          <a:p>
            <a:fld id="{EF19D7A4-D1FA-4A24-AC1A-446A7458EAF5}" type="slidenum">
              <a:rPr lang="en-US" smtClean="0"/>
              <a:t>3</a:t>
            </a:fld>
            <a:endParaRPr lang="en-US"/>
          </a:p>
        </p:txBody>
      </p:sp>
    </p:spTree>
    <p:extLst>
      <p:ext uri="{BB962C8B-B14F-4D97-AF65-F5344CB8AC3E}">
        <p14:creationId xmlns:p14="http://schemas.microsoft.com/office/powerpoint/2010/main" val="3614688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When you think about it, it makes sense. Libraries are one of the last places that someone can go for FREE and hang out, use the computers and read books, access programs, all of which are free. Libraries are a neutral ground for everyone. I use the term ”NEUTRAL” lightly – as some people still may feel that there is untrustworthy authority here. There is no deep-rooted historical trauma that happened at a library, nor any historical institutional policies and procedures that were discriminatory. No one has to rely on the library to meet basic needs, but it is simply a space where people can CHOOSE to come, to escape their realities or to connect with people or places to meet those needs including using the public phone and internet. Since our world relies on communication and technology, having a space where people can access this is imperative. </a:t>
            </a:r>
          </a:p>
          <a:p>
            <a:endParaRPr lang="en-US" dirty="0"/>
          </a:p>
          <a:p>
            <a:r>
              <a:rPr lang="en-US" dirty="0"/>
              <a:t>Since social work within library settings is relatively new, there is no consistent way of delivering this outreach service, mainly because every library and city will have different needs. This is an advantage and slight disadvantage, because you can truly create something that reflects the needs of the library, however there are many directions that one can take so trying to narrow down what approach to take can be overwhelming. Some places are more focused on crisis management and work with people on getting out of these emergency situations. Some libraries have partnered with organizations in their cities to come in and provide a particular service or program out of their library. Some libraries focus on intensive case management, where people get referred to the library’s outreach program from other community organizations and help them meet their goals of attaining housing, finding employment, going back to school, and so on. Some libraries, including Saskatoon, focus on being a drop-in service, so that everyone can access the outreach program when they need it.  Different needs require different methods. </a:t>
            </a:r>
          </a:p>
          <a:p>
            <a:endParaRPr lang="en-US" dirty="0"/>
          </a:p>
          <a:p>
            <a:r>
              <a:rPr lang="en-US" dirty="0"/>
              <a:t>One thing I have noticed within communities and after speaking with other social workers in libraries is that there are some common misconceptions about social workers that occur. Some libraries focus on partnering with counselling agencies and have drop in counselling sessions. This is a valuable service, but there is a difference between social workers who just offer counselling and social workers that act more like service brokers and connect patrons to other community resources. Social workers can do both tasks, but it is important to figure out what the need is and to create a service or program that can help support and meet that need.  Another misconception or idea that seems to be common is that once you hire social workers, your incident reports will decrease and they can fix everything. It is important to keep in mind that social workers can’t fix everything. It takes time to build relationships with vulnerable populations, and the patrons need to be open to accepting help before anything can change. </a:t>
            </a:r>
            <a:endParaRPr lang="en-CA" dirty="0"/>
          </a:p>
          <a:p>
            <a:endParaRPr lang="en-CA" dirty="0" smtClean="0"/>
          </a:p>
          <a:p>
            <a:endParaRPr lang="en-US" dirty="0"/>
          </a:p>
        </p:txBody>
      </p:sp>
      <p:sp>
        <p:nvSpPr>
          <p:cNvPr id="4" name="Slide Number Placeholder 3"/>
          <p:cNvSpPr>
            <a:spLocks noGrp="1"/>
          </p:cNvSpPr>
          <p:nvPr>
            <p:ph type="sldNum" sz="quarter" idx="10"/>
          </p:nvPr>
        </p:nvSpPr>
        <p:spPr/>
        <p:txBody>
          <a:bodyPr/>
          <a:lstStyle/>
          <a:p>
            <a:fld id="{EF19D7A4-D1FA-4A24-AC1A-446A7458EAF5}" type="slidenum">
              <a:rPr lang="en-US" smtClean="0"/>
              <a:t>4</a:t>
            </a:fld>
            <a:endParaRPr lang="en-US"/>
          </a:p>
        </p:txBody>
      </p:sp>
    </p:spTree>
    <p:extLst>
      <p:ext uri="{BB962C8B-B14F-4D97-AF65-F5344CB8AC3E}">
        <p14:creationId xmlns:p14="http://schemas.microsoft.com/office/powerpoint/2010/main" val="233632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10">
              <a:defRPr/>
            </a:pPr>
            <a:r>
              <a:rPr lang="en-US" dirty="0" smtClean="0"/>
              <a:t>Among</a:t>
            </a:r>
            <a:r>
              <a:rPr lang="en-US" baseline="0" dirty="0" smtClean="0"/>
              <a:t> these common themes, there was also some common needs across libraries…</a:t>
            </a:r>
          </a:p>
          <a:p>
            <a:pPr defTabSz="942210">
              <a:defRPr/>
            </a:pPr>
            <a:endParaRPr lang="en-US" dirty="0"/>
          </a:p>
        </p:txBody>
      </p:sp>
      <p:sp>
        <p:nvSpPr>
          <p:cNvPr id="4" name="Slide Number Placeholder 3"/>
          <p:cNvSpPr>
            <a:spLocks noGrp="1"/>
          </p:cNvSpPr>
          <p:nvPr>
            <p:ph type="sldNum" sz="quarter" idx="10"/>
          </p:nvPr>
        </p:nvSpPr>
        <p:spPr/>
        <p:txBody>
          <a:bodyPr/>
          <a:lstStyle/>
          <a:p>
            <a:fld id="{EF19D7A4-D1FA-4A24-AC1A-446A7458EAF5}" type="slidenum">
              <a:rPr lang="en-US" smtClean="0"/>
              <a:t>5</a:t>
            </a:fld>
            <a:endParaRPr lang="en-US"/>
          </a:p>
        </p:txBody>
      </p:sp>
    </p:spTree>
    <p:extLst>
      <p:ext uri="{BB962C8B-B14F-4D97-AF65-F5344CB8AC3E}">
        <p14:creationId xmlns:p14="http://schemas.microsoft.com/office/powerpoint/2010/main" val="1610519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People who experience homelessness, poverty, mental health challenges, and substance use all come to the library. Trying to navigate this complex system of policies, rules for receiving social assistance, restrictions and limitations imposed by organizations, and so on, is extremely confusing. Some of these systems include social assistance, court and hearings for rental disputes or landlord issues, and child welfare programs. </a:t>
            </a:r>
          </a:p>
          <a:p>
            <a:endParaRPr lang="en-US" baseline="0" dirty="0" smtClean="0"/>
          </a:p>
          <a:p>
            <a:r>
              <a:rPr lang="en-US" baseline="0" dirty="0" smtClean="0"/>
              <a:t>And most people often go through this process alone. They either don’t have many friends or family to talk to, are new to the city, or just isolated themselves. This vulnerable population is just living their day to day lives in survival mode because that’s all that they can or know how to do. </a:t>
            </a:r>
          </a:p>
          <a:p>
            <a:endParaRPr lang="en-US" baseline="0" dirty="0" smtClean="0"/>
          </a:p>
          <a:p>
            <a:r>
              <a:rPr lang="en-US" baseline="0" dirty="0" smtClean="0"/>
              <a:t>Important NOTE: All these needs are intertwined and often co-occur. There will rarely be an instance where only one of these factors are present.</a:t>
            </a:r>
            <a:endParaRPr lang="en-CA" dirty="0" smtClean="0"/>
          </a:p>
        </p:txBody>
      </p:sp>
      <p:sp>
        <p:nvSpPr>
          <p:cNvPr id="4" name="Slide Number Placeholder 3"/>
          <p:cNvSpPr>
            <a:spLocks noGrp="1"/>
          </p:cNvSpPr>
          <p:nvPr>
            <p:ph type="sldNum" sz="quarter" idx="10"/>
          </p:nvPr>
        </p:nvSpPr>
        <p:spPr/>
        <p:txBody>
          <a:bodyPr/>
          <a:lstStyle/>
          <a:p>
            <a:fld id="{EF19D7A4-D1FA-4A24-AC1A-446A7458EAF5}" type="slidenum">
              <a:rPr lang="en-US" smtClean="0"/>
              <a:t>6</a:t>
            </a:fld>
            <a:endParaRPr lang="en-US"/>
          </a:p>
        </p:txBody>
      </p:sp>
    </p:spTree>
    <p:extLst>
      <p:ext uri="{BB962C8B-B14F-4D97-AF65-F5344CB8AC3E}">
        <p14:creationId xmlns:p14="http://schemas.microsoft.com/office/powerpoint/2010/main" val="239322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10">
              <a:defRPr/>
            </a:pPr>
            <a:r>
              <a:rPr lang="en-US" dirty="0" smtClean="0"/>
              <a:t>Now</a:t>
            </a:r>
            <a:r>
              <a:rPr lang="en-US" baseline="0" dirty="0" smtClean="0"/>
              <a:t> I know some of these needs can lead to incidents or inappropriate behavior at a library, but it is important to understand where these </a:t>
            </a:r>
            <a:r>
              <a:rPr lang="en-US" baseline="0" dirty="0" err="1" smtClean="0"/>
              <a:t>behaviours</a:t>
            </a:r>
            <a:r>
              <a:rPr lang="en-US" baseline="0" dirty="0" smtClean="0"/>
              <a:t> are coming from….</a:t>
            </a:r>
            <a:endParaRPr lang="en-US" dirty="0"/>
          </a:p>
        </p:txBody>
      </p:sp>
      <p:sp>
        <p:nvSpPr>
          <p:cNvPr id="4" name="Slide Number Placeholder 3"/>
          <p:cNvSpPr>
            <a:spLocks noGrp="1"/>
          </p:cNvSpPr>
          <p:nvPr>
            <p:ph type="sldNum" sz="quarter" idx="10"/>
          </p:nvPr>
        </p:nvSpPr>
        <p:spPr/>
        <p:txBody>
          <a:bodyPr/>
          <a:lstStyle/>
          <a:p>
            <a:fld id="{EF19D7A4-D1FA-4A24-AC1A-446A7458EAF5}" type="slidenum">
              <a:rPr lang="en-US" smtClean="0"/>
              <a:t>7</a:t>
            </a:fld>
            <a:endParaRPr lang="en-US"/>
          </a:p>
        </p:txBody>
      </p:sp>
    </p:spTree>
    <p:extLst>
      <p:ext uri="{BB962C8B-B14F-4D97-AF65-F5344CB8AC3E}">
        <p14:creationId xmlns:p14="http://schemas.microsoft.com/office/powerpoint/2010/main" val="3282822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10">
              <a:defRPr/>
            </a:pPr>
            <a:r>
              <a:rPr lang="en-US" dirty="0" smtClean="0"/>
              <a:t>We need to </a:t>
            </a:r>
            <a:r>
              <a:rPr lang="en-US" baseline="0" dirty="0" smtClean="0"/>
              <a:t>remember when working with vulnerable populations that this is not a life that was chosen. They do not wake up one day and say, “I’m going to get addicted to drugs” or “I’m just going to act so reckless today because I just don’t even care about my life anymore”. I mean, they might say the latter, but this is because they have experienced some sort of event in their life that this is the only way they have learned to cope with it. Many of these troublesome </a:t>
            </a:r>
            <a:r>
              <a:rPr lang="en-US" baseline="0" dirty="0" err="1" smtClean="0"/>
              <a:t>behaviours</a:t>
            </a:r>
            <a:r>
              <a:rPr lang="en-US" baseline="0" dirty="0" smtClean="0"/>
              <a:t> we see in libraries are often just learned coping methods and strategies for dealing with something that happened to them. It is important to understand that previous trauma, abuse, family relations, childhood experiences, and learned </a:t>
            </a:r>
            <a:r>
              <a:rPr lang="en-US" baseline="0" dirty="0" err="1" smtClean="0"/>
              <a:t>behaviours</a:t>
            </a:r>
            <a:r>
              <a:rPr lang="en-US" baseline="0" dirty="0" smtClean="0"/>
              <a:t> are at the root cause of these </a:t>
            </a:r>
            <a:r>
              <a:rPr lang="en-US" baseline="0" dirty="0" err="1" smtClean="0"/>
              <a:t>behaviours</a:t>
            </a:r>
            <a:r>
              <a:rPr lang="en-US" baseline="0" dirty="0" smtClean="0"/>
              <a:t>. There are many causes for reckless behavior, and it is a long and complicated path. When someone grows up in chaos, and learns to cope with chaos, suddenly chaos is their normal and they don’t know how to function in an environment without it. People enter their “survival mode” and stay there, just making sure they can get by one day, sometimes even one hour, at a time. They don’t necessarily think about the future, but only what’s happening right now. </a:t>
            </a:r>
            <a:endParaRPr lang="en-CA" dirty="0" smtClean="0"/>
          </a:p>
          <a:p>
            <a:endParaRPr lang="en-US" dirty="0"/>
          </a:p>
        </p:txBody>
      </p:sp>
      <p:sp>
        <p:nvSpPr>
          <p:cNvPr id="4" name="Slide Number Placeholder 3"/>
          <p:cNvSpPr>
            <a:spLocks noGrp="1"/>
          </p:cNvSpPr>
          <p:nvPr>
            <p:ph type="sldNum" sz="quarter" idx="10"/>
          </p:nvPr>
        </p:nvSpPr>
        <p:spPr/>
        <p:txBody>
          <a:bodyPr/>
          <a:lstStyle/>
          <a:p>
            <a:fld id="{EF19D7A4-D1FA-4A24-AC1A-446A7458EAF5}" type="slidenum">
              <a:rPr lang="en-US" smtClean="0"/>
              <a:t>8</a:t>
            </a:fld>
            <a:endParaRPr lang="en-US"/>
          </a:p>
        </p:txBody>
      </p:sp>
    </p:spTree>
    <p:extLst>
      <p:ext uri="{BB962C8B-B14F-4D97-AF65-F5344CB8AC3E}">
        <p14:creationId xmlns:p14="http://schemas.microsoft.com/office/powerpoint/2010/main" val="2546971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these needs and </a:t>
            </a:r>
            <a:r>
              <a:rPr lang="en-US" dirty="0" err="1"/>
              <a:t>behaviours</a:t>
            </a:r>
            <a:r>
              <a:rPr lang="en-US" dirty="0"/>
              <a:t> within our libraries … what do we do about it?</a:t>
            </a:r>
          </a:p>
          <a:p>
            <a:endParaRPr lang="en-US" dirty="0"/>
          </a:p>
        </p:txBody>
      </p:sp>
      <p:sp>
        <p:nvSpPr>
          <p:cNvPr id="4" name="Slide Number Placeholder 3"/>
          <p:cNvSpPr>
            <a:spLocks noGrp="1"/>
          </p:cNvSpPr>
          <p:nvPr>
            <p:ph type="sldNum" sz="quarter" idx="10"/>
          </p:nvPr>
        </p:nvSpPr>
        <p:spPr/>
        <p:txBody>
          <a:bodyPr/>
          <a:lstStyle/>
          <a:p>
            <a:fld id="{EF19D7A4-D1FA-4A24-AC1A-446A7458EAF5}" type="slidenum">
              <a:rPr lang="en-US" smtClean="0"/>
              <a:t>9</a:t>
            </a:fld>
            <a:endParaRPr lang="en-US"/>
          </a:p>
        </p:txBody>
      </p:sp>
    </p:spTree>
    <p:extLst>
      <p:ext uri="{BB962C8B-B14F-4D97-AF65-F5344CB8AC3E}">
        <p14:creationId xmlns:p14="http://schemas.microsoft.com/office/powerpoint/2010/main" val="399914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EA27-2D32-3F44-9E39-3193528339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92C0F7-7883-2948-84D5-69A6DF332C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E98816-D343-E043-AAA4-C6C353C90216}"/>
              </a:ext>
            </a:extLst>
          </p:cNvPr>
          <p:cNvSpPr>
            <a:spLocks noGrp="1"/>
          </p:cNvSpPr>
          <p:nvPr>
            <p:ph type="dt" sz="half" idx="10"/>
          </p:nvPr>
        </p:nvSpPr>
        <p:spPr/>
        <p:txBody>
          <a:bodyPr/>
          <a:lstStyle/>
          <a:p>
            <a:fld id="{5EE159E4-46FB-A449-81A5-C9A778A86F2D}" type="datetimeFigureOut">
              <a:rPr lang="en-US" smtClean="0"/>
              <a:t>5/2/2019</a:t>
            </a:fld>
            <a:endParaRPr lang="en-US"/>
          </a:p>
        </p:txBody>
      </p:sp>
      <p:sp>
        <p:nvSpPr>
          <p:cNvPr id="5" name="Footer Placeholder 4">
            <a:extLst>
              <a:ext uri="{FF2B5EF4-FFF2-40B4-BE49-F238E27FC236}">
                <a16:creationId xmlns:a16="http://schemas.microsoft.com/office/drawing/2014/main" id="{13DAC4F9-D60D-E941-A8CA-BB5AADD72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C1F62-4E03-1248-BBCF-81C0AD229F57}"/>
              </a:ext>
            </a:extLst>
          </p:cNvPr>
          <p:cNvSpPr>
            <a:spLocks noGrp="1"/>
          </p:cNvSpPr>
          <p:nvPr>
            <p:ph type="sldNum" sz="quarter" idx="12"/>
          </p:nvPr>
        </p:nvSpPr>
        <p:spPr/>
        <p:txBody>
          <a:bodyPr/>
          <a:lstStyle/>
          <a:p>
            <a:fld id="{0796913D-1439-6B45-BD86-89F9A3C3CD48}" type="slidenum">
              <a:rPr lang="en-US" smtClean="0"/>
              <a:t>‹#›</a:t>
            </a:fld>
            <a:endParaRPr lang="en-US"/>
          </a:p>
        </p:txBody>
      </p:sp>
    </p:spTree>
    <p:extLst>
      <p:ext uri="{BB962C8B-B14F-4D97-AF65-F5344CB8AC3E}">
        <p14:creationId xmlns:p14="http://schemas.microsoft.com/office/powerpoint/2010/main" val="327658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8236E-D835-E948-B8D2-7FB518E29D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06CFDB-D031-E245-A547-0B2E0D2A04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DBA62-840A-5B42-8143-5202B1403F1E}"/>
              </a:ext>
            </a:extLst>
          </p:cNvPr>
          <p:cNvSpPr>
            <a:spLocks noGrp="1"/>
          </p:cNvSpPr>
          <p:nvPr>
            <p:ph type="dt" sz="half" idx="10"/>
          </p:nvPr>
        </p:nvSpPr>
        <p:spPr/>
        <p:txBody>
          <a:bodyPr/>
          <a:lstStyle/>
          <a:p>
            <a:fld id="{5EE159E4-46FB-A449-81A5-C9A778A86F2D}" type="datetimeFigureOut">
              <a:rPr lang="en-US" smtClean="0"/>
              <a:t>5/2/2019</a:t>
            </a:fld>
            <a:endParaRPr lang="en-US"/>
          </a:p>
        </p:txBody>
      </p:sp>
      <p:sp>
        <p:nvSpPr>
          <p:cNvPr id="5" name="Footer Placeholder 4">
            <a:extLst>
              <a:ext uri="{FF2B5EF4-FFF2-40B4-BE49-F238E27FC236}">
                <a16:creationId xmlns:a16="http://schemas.microsoft.com/office/drawing/2014/main" id="{7CF0730C-FCD9-3F40-B5CF-942A1A108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E6306C-FA40-5E41-BFD8-5FBEE9D6B20A}"/>
              </a:ext>
            </a:extLst>
          </p:cNvPr>
          <p:cNvSpPr>
            <a:spLocks noGrp="1"/>
          </p:cNvSpPr>
          <p:nvPr>
            <p:ph type="sldNum" sz="quarter" idx="12"/>
          </p:nvPr>
        </p:nvSpPr>
        <p:spPr/>
        <p:txBody>
          <a:bodyPr/>
          <a:lstStyle/>
          <a:p>
            <a:fld id="{0796913D-1439-6B45-BD86-89F9A3C3CD48}" type="slidenum">
              <a:rPr lang="en-US" smtClean="0"/>
              <a:t>‹#›</a:t>
            </a:fld>
            <a:endParaRPr lang="en-US"/>
          </a:p>
        </p:txBody>
      </p:sp>
    </p:spTree>
    <p:extLst>
      <p:ext uri="{BB962C8B-B14F-4D97-AF65-F5344CB8AC3E}">
        <p14:creationId xmlns:p14="http://schemas.microsoft.com/office/powerpoint/2010/main" val="180731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1CB616-56A2-8C4A-BA0C-09FAEE9545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1DE675-6344-EE47-A7B6-C53D592602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441BFB-1456-D945-AF06-D7F64940F4F4}"/>
              </a:ext>
            </a:extLst>
          </p:cNvPr>
          <p:cNvSpPr>
            <a:spLocks noGrp="1"/>
          </p:cNvSpPr>
          <p:nvPr>
            <p:ph type="dt" sz="half" idx="10"/>
          </p:nvPr>
        </p:nvSpPr>
        <p:spPr/>
        <p:txBody>
          <a:bodyPr/>
          <a:lstStyle/>
          <a:p>
            <a:fld id="{5EE159E4-46FB-A449-81A5-C9A778A86F2D}" type="datetimeFigureOut">
              <a:rPr lang="en-US" smtClean="0"/>
              <a:t>5/2/2019</a:t>
            </a:fld>
            <a:endParaRPr lang="en-US"/>
          </a:p>
        </p:txBody>
      </p:sp>
      <p:sp>
        <p:nvSpPr>
          <p:cNvPr id="5" name="Footer Placeholder 4">
            <a:extLst>
              <a:ext uri="{FF2B5EF4-FFF2-40B4-BE49-F238E27FC236}">
                <a16:creationId xmlns:a16="http://schemas.microsoft.com/office/drawing/2014/main" id="{213FCD20-9CFE-7F4D-B12C-C9BBC7F30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32B49E-5066-6E42-8AE4-FF4C264B323E}"/>
              </a:ext>
            </a:extLst>
          </p:cNvPr>
          <p:cNvSpPr>
            <a:spLocks noGrp="1"/>
          </p:cNvSpPr>
          <p:nvPr>
            <p:ph type="sldNum" sz="quarter" idx="12"/>
          </p:nvPr>
        </p:nvSpPr>
        <p:spPr/>
        <p:txBody>
          <a:bodyPr/>
          <a:lstStyle/>
          <a:p>
            <a:fld id="{0796913D-1439-6B45-BD86-89F9A3C3CD48}" type="slidenum">
              <a:rPr lang="en-US" smtClean="0"/>
              <a:t>‹#›</a:t>
            </a:fld>
            <a:endParaRPr lang="en-US"/>
          </a:p>
        </p:txBody>
      </p:sp>
    </p:spTree>
    <p:extLst>
      <p:ext uri="{BB962C8B-B14F-4D97-AF65-F5344CB8AC3E}">
        <p14:creationId xmlns:p14="http://schemas.microsoft.com/office/powerpoint/2010/main" val="48726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4DF3F-C8AE-5547-8ACA-B751DBC23F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511916-148F-7A4C-BD77-DE49CE463F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12BB6-65B9-E145-B1D7-C0D2A9B0C026}"/>
              </a:ext>
            </a:extLst>
          </p:cNvPr>
          <p:cNvSpPr>
            <a:spLocks noGrp="1"/>
          </p:cNvSpPr>
          <p:nvPr>
            <p:ph type="dt" sz="half" idx="10"/>
          </p:nvPr>
        </p:nvSpPr>
        <p:spPr/>
        <p:txBody>
          <a:bodyPr/>
          <a:lstStyle/>
          <a:p>
            <a:fld id="{5EE159E4-46FB-A449-81A5-C9A778A86F2D}" type="datetimeFigureOut">
              <a:rPr lang="en-US" smtClean="0"/>
              <a:t>5/2/2019</a:t>
            </a:fld>
            <a:endParaRPr lang="en-US"/>
          </a:p>
        </p:txBody>
      </p:sp>
      <p:sp>
        <p:nvSpPr>
          <p:cNvPr id="5" name="Footer Placeholder 4">
            <a:extLst>
              <a:ext uri="{FF2B5EF4-FFF2-40B4-BE49-F238E27FC236}">
                <a16:creationId xmlns:a16="http://schemas.microsoft.com/office/drawing/2014/main" id="{38B0A481-8840-CD46-9353-D42D80659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3C825D-9F42-CC41-B5BF-EF19790F821D}"/>
              </a:ext>
            </a:extLst>
          </p:cNvPr>
          <p:cNvSpPr>
            <a:spLocks noGrp="1"/>
          </p:cNvSpPr>
          <p:nvPr>
            <p:ph type="sldNum" sz="quarter" idx="12"/>
          </p:nvPr>
        </p:nvSpPr>
        <p:spPr/>
        <p:txBody>
          <a:bodyPr/>
          <a:lstStyle/>
          <a:p>
            <a:fld id="{0796913D-1439-6B45-BD86-89F9A3C3CD48}" type="slidenum">
              <a:rPr lang="en-US" smtClean="0"/>
              <a:t>‹#›</a:t>
            </a:fld>
            <a:endParaRPr lang="en-US"/>
          </a:p>
        </p:txBody>
      </p:sp>
    </p:spTree>
    <p:extLst>
      <p:ext uri="{BB962C8B-B14F-4D97-AF65-F5344CB8AC3E}">
        <p14:creationId xmlns:p14="http://schemas.microsoft.com/office/powerpoint/2010/main" val="2540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21D1D-8620-8745-936D-3B20A28517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E2F0CA-4E80-4F4B-A4C8-FAB99B288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9FB56F-9E69-3C40-BAC0-5AD901684C2F}"/>
              </a:ext>
            </a:extLst>
          </p:cNvPr>
          <p:cNvSpPr>
            <a:spLocks noGrp="1"/>
          </p:cNvSpPr>
          <p:nvPr>
            <p:ph type="dt" sz="half" idx="10"/>
          </p:nvPr>
        </p:nvSpPr>
        <p:spPr/>
        <p:txBody>
          <a:bodyPr/>
          <a:lstStyle/>
          <a:p>
            <a:fld id="{5EE159E4-46FB-A449-81A5-C9A778A86F2D}" type="datetimeFigureOut">
              <a:rPr lang="en-US" smtClean="0"/>
              <a:t>5/2/2019</a:t>
            </a:fld>
            <a:endParaRPr lang="en-US"/>
          </a:p>
        </p:txBody>
      </p:sp>
      <p:sp>
        <p:nvSpPr>
          <p:cNvPr id="5" name="Footer Placeholder 4">
            <a:extLst>
              <a:ext uri="{FF2B5EF4-FFF2-40B4-BE49-F238E27FC236}">
                <a16:creationId xmlns:a16="http://schemas.microsoft.com/office/drawing/2014/main" id="{CF6AC12C-C80C-8349-9902-11A18D91B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BDEDC-1285-7447-9933-98AB490A95E2}"/>
              </a:ext>
            </a:extLst>
          </p:cNvPr>
          <p:cNvSpPr>
            <a:spLocks noGrp="1"/>
          </p:cNvSpPr>
          <p:nvPr>
            <p:ph type="sldNum" sz="quarter" idx="12"/>
          </p:nvPr>
        </p:nvSpPr>
        <p:spPr/>
        <p:txBody>
          <a:bodyPr/>
          <a:lstStyle/>
          <a:p>
            <a:fld id="{0796913D-1439-6B45-BD86-89F9A3C3CD48}" type="slidenum">
              <a:rPr lang="en-US" smtClean="0"/>
              <a:t>‹#›</a:t>
            </a:fld>
            <a:endParaRPr lang="en-US"/>
          </a:p>
        </p:txBody>
      </p:sp>
    </p:spTree>
    <p:extLst>
      <p:ext uri="{BB962C8B-B14F-4D97-AF65-F5344CB8AC3E}">
        <p14:creationId xmlns:p14="http://schemas.microsoft.com/office/powerpoint/2010/main" val="306999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26F63-159B-024B-9D37-B9CD93B6C8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6038DC-630D-A74F-9281-3CA2EBB17F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8358F7-4C7B-2B40-8484-5CD73302695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D44C5D-5F6B-F84C-92D0-DDA354D21852}"/>
              </a:ext>
            </a:extLst>
          </p:cNvPr>
          <p:cNvSpPr>
            <a:spLocks noGrp="1"/>
          </p:cNvSpPr>
          <p:nvPr>
            <p:ph type="dt" sz="half" idx="10"/>
          </p:nvPr>
        </p:nvSpPr>
        <p:spPr/>
        <p:txBody>
          <a:bodyPr/>
          <a:lstStyle/>
          <a:p>
            <a:fld id="{5EE159E4-46FB-A449-81A5-C9A778A86F2D}" type="datetimeFigureOut">
              <a:rPr lang="en-US" smtClean="0"/>
              <a:t>5/2/2019</a:t>
            </a:fld>
            <a:endParaRPr lang="en-US"/>
          </a:p>
        </p:txBody>
      </p:sp>
      <p:sp>
        <p:nvSpPr>
          <p:cNvPr id="6" name="Footer Placeholder 5">
            <a:extLst>
              <a:ext uri="{FF2B5EF4-FFF2-40B4-BE49-F238E27FC236}">
                <a16:creationId xmlns:a16="http://schemas.microsoft.com/office/drawing/2014/main" id="{8CB51C34-3B6C-B840-ABF9-D19A80EB54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5CDD6C-533A-B948-8DA5-B8BC8E604F83}"/>
              </a:ext>
            </a:extLst>
          </p:cNvPr>
          <p:cNvSpPr>
            <a:spLocks noGrp="1"/>
          </p:cNvSpPr>
          <p:nvPr>
            <p:ph type="sldNum" sz="quarter" idx="12"/>
          </p:nvPr>
        </p:nvSpPr>
        <p:spPr/>
        <p:txBody>
          <a:bodyPr/>
          <a:lstStyle/>
          <a:p>
            <a:fld id="{0796913D-1439-6B45-BD86-89F9A3C3CD48}" type="slidenum">
              <a:rPr lang="en-US" smtClean="0"/>
              <a:t>‹#›</a:t>
            </a:fld>
            <a:endParaRPr lang="en-US"/>
          </a:p>
        </p:txBody>
      </p:sp>
    </p:spTree>
    <p:extLst>
      <p:ext uri="{BB962C8B-B14F-4D97-AF65-F5344CB8AC3E}">
        <p14:creationId xmlns:p14="http://schemas.microsoft.com/office/powerpoint/2010/main" val="238583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4555C-F97B-564A-A905-4C8C9C58F0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7860C0-5B8D-4141-9CFE-A4662710FC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A2707B-29DE-F645-843F-C0A406D67B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625E14-9415-3840-B718-F8E29A144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D5720A-142A-D545-BEC4-DD4B4334D3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C2077E-90BD-774F-A5C7-B7A7561BE620}"/>
              </a:ext>
            </a:extLst>
          </p:cNvPr>
          <p:cNvSpPr>
            <a:spLocks noGrp="1"/>
          </p:cNvSpPr>
          <p:nvPr>
            <p:ph type="dt" sz="half" idx="10"/>
          </p:nvPr>
        </p:nvSpPr>
        <p:spPr/>
        <p:txBody>
          <a:bodyPr/>
          <a:lstStyle/>
          <a:p>
            <a:fld id="{5EE159E4-46FB-A449-81A5-C9A778A86F2D}" type="datetimeFigureOut">
              <a:rPr lang="en-US" smtClean="0"/>
              <a:t>5/2/2019</a:t>
            </a:fld>
            <a:endParaRPr lang="en-US"/>
          </a:p>
        </p:txBody>
      </p:sp>
      <p:sp>
        <p:nvSpPr>
          <p:cNvPr id="8" name="Footer Placeholder 7">
            <a:extLst>
              <a:ext uri="{FF2B5EF4-FFF2-40B4-BE49-F238E27FC236}">
                <a16:creationId xmlns:a16="http://schemas.microsoft.com/office/drawing/2014/main" id="{C7862BB5-DFBD-5D45-8ADB-D3DE0C5C07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27376F-3AC2-AD4B-9A45-46258D28B40D}"/>
              </a:ext>
            </a:extLst>
          </p:cNvPr>
          <p:cNvSpPr>
            <a:spLocks noGrp="1"/>
          </p:cNvSpPr>
          <p:nvPr>
            <p:ph type="sldNum" sz="quarter" idx="12"/>
          </p:nvPr>
        </p:nvSpPr>
        <p:spPr/>
        <p:txBody>
          <a:bodyPr/>
          <a:lstStyle/>
          <a:p>
            <a:fld id="{0796913D-1439-6B45-BD86-89F9A3C3CD48}" type="slidenum">
              <a:rPr lang="en-US" smtClean="0"/>
              <a:t>‹#›</a:t>
            </a:fld>
            <a:endParaRPr lang="en-US"/>
          </a:p>
        </p:txBody>
      </p:sp>
    </p:spTree>
    <p:extLst>
      <p:ext uri="{BB962C8B-B14F-4D97-AF65-F5344CB8AC3E}">
        <p14:creationId xmlns:p14="http://schemas.microsoft.com/office/powerpoint/2010/main" val="207870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B8C40-828E-604A-82D4-BD0258DAA0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CD03A4-8220-C54C-8D98-C79C14A4A833}"/>
              </a:ext>
            </a:extLst>
          </p:cNvPr>
          <p:cNvSpPr>
            <a:spLocks noGrp="1"/>
          </p:cNvSpPr>
          <p:nvPr>
            <p:ph type="dt" sz="half" idx="10"/>
          </p:nvPr>
        </p:nvSpPr>
        <p:spPr/>
        <p:txBody>
          <a:bodyPr/>
          <a:lstStyle/>
          <a:p>
            <a:fld id="{5EE159E4-46FB-A449-81A5-C9A778A86F2D}" type="datetimeFigureOut">
              <a:rPr lang="en-US" smtClean="0"/>
              <a:t>5/2/2019</a:t>
            </a:fld>
            <a:endParaRPr lang="en-US"/>
          </a:p>
        </p:txBody>
      </p:sp>
      <p:sp>
        <p:nvSpPr>
          <p:cNvPr id="4" name="Footer Placeholder 3">
            <a:extLst>
              <a:ext uri="{FF2B5EF4-FFF2-40B4-BE49-F238E27FC236}">
                <a16:creationId xmlns:a16="http://schemas.microsoft.com/office/drawing/2014/main" id="{21C743C4-121B-E749-A438-8BE55BBA55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DFD1ED-6BB8-0E47-96AA-51A3606607C2}"/>
              </a:ext>
            </a:extLst>
          </p:cNvPr>
          <p:cNvSpPr>
            <a:spLocks noGrp="1"/>
          </p:cNvSpPr>
          <p:nvPr>
            <p:ph type="sldNum" sz="quarter" idx="12"/>
          </p:nvPr>
        </p:nvSpPr>
        <p:spPr/>
        <p:txBody>
          <a:bodyPr/>
          <a:lstStyle/>
          <a:p>
            <a:fld id="{0796913D-1439-6B45-BD86-89F9A3C3CD48}" type="slidenum">
              <a:rPr lang="en-US" smtClean="0"/>
              <a:t>‹#›</a:t>
            </a:fld>
            <a:endParaRPr lang="en-US"/>
          </a:p>
        </p:txBody>
      </p:sp>
    </p:spTree>
    <p:extLst>
      <p:ext uri="{BB962C8B-B14F-4D97-AF65-F5344CB8AC3E}">
        <p14:creationId xmlns:p14="http://schemas.microsoft.com/office/powerpoint/2010/main" val="317849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8CEE1C-7B3D-8541-9D53-1E816BD8A01A}"/>
              </a:ext>
            </a:extLst>
          </p:cNvPr>
          <p:cNvSpPr>
            <a:spLocks noGrp="1"/>
          </p:cNvSpPr>
          <p:nvPr>
            <p:ph type="dt" sz="half" idx="10"/>
          </p:nvPr>
        </p:nvSpPr>
        <p:spPr/>
        <p:txBody>
          <a:bodyPr/>
          <a:lstStyle/>
          <a:p>
            <a:fld id="{5EE159E4-46FB-A449-81A5-C9A778A86F2D}" type="datetimeFigureOut">
              <a:rPr lang="en-US" smtClean="0"/>
              <a:t>5/2/2019</a:t>
            </a:fld>
            <a:endParaRPr lang="en-US"/>
          </a:p>
        </p:txBody>
      </p:sp>
      <p:sp>
        <p:nvSpPr>
          <p:cNvPr id="3" name="Footer Placeholder 2">
            <a:extLst>
              <a:ext uri="{FF2B5EF4-FFF2-40B4-BE49-F238E27FC236}">
                <a16:creationId xmlns:a16="http://schemas.microsoft.com/office/drawing/2014/main" id="{7C373996-4777-0C4E-B62F-1184275FC4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CA4EED-2316-0641-818B-423765D07756}"/>
              </a:ext>
            </a:extLst>
          </p:cNvPr>
          <p:cNvSpPr>
            <a:spLocks noGrp="1"/>
          </p:cNvSpPr>
          <p:nvPr>
            <p:ph type="sldNum" sz="quarter" idx="12"/>
          </p:nvPr>
        </p:nvSpPr>
        <p:spPr/>
        <p:txBody>
          <a:bodyPr/>
          <a:lstStyle/>
          <a:p>
            <a:fld id="{0796913D-1439-6B45-BD86-89F9A3C3CD48}" type="slidenum">
              <a:rPr lang="en-US" smtClean="0"/>
              <a:t>‹#›</a:t>
            </a:fld>
            <a:endParaRPr lang="en-US"/>
          </a:p>
        </p:txBody>
      </p:sp>
    </p:spTree>
    <p:extLst>
      <p:ext uri="{BB962C8B-B14F-4D97-AF65-F5344CB8AC3E}">
        <p14:creationId xmlns:p14="http://schemas.microsoft.com/office/powerpoint/2010/main" val="18858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0404-CC82-B34C-A4ED-4A4AAEE7E0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8B39D3-2413-8247-8399-3F4BB71B7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E71ED9-E916-1E4A-8380-BDA58BF01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1BD270-9BB7-C144-BF73-9C05132D1FAA}"/>
              </a:ext>
            </a:extLst>
          </p:cNvPr>
          <p:cNvSpPr>
            <a:spLocks noGrp="1"/>
          </p:cNvSpPr>
          <p:nvPr>
            <p:ph type="dt" sz="half" idx="10"/>
          </p:nvPr>
        </p:nvSpPr>
        <p:spPr/>
        <p:txBody>
          <a:bodyPr/>
          <a:lstStyle/>
          <a:p>
            <a:fld id="{5EE159E4-46FB-A449-81A5-C9A778A86F2D}" type="datetimeFigureOut">
              <a:rPr lang="en-US" smtClean="0"/>
              <a:t>5/2/2019</a:t>
            </a:fld>
            <a:endParaRPr lang="en-US"/>
          </a:p>
        </p:txBody>
      </p:sp>
      <p:sp>
        <p:nvSpPr>
          <p:cNvPr id="6" name="Footer Placeholder 5">
            <a:extLst>
              <a:ext uri="{FF2B5EF4-FFF2-40B4-BE49-F238E27FC236}">
                <a16:creationId xmlns:a16="http://schemas.microsoft.com/office/drawing/2014/main" id="{9A484C8F-F94B-E94F-9C78-7E8FA72AAC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4137AD-F129-E144-81DD-D91AA5798D1A}"/>
              </a:ext>
            </a:extLst>
          </p:cNvPr>
          <p:cNvSpPr>
            <a:spLocks noGrp="1"/>
          </p:cNvSpPr>
          <p:nvPr>
            <p:ph type="sldNum" sz="quarter" idx="12"/>
          </p:nvPr>
        </p:nvSpPr>
        <p:spPr/>
        <p:txBody>
          <a:bodyPr/>
          <a:lstStyle/>
          <a:p>
            <a:fld id="{0796913D-1439-6B45-BD86-89F9A3C3CD48}" type="slidenum">
              <a:rPr lang="en-US" smtClean="0"/>
              <a:t>‹#›</a:t>
            </a:fld>
            <a:endParaRPr lang="en-US"/>
          </a:p>
        </p:txBody>
      </p:sp>
    </p:spTree>
    <p:extLst>
      <p:ext uri="{BB962C8B-B14F-4D97-AF65-F5344CB8AC3E}">
        <p14:creationId xmlns:p14="http://schemas.microsoft.com/office/powerpoint/2010/main" val="258661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FC0D-C05B-214D-8716-A2D2FAAF1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1FB3E5-31A4-4E4B-BC11-D6FEDDEE75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3358B6-A7BC-E94C-9AF4-9C9CA5CBA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2B3351-192C-7D48-81AE-FC5ED3C55467}"/>
              </a:ext>
            </a:extLst>
          </p:cNvPr>
          <p:cNvSpPr>
            <a:spLocks noGrp="1"/>
          </p:cNvSpPr>
          <p:nvPr>
            <p:ph type="dt" sz="half" idx="10"/>
          </p:nvPr>
        </p:nvSpPr>
        <p:spPr/>
        <p:txBody>
          <a:bodyPr/>
          <a:lstStyle/>
          <a:p>
            <a:fld id="{5EE159E4-46FB-A449-81A5-C9A778A86F2D}" type="datetimeFigureOut">
              <a:rPr lang="en-US" smtClean="0"/>
              <a:t>5/2/2019</a:t>
            </a:fld>
            <a:endParaRPr lang="en-US"/>
          </a:p>
        </p:txBody>
      </p:sp>
      <p:sp>
        <p:nvSpPr>
          <p:cNvPr id="6" name="Footer Placeholder 5">
            <a:extLst>
              <a:ext uri="{FF2B5EF4-FFF2-40B4-BE49-F238E27FC236}">
                <a16:creationId xmlns:a16="http://schemas.microsoft.com/office/drawing/2014/main" id="{927AA967-5B86-9148-BDCB-14168D1946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527DD6-C6FC-C248-8284-BC6370FB0506}"/>
              </a:ext>
            </a:extLst>
          </p:cNvPr>
          <p:cNvSpPr>
            <a:spLocks noGrp="1"/>
          </p:cNvSpPr>
          <p:nvPr>
            <p:ph type="sldNum" sz="quarter" idx="12"/>
          </p:nvPr>
        </p:nvSpPr>
        <p:spPr/>
        <p:txBody>
          <a:bodyPr/>
          <a:lstStyle/>
          <a:p>
            <a:fld id="{0796913D-1439-6B45-BD86-89F9A3C3CD48}" type="slidenum">
              <a:rPr lang="en-US" smtClean="0"/>
              <a:t>‹#›</a:t>
            </a:fld>
            <a:endParaRPr lang="en-US"/>
          </a:p>
        </p:txBody>
      </p:sp>
    </p:spTree>
    <p:extLst>
      <p:ext uri="{BB962C8B-B14F-4D97-AF65-F5344CB8AC3E}">
        <p14:creationId xmlns:p14="http://schemas.microsoft.com/office/powerpoint/2010/main" val="265874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671359-3AC5-E944-9499-9B65D67D76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C29CD3-F418-0342-B886-5A7C9EB36B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093B68-1C9E-F444-B6E3-D29D1BEF46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159E4-46FB-A449-81A5-C9A778A86F2D}" type="datetimeFigureOut">
              <a:rPr lang="en-US" smtClean="0"/>
              <a:t>5/2/2019</a:t>
            </a:fld>
            <a:endParaRPr lang="en-US"/>
          </a:p>
        </p:txBody>
      </p:sp>
      <p:sp>
        <p:nvSpPr>
          <p:cNvPr id="5" name="Footer Placeholder 4">
            <a:extLst>
              <a:ext uri="{FF2B5EF4-FFF2-40B4-BE49-F238E27FC236}">
                <a16:creationId xmlns:a16="http://schemas.microsoft.com/office/drawing/2014/main" id="{086A52E2-DD9E-3448-8341-92D1E9A775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8F7A3D-AF64-FE4C-A088-A8DA2F539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6913D-1439-6B45-BD86-89F9A3C3CD48}" type="slidenum">
              <a:rPr lang="en-US" smtClean="0"/>
              <a:t>‹#›</a:t>
            </a:fld>
            <a:endParaRPr lang="en-US"/>
          </a:p>
        </p:txBody>
      </p:sp>
    </p:spTree>
    <p:extLst>
      <p:ext uri="{BB962C8B-B14F-4D97-AF65-F5344CB8AC3E}">
        <p14:creationId xmlns:p14="http://schemas.microsoft.com/office/powerpoint/2010/main" val="1656384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F4FE-9FC5-0B44-BA09-5126D2501431}"/>
              </a:ext>
            </a:extLst>
          </p:cNvPr>
          <p:cNvSpPr>
            <a:spLocks noGrp="1"/>
          </p:cNvSpPr>
          <p:nvPr>
            <p:ph type="ctrTitle"/>
          </p:nvPr>
        </p:nvSpPr>
        <p:spPr>
          <a:xfrm>
            <a:off x="1559496" y="1772816"/>
            <a:ext cx="9073008" cy="3312368"/>
          </a:xfrm>
        </p:spPr>
        <p:txBody>
          <a:bodyPr>
            <a:noAutofit/>
          </a:bodyPr>
          <a:lstStyle/>
          <a:p>
            <a:pPr algn="l"/>
            <a:r>
              <a:rPr lang="en-US" sz="6600" b="1" spc="-150" dirty="0">
                <a:solidFill>
                  <a:schemeClr val="bg1"/>
                </a:solidFill>
                <a:latin typeface="Verdana" panose="020B0604030504040204" pitchFamily="34" charset="0"/>
                <a:ea typeface="Verdana" panose="020B0604030504040204" pitchFamily="34" charset="0"/>
                <a:cs typeface="Verdana" panose="020B0604030504040204" pitchFamily="34" charset="0"/>
              </a:rPr>
              <a:t>Outreach </a:t>
            </a:r>
            <a:r>
              <a:rPr lang="en-US" sz="6600" b="1" spc="-15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Workers at SPL </a:t>
            </a:r>
            <a:endParaRPr lang="en-US" sz="6600" b="1" spc="-15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A7A2F727-1F25-5F40-AAE2-664859C979B9}"/>
              </a:ext>
            </a:extLst>
          </p:cNvPr>
          <p:cNvPicPr>
            <a:picLocks noChangeAspect="1"/>
          </p:cNvPicPr>
          <p:nvPr/>
        </p:nvPicPr>
        <p:blipFill>
          <a:blip r:embed="rId3"/>
          <a:stretch>
            <a:fillRect/>
          </a:stretch>
        </p:blipFill>
        <p:spPr>
          <a:xfrm>
            <a:off x="9541163" y="727939"/>
            <a:ext cx="1887104" cy="703312"/>
          </a:xfrm>
          <a:prstGeom prst="rect">
            <a:avLst/>
          </a:prstGeom>
        </p:spPr>
      </p:pic>
    </p:spTree>
    <p:extLst>
      <p:ext uri="{BB962C8B-B14F-4D97-AF65-F5344CB8AC3E}">
        <p14:creationId xmlns:p14="http://schemas.microsoft.com/office/powerpoint/2010/main" val="3904557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F4FE-9FC5-0B44-BA09-5126D2501431}"/>
              </a:ext>
            </a:extLst>
          </p:cNvPr>
          <p:cNvSpPr>
            <a:spLocks noGrp="1"/>
          </p:cNvSpPr>
          <p:nvPr>
            <p:ph type="ctrTitle"/>
          </p:nvPr>
        </p:nvSpPr>
        <p:spPr>
          <a:xfrm>
            <a:off x="839416" y="836712"/>
            <a:ext cx="10513168" cy="936104"/>
          </a:xfrm>
        </p:spPr>
        <p:txBody>
          <a:bodyPr anchor="t">
            <a:noAutofit/>
          </a:bodyPr>
          <a:lstStyle/>
          <a:p>
            <a:pPr algn="l"/>
            <a:r>
              <a:rPr lang="en-US" b="1" spc="-300" dirty="0" smtClean="0">
                <a:solidFill>
                  <a:srgbClr val="D52B1E"/>
                </a:solidFill>
                <a:latin typeface="Verdana" panose="020B0604030504040204" pitchFamily="34" charset="0"/>
                <a:ea typeface="Verdana" panose="020B0604030504040204" pitchFamily="34" charset="0"/>
                <a:cs typeface="Verdana" panose="020B0604030504040204" pitchFamily="34" charset="0"/>
              </a:rPr>
              <a:t>What To Do About It</a:t>
            </a:r>
            <a:endParaRPr lang="en-U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a:extLst>
              <a:ext uri="{FF2B5EF4-FFF2-40B4-BE49-F238E27FC236}">
                <a16:creationId xmlns:a16="http://schemas.microsoft.com/office/drawing/2014/main" id="{19016B24-2174-9745-BDF6-87B646005703}"/>
              </a:ext>
            </a:extLst>
          </p:cNvPr>
          <p:cNvSpPr txBox="1">
            <a:spLocks/>
          </p:cNvSpPr>
          <p:nvPr/>
        </p:nvSpPr>
        <p:spPr>
          <a:xfrm>
            <a:off x="839416" y="1988840"/>
            <a:ext cx="10513168" cy="403244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CA" sz="2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Libraries:</a:t>
            </a:r>
            <a:endParaRPr lang="en-CA"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987425" indent="-457200" algn="l">
              <a:spcAft>
                <a:spcPts val="600"/>
              </a:spcAft>
              <a:buFont typeface="Arial" panose="020B0604020202020204" pitchFamily="34" charset="0"/>
              <a:buChar char="•"/>
            </a:pPr>
            <a:r>
              <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Keep doing what you are doing – provide a free space for people to come hang out, free programs, etc. </a:t>
            </a:r>
          </a:p>
          <a:p>
            <a:pPr marL="987425" indent="-457200" algn="l">
              <a:spcAft>
                <a:spcPts val="600"/>
              </a:spcAft>
              <a:buFont typeface="Arial" panose="020B0604020202020204" pitchFamily="34" charset="0"/>
              <a:buChar char="•"/>
            </a:pPr>
            <a:r>
              <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Understand that behaviours are a result from previous experiences. Use empathy and understanding.</a:t>
            </a:r>
          </a:p>
          <a:p>
            <a:pPr marL="987425" indent="-457200" algn="l">
              <a:spcAft>
                <a:spcPts val="600"/>
              </a:spcAft>
              <a:buFont typeface="Arial" panose="020B0604020202020204" pitchFamily="34" charset="0"/>
              <a:buChar char="•"/>
            </a:pPr>
            <a:r>
              <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 Librarian’s Guide to Homelessness” – Ryan Dowd</a:t>
            </a:r>
            <a:endParaRPr lang="en-CA" sz="2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l">
              <a:spcAft>
                <a:spcPts val="600"/>
              </a:spcAft>
            </a:pPr>
            <a:r>
              <a:rPr lang="en-CA" sz="2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r>
            <a:br>
              <a:rPr lang="en-CA" sz="2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br>
            <a:r>
              <a:rPr lang="en-CA" sz="2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Social Workers:</a:t>
            </a:r>
            <a:endParaRPr lang="en-CA"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987425" indent="-457200" algn="l">
              <a:spcAft>
                <a:spcPts val="600"/>
              </a:spcAft>
              <a:buFont typeface="Arial" panose="020B0604020202020204" pitchFamily="34" charset="0"/>
              <a:buChar char="•"/>
            </a:pPr>
            <a:r>
              <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Help navigate this world</a:t>
            </a:r>
          </a:p>
          <a:p>
            <a:pPr marL="987425" indent="-457200" algn="l">
              <a:spcAft>
                <a:spcPts val="600"/>
              </a:spcAft>
              <a:buFont typeface="Arial" panose="020B0604020202020204" pitchFamily="34" charset="0"/>
              <a:buChar char="•"/>
            </a:pPr>
            <a:r>
              <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Provide support and advocacy for these individuals</a:t>
            </a:r>
          </a:p>
          <a:p>
            <a:pPr marL="987425" indent="-457200" algn="l">
              <a:spcAft>
                <a:spcPts val="600"/>
              </a:spcAft>
              <a:buFont typeface="Arial" panose="020B0604020202020204" pitchFamily="34" charset="0"/>
              <a:buChar char="•"/>
            </a:pPr>
            <a:r>
              <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Help gain stability</a:t>
            </a:r>
          </a:p>
          <a:p>
            <a:pPr marL="457200" indent="-457200" algn="l">
              <a:buFont typeface="Arial" panose="020B0604020202020204" pitchFamily="34" charset="0"/>
              <a:buChar char="•"/>
            </a:pPr>
            <a:endParaRPr lang="en-US"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85031781"/>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F4FE-9FC5-0B44-BA09-5126D2501431}"/>
              </a:ext>
            </a:extLst>
          </p:cNvPr>
          <p:cNvSpPr>
            <a:spLocks noGrp="1"/>
          </p:cNvSpPr>
          <p:nvPr>
            <p:ph type="ctrTitle"/>
          </p:nvPr>
        </p:nvSpPr>
        <p:spPr>
          <a:xfrm>
            <a:off x="1559496" y="1772816"/>
            <a:ext cx="9073008" cy="3312368"/>
          </a:xfrm>
        </p:spPr>
        <p:txBody>
          <a:bodyPr>
            <a:noAutofit/>
          </a:bodyPr>
          <a:lstStyle/>
          <a:p>
            <a:pPr algn="l">
              <a:spcAft>
                <a:spcPts val="600"/>
              </a:spcAft>
            </a:pPr>
            <a:r>
              <a:rPr lang="en-US" b="1" spc="-15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Social Workers &amp; Libraries</a:t>
            </a:r>
            <a:br>
              <a:rPr lang="en-US" b="1" spc="-15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3200" b="1" spc="-15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A7A2F727-1F25-5F40-AAE2-664859C979B9}"/>
              </a:ext>
            </a:extLst>
          </p:cNvPr>
          <p:cNvPicPr>
            <a:picLocks noChangeAspect="1"/>
          </p:cNvPicPr>
          <p:nvPr/>
        </p:nvPicPr>
        <p:blipFill>
          <a:blip r:embed="rId3"/>
          <a:stretch>
            <a:fillRect/>
          </a:stretch>
        </p:blipFill>
        <p:spPr>
          <a:xfrm>
            <a:off x="9541163" y="727939"/>
            <a:ext cx="1887104" cy="703312"/>
          </a:xfrm>
          <a:prstGeom prst="rect">
            <a:avLst/>
          </a:prstGeom>
        </p:spPr>
      </p:pic>
    </p:spTree>
    <p:extLst>
      <p:ext uri="{BB962C8B-B14F-4D97-AF65-F5344CB8AC3E}">
        <p14:creationId xmlns:p14="http://schemas.microsoft.com/office/powerpoint/2010/main" val="34582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F4FE-9FC5-0B44-BA09-5126D2501431}"/>
              </a:ext>
            </a:extLst>
          </p:cNvPr>
          <p:cNvSpPr>
            <a:spLocks noGrp="1"/>
          </p:cNvSpPr>
          <p:nvPr>
            <p:ph type="ctrTitle"/>
          </p:nvPr>
        </p:nvSpPr>
        <p:spPr>
          <a:xfrm>
            <a:off x="839416" y="836712"/>
            <a:ext cx="10513168" cy="936104"/>
          </a:xfrm>
        </p:spPr>
        <p:txBody>
          <a:bodyPr anchor="t">
            <a:noAutofit/>
          </a:bodyPr>
          <a:lstStyle/>
          <a:p>
            <a:pPr algn="l"/>
            <a:r>
              <a:rPr lang="en-US" sz="5800" b="1" spc="-300" dirty="0" smtClean="0">
                <a:solidFill>
                  <a:srgbClr val="D52B1E"/>
                </a:solidFill>
                <a:latin typeface="Verdana" panose="020B0604030504040204" pitchFamily="34" charset="0"/>
                <a:ea typeface="Verdana" panose="020B0604030504040204" pitchFamily="34" charset="0"/>
                <a:cs typeface="Verdana" panose="020B0604030504040204" pitchFamily="34" charset="0"/>
              </a:rPr>
              <a:t>Strengths </a:t>
            </a:r>
            <a:endParaRPr lang="en-US" sz="5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a:extLst>
              <a:ext uri="{FF2B5EF4-FFF2-40B4-BE49-F238E27FC236}">
                <a16:creationId xmlns:a16="http://schemas.microsoft.com/office/drawing/2014/main" id="{19016B24-2174-9745-BDF6-87B646005703}"/>
              </a:ext>
            </a:extLst>
          </p:cNvPr>
          <p:cNvSpPr txBox="1">
            <a:spLocks/>
          </p:cNvSpPr>
          <p:nvPr/>
        </p:nvSpPr>
        <p:spPr>
          <a:xfrm>
            <a:off x="839416" y="1988840"/>
            <a:ext cx="10513168" cy="403244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spcAft>
                <a:spcPts val="600"/>
              </a:spcAft>
              <a:buFont typeface="Arial" panose="020B0604020202020204" pitchFamily="34" charset="0"/>
              <a:buChar char="•"/>
            </a:pPr>
            <a:r>
              <a:rPr lang="en-CA"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Incorporating a new world of knowledge into the library (knowledge of social systems, policies, and supporting agencies)</a:t>
            </a:r>
          </a:p>
          <a:p>
            <a:pPr marL="457200" indent="-457200" algn="l">
              <a:spcAft>
                <a:spcPts val="600"/>
              </a:spcAft>
              <a:buFont typeface="Arial" panose="020B0604020202020204" pitchFamily="34" charset="0"/>
              <a:buChar char="•"/>
            </a:pPr>
            <a:r>
              <a:rPr lang="en-CA"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New roles allow for new programs and services to be tailored directly to the library’s needs</a:t>
            </a:r>
          </a:p>
          <a:p>
            <a:pPr marL="457200" indent="-457200" algn="l">
              <a:spcAft>
                <a:spcPts val="600"/>
              </a:spcAft>
              <a:buFont typeface="Arial" panose="020B0604020202020204" pitchFamily="34" charset="0"/>
              <a:buChar char="•"/>
            </a:pPr>
            <a:r>
              <a:rPr lang="en-CA"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New roles with no preconceived ideas about the role.</a:t>
            </a:r>
          </a:p>
          <a:p>
            <a:pPr marL="457200" indent="-457200" algn="l">
              <a:spcAft>
                <a:spcPts val="600"/>
              </a:spcAft>
              <a:buFont typeface="Arial" panose="020B0604020202020204" pitchFamily="34" charset="0"/>
              <a:buChar char="•"/>
            </a:pPr>
            <a:r>
              <a:rPr lang="en-CA"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New ways of collaborating with the community</a:t>
            </a:r>
          </a:p>
          <a:p>
            <a:pPr marL="457200" indent="-457200" algn="l">
              <a:spcAft>
                <a:spcPts val="600"/>
              </a:spcAft>
              <a:buFont typeface="Arial" panose="020B0604020202020204" pitchFamily="34" charset="0"/>
              <a:buChar char="•"/>
            </a:pPr>
            <a:r>
              <a:rPr lang="en-CA"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Neutral territory</a:t>
            </a:r>
          </a:p>
          <a:p>
            <a:pPr algn="l"/>
            <a:endParaRPr lang="en-US"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85509945"/>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F4FE-9FC5-0B44-BA09-5126D2501431}"/>
              </a:ext>
            </a:extLst>
          </p:cNvPr>
          <p:cNvSpPr>
            <a:spLocks noGrp="1"/>
          </p:cNvSpPr>
          <p:nvPr>
            <p:ph type="ctrTitle"/>
          </p:nvPr>
        </p:nvSpPr>
        <p:spPr>
          <a:xfrm>
            <a:off x="839416" y="836712"/>
            <a:ext cx="10513168" cy="936104"/>
          </a:xfrm>
        </p:spPr>
        <p:txBody>
          <a:bodyPr anchor="t">
            <a:noAutofit/>
          </a:bodyPr>
          <a:lstStyle/>
          <a:p>
            <a:pPr algn="l"/>
            <a:r>
              <a:rPr lang="en-US" b="1" spc="-300" dirty="0" smtClean="0">
                <a:solidFill>
                  <a:srgbClr val="D52B1E"/>
                </a:solidFill>
                <a:latin typeface="Verdana" panose="020B0604030504040204" pitchFamily="34" charset="0"/>
                <a:ea typeface="Verdana" panose="020B0604030504040204" pitchFamily="34" charset="0"/>
                <a:cs typeface="Verdana" panose="020B0604030504040204" pitchFamily="34" charset="0"/>
              </a:rPr>
              <a:t>Considerations</a:t>
            </a:r>
            <a:endParaRPr lang="en-U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a:extLst>
              <a:ext uri="{FF2B5EF4-FFF2-40B4-BE49-F238E27FC236}">
                <a16:creationId xmlns:a16="http://schemas.microsoft.com/office/drawing/2014/main" id="{19016B24-2174-9745-BDF6-87B646005703}"/>
              </a:ext>
            </a:extLst>
          </p:cNvPr>
          <p:cNvSpPr txBox="1">
            <a:spLocks/>
          </p:cNvSpPr>
          <p:nvPr/>
        </p:nvSpPr>
        <p:spPr>
          <a:xfrm>
            <a:off x="839416" y="1988840"/>
            <a:ext cx="10513168" cy="403244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spcAft>
                <a:spcPts val="600"/>
              </a:spcAft>
              <a:buFont typeface="Arial" panose="020B0604020202020204" pitchFamily="34" charset="0"/>
              <a:buChar char="•"/>
            </a:pPr>
            <a:r>
              <a:rPr lang="en-CA"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Flexibility is key</a:t>
            </a:r>
          </a:p>
          <a:p>
            <a:pPr marL="987425" indent="-457200" algn="l">
              <a:spcAft>
                <a:spcPts val="600"/>
              </a:spcAft>
              <a:buFont typeface="Arial" panose="020B0604020202020204" pitchFamily="34" charset="0"/>
              <a:buChar char="•"/>
            </a:pPr>
            <a:r>
              <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Meeting patrons when and where they are in need</a:t>
            </a:r>
          </a:p>
          <a:p>
            <a:pPr marL="987425" indent="-457200" algn="l">
              <a:spcAft>
                <a:spcPts val="600"/>
              </a:spcAft>
              <a:buFont typeface="Arial" panose="020B0604020202020204" pitchFamily="34" charset="0"/>
              <a:buChar char="•"/>
            </a:pPr>
            <a:r>
              <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Being able to come and go from the library to support patrons in need</a:t>
            </a:r>
          </a:p>
          <a:p>
            <a:pPr marL="987425" indent="-457200" algn="l">
              <a:spcAft>
                <a:spcPts val="600"/>
              </a:spcAft>
              <a:buFont typeface="Arial" panose="020B0604020202020204" pitchFamily="34" charset="0"/>
              <a:buChar char="•"/>
            </a:pPr>
            <a:r>
              <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Institutions are often their own </a:t>
            </a:r>
            <a:r>
              <a:rPr lang="en-CA"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barrier</a:t>
            </a:r>
            <a:br>
              <a:rPr lang="en-CA"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br>
            <a:endPar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anose="020B0604020202020204" pitchFamily="34" charset="0"/>
              <a:buChar char="•"/>
            </a:pPr>
            <a:r>
              <a:rPr lang="en-US"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We can’t fix </a:t>
            </a:r>
            <a:r>
              <a:rPr lang="en-US" sz="2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everything</a:t>
            </a:r>
          </a:p>
          <a:p>
            <a:pPr marL="984250" indent="-457200" algn="l">
              <a:buFont typeface="Arial" panose="020B0604020202020204" pitchFamily="34" charset="0"/>
              <a:buChar char="•"/>
            </a:pPr>
            <a:r>
              <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Ultimately, it is up to the patron to decide what they want to do with </a:t>
            </a:r>
            <a:r>
              <a:rPr lang="en-CA"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themselves</a:t>
            </a:r>
            <a:br>
              <a:rPr lang="en-CA"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br>
            <a:endParaRPr lang="en-CA"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anose="020B0604020202020204" pitchFamily="34" charset="0"/>
              <a:buChar char="•"/>
            </a:pPr>
            <a:r>
              <a:rPr lang="en-US"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Nothing is instant</a:t>
            </a:r>
          </a:p>
          <a:p>
            <a:pPr marL="984250" indent="-457200" algn="l">
              <a:buFont typeface="Arial" panose="020B0604020202020204" pitchFamily="34" charset="0"/>
              <a:buChar char="•"/>
            </a:pPr>
            <a:r>
              <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Building relationships and trust, complex issues, habitual </a:t>
            </a:r>
            <a:r>
              <a:rPr lang="en-CA"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behaviours</a:t>
            </a:r>
            <a:br>
              <a:rPr lang="en-CA"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br>
            <a:endPar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anose="020B0604020202020204" pitchFamily="34" charset="0"/>
              <a:buChar char="•"/>
            </a:pPr>
            <a:r>
              <a:rPr lang="en-US"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Success is measured differently</a:t>
            </a:r>
          </a:p>
          <a:p>
            <a:pPr marL="527050" algn="l"/>
            <a:endParaRPr lang="en-CA" sz="20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anose="020B0604020202020204" pitchFamily="34" charset="0"/>
              <a:buChar char="•"/>
            </a:pPr>
            <a:endParaRPr lang="en-US"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49910837"/>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F4FE-9FC5-0B44-BA09-5126D2501431}"/>
              </a:ext>
            </a:extLst>
          </p:cNvPr>
          <p:cNvSpPr>
            <a:spLocks noGrp="1"/>
          </p:cNvSpPr>
          <p:nvPr>
            <p:ph type="ctrTitle"/>
          </p:nvPr>
        </p:nvSpPr>
        <p:spPr>
          <a:xfrm>
            <a:off x="1559496" y="1772816"/>
            <a:ext cx="9073008" cy="3312368"/>
          </a:xfrm>
        </p:spPr>
        <p:txBody>
          <a:bodyPr>
            <a:noAutofit/>
          </a:bodyPr>
          <a:lstStyle/>
          <a:p>
            <a:pPr algn="l">
              <a:spcAft>
                <a:spcPts val="600"/>
              </a:spcAft>
            </a:pPr>
            <a:r>
              <a:rPr lang="en-US" b="1" spc="-15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What’s Happening at SPL</a:t>
            </a:r>
            <a:br>
              <a:rPr lang="en-US" b="1" spc="-15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3200" b="1" spc="-15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A7A2F727-1F25-5F40-AAE2-664859C979B9}"/>
              </a:ext>
            </a:extLst>
          </p:cNvPr>
          <p:cNvPicPr>
            <a:picLocks noChangeAspect="1"/>
          </p:cNvPicPr>
          <p:nvPr/>
        </p:nvPicPr>
        <p:blipFill>
          <a:blip r:embed="rId3"/>
          <a:stretch>
            <a:fillRect/>
          </a:stretch>
        </p:blipFill>
        <p:spPr>
          <a:xfrm>
            <a:off x="9541163" y="727939"/>
            <a:ext cx="1887104" cy="703312"/>
          </a:xfrm>
          <a:prstGeom prst="rect">
            <a:avLst/>
          </a:prstGeom>
        </p:spPr>
      </p:pic>
    </p:spTree>
    <p:extLst>
      <p:ext uri="{BB962C8B-B14F-4D97-AF65-F5344CB8AC3E}">
        <p14:creationId xmlns:p14="http://schemas.microsoft.com/office/powerpoint/2010/main" val="33991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F4FE-9FC5-0B44-BA09-5126D2501431}"/>
              </a:ext>
            </a:extLst>
          </p:cNvPr>
          <p:cNvSpPr>
            <a:spLocks noGrp="1"/>
          </p:cNvSpPr>
          <p:nvPr>
            <p:ph type="ctrTitle"/>
          </p:nvPr>
        </p:nvSpPr>
        <p:spPr>
          <a:xfrm>
            <a:off x="839416" y="836712"/>
            <a:ext cx="10513168" cy="936104"/>
          </a:xfrm>
        </p:spPr>
        <p:txBody>
          <a:bodyPr anchor="t">
            <a:noAutofit/>
          </a:bodyPr>
          <a:lstStyle/>
          <a:p>
            <a:pPr algn="l"/>
            <a:r>
              <a:rPr lang="en-US" b="1" spc="-300" dirty="0" smtClean="0">
                <a:solidFill>
                  <a:srgbClr val="D52B1E"/>
                </a:solidFill>
                <a:latin typeface="Verdana" panose="020B0604030504040204" pitchFamily="34" charset="0"/>
                <a:ea typeface="Verdana" panose="020B0604030504040204" pitchFamily="34" charset="0"/>
                <a:cs typeface="Verdana" panose="020B0604030504040204" pitchFamily="34" charset="0"/>
              </a:rPr>
              <a:t>What’s Happening at SPL</a:t>
            </a:r>
            <a:endParaRPr lang="en-U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a:extLst>
              <a:ext uri="{FF2B5EF4-FFF2-40B4-BE49-F238E27FC236}">
                <a16:creationId xmlns:a16="http://schemas.microsoft.com/office/drawing/2014/main" id="{19016B24-2174-9745-BDF6-87B646005703}"/>
              </a:ext>
            </a:extLst>
          </p:cNvPr>
          <p:cNvSpPr txBox="1">
            <a:spLocks/>
          </p:cNvSpPr>
          <p:nvPr/>
        </p:nvSpPr>
        <p:spPr>
          <a:xfrm>
            <a:off x="839416" y="1988840"/>
            <a:ext cx="10513168" cy="403244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spcAft>
                <a:spcPts val="600"/>
              </a:spcAft>
              <a:buFont typeface="Arial" panose="020B0604020202020204" pitchFamily="34" charset="0"/>
              <a:buChar char="•"/>
            </a:pPr>
            <a:r>
              <a:rPr lang="en-CA"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Drop-in focused</a:t>
            </a:r>
          </a:p>
          <a:p>
            <a:pPr marL="457200" indent="-457200" algn="l">
              <a:spcAft>
                <a:spcPts val="600"/>
              </a:spcAft>
              <a:buFont typeface="Arial" panose="020B0604020202020204" pitchFamily="34" charset="0"/>
              <a:buChar char="•"/>
            </a:pPr>
            <a:r>
              <a:rPr lang="en-CA"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Being “present” at the library</a:t>
            </a:r>
          </a:p>
          <a:p>
            <a:pPr marL="457200" indent="-457200" algn="l">
              <a:spcAft>
                <a:spcPts val="600"/>
              </a:spcAft>
              <a:buFont typeface="Arial" panose="020B0604020202020204" pitchFamily="34" charset="0"/>
              <a:buChar char="•"/>
            </a:pPr>
            <a:r>
              <a:rPr lang="en-CA"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Connecting patrons to specific community resources</a:t>
            </a:r>
          </a:p>
          <a:p>
            <a:pPr marL="457200" indent="-457200" algn="l">
              <a:spcAft>
                <a:spcPts val="600"/>
              </a:spcAft>
              <a:buFont typeface="Arial" panose="020B0604020202020204" pitchFamily="34" charset="0"/>
              <a:buChar char="•"/>
            </a:pPr>
            <a:r>
              <a:rPr lang="en-CA"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Outreach and referrals</a:t>
            </a:r>
          </a:p>
          <a:p>
            <a:pPr marL="457200" indent="-457200" algn="l">
              <a:spcAft>
                <a:spcPts val="600"/>
              </a:spcAft>
              <a:buFont typeface="Arial" panose="020B0604020202020204" pitchFamily="34" charset="0"/>
              <a:buChar char="•"/>
            </a:pPr>
            <a:r>
              <a:rPr lang="en-CA"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Staff education</a:t>
            </a:r>
          </a:p>
          <a:p>
            <a:pPr marL="457200" indent="-457200" algn="l">
              <a:spcAft>
                <a:spcPts val="600"/>
              </a:spcAft>
              <a:buFont typeface="Arial" panose="020B0604020202020204" pitchFamily="34" charset="0"/>
              <a:buChar char="•"/>
            </a:pPr>
            <a:r>
              <a:rPr lang="en-CA"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Brief counselling, system navigation, finding solutions to patrons’ issues</a:t>
            </a:r>
          </a:p>
          <a:p>
            <a:pPr marL="457200" indent="-457200" algn="l">
              <a:spcAft>
                <a:spcPts val="600"/>
              </a:spcAft>
              <a:buFont typeface="Arial" panose="020B0604020202020204" pitchFamily="34" charset="0"/>
              <a:buChar char="•"/>
            </a:pPr>
            <a:r>
              <a:rPr lang="en-CA"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Information beyond what the library can offer</a:t>
            </a:r>
          </a:p>
          <a:p>
            <a:pPr marL="809625" indent="-457200" algn="l">
              <a:spcAft>
                <a:spcPts val="600"/>
              </a:spcAft>
              <a:buFont typeface="Arial" panose="020B0604020202020204" pitchFamily="34" charset="0"/>
              <a:buChar char="•"/>
            </a:pPr>
            <a:r>
              <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Bulletin board, handouts, etc.</a:t>
            </a:r>
          </a:p>
          <a:p>
            <a:pPr marL="457200" indent="-457200" algn="l">
              <a:spcAft>
                <a:spcPts val="600"/>
              </a:spcAft>
              <a:buFont typeface="Arial" panose="020B0604020202020204" pitchFamily="34" charset="0"/>
              <a:buChar char="•"/>
            </a:pPr>
            <a:r>
              <a:rPr lang="en-CA"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Only 7 months in – continuously adapting and evolving</a:t>
            </a:r>
          </a:p>
          <a:p>
            <a:pPr marL="457200" indent="-457200" algn="l">
              <a:buFont typeface="Arial" panose="020B0604020202020204" pitchFamily="34" charset="0"/>
              <a:buChar char="•"/>
            </a:pPr>
            <a:endParaRPr lang="en-US"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41670227"/>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F4FE-9FC5-0B44-BA09-5126D2501431}"/>
              </a:ext>
            </a:extLst>
          </p:cNvPr>
          <p:cNvSpPr>
            <a:spLocks noGrp="1"/>
          </p:cNvSpPr>
          <p:nvPr>
            <p:ph type="ctrTitle"/>
          </p:nvPr>
        </p:nvSpPr>
        <p:spPr>
          <a:xfrm>
            <a:off x="1559496" y="1772816"/>
            <a:ext cx="9073008" cy="3312368"/>
          </a:xfrm>
        </p:spPr>
        <p:txBody>
          <a:bodyPr>
            <a:noAutofit/>
          </a:bodyPr>
          <a:lstStyle/>
          <a:p>
            <a:pPr algn="l">
              <a:spcAft>
                <a:spcPts val="600"/>
              </a:spcAft>
            </a:pPr>
            <a:r>
              <a:rPr lang="en-US" b="1" spc="-15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Thank you</a:t>
            </a:r>
            <a:br>
              <a:rPr lang="en-US" b="1" spc="-15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3200" b="1" spc="-15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A7A2F727-1F25-5F40-AAE2-664859C979B9}"/>
              </a:ext>
            </a:extLst>
          </p:cNvPr>
          <p:cNvPicPr>
            <a:picLocks noChangeAspect="1"/>
          </p:cNvPicPr>
          <p:nvPr/>
        </p:nvPicPr>
        <p:blipFill>
          <a:blip r:embed="rId3"/>
          <a:stretch>
            <a:fillRect/>
          </a:stretch>
        </p:blipFill>
        <p:spPr>
          <a:xfrm>
            <a:off x="9541163" y="727939"/>
            <a:ext cx="1887104" cy="703312"/>
          </a:xfrm>
          <a:prstGeom prst="rect">
            <a:avLst/>
          </a:prstGeom>
        </p:spPr>
      </p:pic>
    </p:spTree>
    <p:extLst>
      <p:ext uri="{BB962C8B-B14F-4D97-AF65-F5344CB8AC3E}">
        <p14:creationId xmlns:p14="http://schemas.microsoft.com/office/powerpoint/2010/main" val="17837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02F433-AA8C-204A-8ACA-5E04AF24F424}"/>
              </a:ext>
            </a:extLst>
          </p:cNvPr>
          <p:cNvPicPr>
            <a:picLocks noChangeAspect="1"/>
          </p:cNvPicPr>
          <p:nvPr/>
        </p:nvPicPr>
        <p:blipFill>
          <a:blip r:embed="rId3"/>
          <a:stretch>
            <a:fillRect/>
          </a:stretch>
        </p:blipFill>
        <p:spPr>
          <a:xfrm>
            <a:off x="9541163" y="727939"/>
            <a:ext cx="1887104" cy="703312"/>
          </a:xfrm>
          <a:prstGeom prst="rect">
            <a:avLst/>
          </a:prstGeom>
        </p:spPr>
      </p:pic>
      <p:sp>
        <p:nvSpPr>
          <p:cNvPr id="2" name="Title 1">
            <a:extLst>
              <a:ext uri="{FF2B5EF4-FFF2-40B4-BE49-F238E27FC236}">
                <a16:creationId xmlns:a16="http://schemas.microsoft.com/office/drawing/2014/main" id="{99CAF4FE-9FC5-0B44-BA09-5126D2501431}"/>
              </a:ext>
            </a:extLst>
          </p:cNvPr>
          <p:cNvSpPr>
            <a:spLocks noGrp="1"/>
          </p:cNvSpPr>
          <p:nvPr>
            <p:ph type="ctrTitle"/>
          </p:nvPr>
        </p:nvSpPr>
        <p:spPr>
          <a:xfrm>
            <a:off x="1559496" y="1772816"/>
            <a:ext cx="9073008" cy="3312368"/>
          </a:xfrm>
        </p:spPr>
        <p:txBody>
          <a:bodyPr>
            <a:noAutofit/>
          </a:bodyPr>
          <a:lstStyle/>
          <a:p>
            <a:pPr algn="l"/>
            <a:r>
              <a:rPr lang="en-US" sz="9600" b="1" spc="-300" dirty="0">
                <a:solidFill>
                  <a:srgbClr val="D52B1E"/>
                </a:solidFill>
                <a:latin typeface="Verdana" panose="020B0604030504040204" pitchFamily="34" charset="0"/>
                <a:ea typeface="Verdana" panose="020B0604030504040204" pitchFamily="34" charset="0"/>
                <a:cs typeface="Verdana" panose="020B0604030504040204" pitchFamily="34" charset="0"/>
              </a:rPr>
              <a:t>Hello</a:t>
            </a:r>
            <a:r>
              <a:rPr lang="en-US" sz="9600" b="1" spc="-300" dirty="0" smtClean="0">
                <a:solidFill>
                  <a:srgbClr val="D52B1E"/>
                </a:solidFill>
                <a:latin typeface="Verdana" panose="020B0604030504040204" pitchFamily="34" charset="0"/>
                <a:ea typeface="Verdana" panose="020B0604030504040204" pitchFamily="34" charset="0"/>
                <a:cs typeface="Verdana" panose="020B0604030504040204" pitchFamily="34" charset="0"/>
              </a:rPr>
              <a:t>!</a:t>
            </a:r>
            <a:r>
              <a:rPr lang="en-US" sz="6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r>
            <a:br>
              <a:rPr lang="en-US" sz="6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br>
            <a:r>
              <a:rPr lang="en-US" sz="4800" spc="-15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 </a:t>
            </a:r>
            <a:r>
              <a:rPr lang="en-US" sz="4800" spc="-15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am Michelle Zabiaka </a:t>
            </a:r>
            <a:r>
              <a:rPr lang="en-US" sz="4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r>
            <a:br>
              <a:rPr lang="en-US" sz="4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br>
            <a:r>
              <a:rPr lang="en-US" sz="3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r>
            <a:br>
              <a:rPr lang="en-US" sz="3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br>
            <a:r>
              <a:rPr lang="en-US" sz="2400" dirty="0">
                <a:solidFill>
                  <a:srgbClr val="D52B1E"/>
                </a:solidFill>
                <a:latin typeface="Verdana" panose="020B0604030504040204" pitchFamily="34" charset="0"/>
                <a:ea typeface="Verdana" panose="020B0604030504040204" pitchFamily="34" charset="0"/>
                <a:cs typeface="Verdana" panose="020B0604030504040204" pitchFamily="34" charset="0"/>
              </a:rPr>
              <a:t>saskatoonlibrary.ca</a:t>
            </a:r>
          </a:p>
        </p:txBody>
      </p:sp>
    </p:spTree>
    <p:extLst>
      <p:ext uri="{BB962C8B-B14F-4D97-AF65-F5344CB8AC3E}">
        <p14:creationId xmlns:p14="http://schemas.microsoft.com/office/powerpoint/2010/main" val="2309617234"/>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F4FE-9FC5-0B44-BA09-5126D2501431}"/>
              </a:ext>
            </a:extLst>
          </p:cNvPr>
          <p:cNvSpPr>
            <a:spLocks noGrp="1"/>
          </p:cNvSpPr>
          <p:nvPr>
            <p:ph type="ctrTitle"/>
          </p:nvPr>
        </p:nvSpPr>
        <p:spPr>
          <a:xfrm>
            <a:off x="1559496" y="1772816"/>
            <a:ext cx="9073008" cy="3312368"/>
          </a:xfrm>
        </p:spPr>
        <p:txBody>
          <a:bodyPr>
            <a:noAutofit/>
          </a:bodyPr>
          <a:lstStyle/>
          <a:p>
            <a:pPr algn="l">
              <a:spcAft>
                <a:spcPts val="600"/>
              </a:spcAft>
            </a:pPr>
            <a:r>
              <a:rPr lang="en-US" b="1" spc="-15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Common Themes</a:t>
            </a:r>
            <a:r>
              <a:rPr lang="en-US" sz="5400" b="1" spc="-150"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5400" b="1" spc="-15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32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Trends Across Canada</a:t>
            </a:r>
            <a:endParaRPr lang="en-US" sz="3200" b="1" spc="-15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A7A2F727-1F25-5F40-AAE2-664859C979B9}"/>
              </a:ext>
            </a:extLst>
          </p:cNvPr>
          <p:cNvPicPr>
            <a:picLocks noChangeAspect="1"/>
          </p:cNvPicPr>
          <p:nvPr/>
        </p:nvPicPr>
        <p:blipFill>
          <a:blip r:embed="rId3"/>
          <a:stretch>
            <a:fillRect/>
          </a:stretch>
        </p:blipFill>
        <p:spPr>
          <a:xfrm>
            <a:off x="9541163" y="727939"/>
            <a:ext cx="1887104" cy="703312"/>
          </a:xfrm>
          <a:prstGeom prst="rect">
            <a:avLst/>
          </a:prstGeom>
        </p:spPr>
      </p:pic>
    </p:spTree>
    <p:extLst>
      <p:ext uri="{BB962C8B-B14F-4D97-AF65-F5344CB8AC3E}">
        <p14:creationId xmlns:p14="http://schemas.microsoft.com/office/powerpoint/2010/main" val="237771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F4FE-9FC5-0B44-BA09-5126D2501431}"/>
              </a:ext>
            </a:extLst>
          </p:cNvPr>
          <p:cNvSpPr>
            <a:spLocks noGrp="1"/>
          </p:cNvSpPr>
          <p:nvPr>
            <p:ph type="ctrTitle"/>
          </p:nvPr>
        </p:nvSpPr>
        <p:spPr>
          <a:xfrm>
            <a:off x="839416" y="836712"/>
            <a:ext cx="10513168" cy="936104"/>
          </a:xfrm>
        </p:spPr>
        <p:txBody>
          <a:bodyPr anchor="t">
            <a:noAutofit/>
          </a:bodyPr>
          <a:lstStyle/>
          <a:p>
            <a:pPr algn="l"/>
            <a:r>
              <a:rPr lang="en-CA" b="1" spc="-300" dirty="0" smtClean="0">
                <a:solidFill>
                  <a:srgbClr val="D52B1E"/>
                </a:solidFill>
                <a:latin typeface="Verdana" panose="020B0604030504040204" pitchFamily="34" charset="0"/>
                <a:ea typeface="Verdana" panose="020B0604030504040204" pitchFamily="34" charset="0"/>
                <a:cs typeface="Verdana" panose="020B0604030504040204" pitchFamily="34" charset="0"/>
              </a:rPr>
              <a:t>Common Themes</a:t>
            </a:r>
            <a:endParaRPr lang="en-U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a:extLst>
              <a:ext uri="{FF2B5EF4-FFF2-40B4-BE49-F238E27FC236}">
                <a16:creationId xmlns:a16="http://schemas.microsoft.com/office/drawing/2014/main" id="{19016B24-2174-9745-BDF6-87B646005703}"/>
              </a:ext>
            </a:extLst>
          </p:cNvPr>
          <p:cNvSpPr txBox="1">
            <a:spLocks/>
          </p:cNvSpPr>
          <p:nvPr/>
        </p:nvSpPr>
        <p:spPr>
          <a:xfrm>
            <a:off x="839416" y="1988840"/>
            <a:ext cx="10513168" cy="403244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spcAft>
                <a:spcPts val="600"/>
              </a:spcAft>
              <a:buFont typeface="Arial" panose="020B0604020202020204" pitchFamily="34" charset="0"/>
              <a:buChar char="•"/>
            </a:pPr>
            <a:r>
              <a:rPr lang="en-CA" sz="18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Across Canada, there is a trend of placing social workers inside libraries</a:t>
            </a:r>
          </a:p>
          <a:p>
            <a:pPr marL="457200" indent="-457200" algn="l">
              <a:spcAft>
                <a:spcPts val="600"/>
              </a:spcAft>
              <a:buFont typeface="Arial" panose="020B0604020202020204" pitchFamily="34" charset="0"/>
              <a:buChar char="•"/>
            </a:pPr>
            <a:r>
              <a:rPr lang="en-CA" sz="18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Libraries are the last available (and accessible) “neutral” zone</a:t>
            </a:r>
          </a:p>
          <a:p>
            <a:pPr marL="457200" indent="-457200" algn="l">
              <a:spcAft>
                <a:spcPts val="600"/>
              </a:spcAft>
              <a:buFont typeface="Arial" panose="020B0604020202020204" pitchFamily="34" charset="0"/>
              <a:buChar char="•"/>
            </a:pPr>
            <a:r>
              <a:rPr lang="en-CA" sz="18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Different methods of implementation and service delivery</a:t>
            </a:r>
          </a:p>
          <a:p>
            <a:pPr marL="987425" indent="-457200" algn="l">
              <a:spcAft>
                <a:spcPts val="600"/>
              </a:spcAft>
              <a:buFont typeface="Arial" panose="020B0604020202020204" pitchFamily="34" charset="0"/>
              <a:buChar char="•"/>
            </a:pPr>
            <a:r>
              <a:rPr lang="en-CA"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Partnerships, Intensive Case Management, Drop In, etc.</a:t>
            </a:r>
          </a:p>
          <a:p>
            <a:pPr marL="457200" indent="-457200" algn="l">
              <a:spcAft>
                <a:spcPts val="600"/>
              </a:spcAft>
              <a:buFont typeface="Arial" panose="020B0604020202020204" pitchFamily="34" charset="0"/>
              <a:buChar char="•"/>
            </a:pPr>
            <a:r>
              <a:rPr lang="en-CA" sz="18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Common misconceptions</a:t>
            </a:r>
          </a:p>
          <a:p>
            <a:pPr marL="987425" indent="-457200" algn="l">
              <a:spcAft>
                <a:spcPts val="600"/>
              </a:spcAft>
              <a:buFont typeface="Arial" panose="020B0604020202020204" pitchFamily="34" charset="0"/>
              <a:buChar char="•"/>
            </a:pPr>
            <a:r>
              <a:rPr lang="en-CA"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Counselling vs. system navigation</a:t>
            </a:r>
          </a:p>
          <a:p>
            <a:pPr marL="987425" indent="-457200" algn="l">
              <a:spcAft>
                <a:spcPts val="600"/>
              </a:spcAft>
              <a:buFont typeface="Arial" panose="020B0604020202020204" pitchFamily="34" charset="0"/>
              <a:buChar char="•"/>
            </a:pPr>
            <a:r>
              <a:rPr lang="en-CA"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Social workers = no more incidents</a:t>
            </a:r>
          </a:p>
          <a:p>
            <a:pPr algn="l"/>
            <a:endParaRPr lang="en-US"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25079298"/>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F4FE-9FC5-0B44-BA09-5126D2501431}"/>
              </a:ext>
            </a:extLst>
          </p:cNvPr>
          <p:cNvSpPr>
            <a:spLocks noGrp="1"/>
          </p:cNvSpPr>
          <p:nvPr>
            <p:ph type="ctrTitle"/>
          </p:nvPr>
        </p:nvSpPr>
        <p:spPr>
          <a:xfrm>
            <a:off x="1559496" y="1772816"/>
            <a:ext cx="9073008" cy="3312368"/>
          </a:xfrm>
        </p:spPr>
        <p:txBody>
          <a:bodyPr>
            <a:noAutofit/>
          </a:bodyPr>
          <a:lstStyle/>
          <a:p>
            <a:pPr algn="l">
              <a:spcAft>
                <a:spcPts val="600"/>
              </a:spcAft>
            </a:pPr>
            <a:r>
              <a:rPr lang="en-US" b="1" spc="-15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Common Needs</a:t>
            </a:r>
            <a:br>
              <a:rPr lang="en-US" b="1" spc="-15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32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Trends Across Canada</a:t>
            </a:r>
            <a:endParaRPr lang="en-US" sz="3200" b="1" spc="-15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A7A2F727-1F25-5F40-AAE2-664859C979B9}"/>
              </a:ext>
            </a:extLst>
          </p:cNvPr>
          <p:cNvPicPr>
            <a:picLocks noChangeAspect="1"/>
          </p:cNvPicPr>
          <p:nvPr/>
        </p:nvPicPr>
        <p:blipFill>
          <a:blip r:embed="rId3"/>
          <a:stretch>
            <a:fillRect/>
          </a:stretch>
        </p:blipFill>
        <p:spPr>
          <a:xfrm>
            <a:off x="9541163" y="727939"/>
            <a:ext cx="1887104" cy="703312"/>
          </a:xfrm>
          <a:prstGeom prst="rect">
            <a:avLst/>
          </a:prstGeom>
        </p:spPr>
      </p:pic>
    </p:spTree>
    <p:extLst>
      <p:ext uri="{BB962C8B-B14F-4D97-AF65-F5344CB8AC3E}">
        <p14:creationId xmlns:p14="http://schemas.microsoft.com/office/powerpoint/2010/main" val="161390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F4FE-9FC5-0B44-BA09-5126D2501431}"/>
              </a:ext>
            </a:extLst>
          </p:cNvPr>
          <p:cNvSpPr>
            <a:spLocks noGrp="1"/>
          </p:cNvSpPr>
          <p:nvPr>
            <p:ph type="ctrTitle"/>
          </p:nvPr>
        </p:nvSpPr>
        <p:spPr>
          <a:xfrm>
            <a:off x="839416" y="836712"/>
            <a:ext cx="10513168" cy="936104"/>
          </a:xfrm>
        </p:spPr>
        <p:txBody>
          <a:bodyPr anchor="t">
            <a:noAutofit/>
          </a:bodyPr>
          <a:lstStyle/>
          <a:p>
            <a:pPr algn="l"/>
            <a:r>
              <a:rPr lang="en-US" b="1" spc="-300" dirty="0" smtClean="0">
                <a:solidFill>
                  <a:srgbClr val="D52B1E"/>
                </a:solidFill>
                <a:latin typeface="Verdana" panose="020B0604030504040204" pitchFamily="34" charset="0"/>
                <a:ea typeface="Verdana" panose="020B0604030504040204" pitchFamily="34" charset="0"/>
                <a:cs typeface="Verdana" panose="020B0604030504040204" pitchFamily="34" charset="0"/>
              </a:rPr>
              <a:t>Common Needs</a:t>
            </a:r>
            <a:endParaRPr lang="en-U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a:extLst>
              <a:ext uri="{FF2B5EF4-FFF2-40B4-BE49-F238E27FC236}">
                <a16:creationId xmlns:a16="http://schemas.microsoft.com/office/drawing/2014/main" id="{19016B24-2174-9745-BDF6-87B646005703}"/>
              </a:ext>
            </a:extLst>
          </p:cNvPr>
          <p:cNvSpPr txBox="1">
            <a:spLocks/>
          </p:cNvSpPr>
          <p:nvPr/>
        </p:nvSpPr>
        <p:spPr>
          <a:xfrm>
            <a:off x="839416" y="1988840"/>
            <a:ext cx="10513168" cy="403244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spcAft>
                <a:spcPts val="600"/>
              </a:spcAft>
              <a:buFont typeface="Arial" panose="020B0604020202020204" pitchFamily="34" charset="0"/>
              <a:buChar char="•"/>
            </a:pPr>
            <a:r>
              <a:rPr lang="en-CA"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Needs and concerns vary by location, however there are some common needs across the province and the country:</a:t>
            </a:r>
          </a:p>
          <a:p>
            <a:pPr marL="987425" indent="-457200" algn="l">
              <a:spcAft>
                <a:spcPts val="600"/>
              </a:spcAft>
              <a:buFont typeface="Arial" panose="020B0604020202020204" pitchFamily="34" charset="0"/>
              <a:buChar char="•"/>
            </a:pPr>
            <a:r>
              <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Homelessness</a:t>
            </a:r>
          </a:p>
          <a:p>
            <a:pPr marL="987425" indent="-457200" algn="l">
              <a:spcAft>
                <a:spcPts val="600"/>
              </a:spcAft>
              <a:buFont typeface="Arial" panose="020B0604020202020204" pitchFamily="34" charset="0"/>
              <a:buChar char="•"/>
            </a:pPr>
            <a:r>
              <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Poverty</a:t>
            </a:r>
          </a:p>
          <a:p>
            <a:pPr marL="987425" indent="-457200" algn="l">
              <a:spcAft>
                <a:spcPts val="600"/>
              </a:spcAft>
              <a:buFont typeface="Arial" panose="020B0604020202020204" pitchFamily="34" charset="0"/>
              <a:buChar char="•"/>
            </a:pPr>
            <a:r>
              <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Mental Health</a:t>
            </a:r>
          </a:p>
          <a:p>
            <a:pPr marL="987425" indent="-457200" algn="l">
              <a:spcAft>
                <a:spcPts val="600"/>
              </a:spcAft>
              <a:buFont typeface="Arial" panose="020B0604020202020204" pitchFamily="34" charset="0"/>
              <a:buChar char="•"/>
            </a:pPr>
            <a:r>
              <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Substance Use</a:t>
            </a:r>
          </a:p>
          <a:p>
            <a:pPr marL="987425" indent="-457200" algn="l">
              <a:spcAft>
                <a:spcPts val="600"/>
              </a:spcAft>
              <a:buFont typeface="Arial" panose="020B0604020202020204" pitchFamily="34" charset="0"/>
              <a:buChar char="•"/>
            </a:pPr>
            <a:r>
              <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System Navigation</a:t>
            </a:r>
          </a:p>
          <a:p>
            <a:pPr marL="987425" indent="-457200" algn="l">
              <a:spcAft>
                <a:spcPts val="600"/>
              </a:spcAft>
              <a:buFont typeface="Arial" panose="020B0604020202020204" pitchFamily="34" charset="0"/>
              <a:buChar char="•"/>
            </a:pPr>
            <a:r>
              <a:rPr lang="en-CA"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Isolation</a:t>
            </a:r>
          </a:p>
          <a:p>
            <a:pPr marL="457200" indent="-457200" algn="l">
              <a:buFont typeface="Arial" panose="020B0604020202020204" pitchFamily="34" charset="0"/>
              <a:buChar char="•"/>
            </a:pPr>
            <a:r>
              <a:rPr lang="en-CA"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Living your life in “survival” mode</a:t>
            </a:r>
          </a:p>
          <a:p>
            <a:pPr marL="457200" indent="-457200" algn="l">
              <a:buFont typeface="Arial" panose="020B0604020202020204" pitchFamily="34" charset="0"/>
              <a:buChar char="•"/>
            </a:pPr>
            <a:endParaRPr lang="en-US"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94599609"/>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F4FE-9FC5-0B44-BA09-5126D2501431}"/>
              </a:ext>
            </a:extLst>
          </p:cNvPr>
          <p:cNvSpPr>
            <a:spLocks noGrp="1"/>
          </p:cNvSpPr>
          <p:nvPr>
            <p:ph type="ctrTitle"/>
          </p:nvPr>
        </p:nvSpPr>
        <p:spPr>
          <a:xfrm>
            <a:off x="1559496" y="1772816"/>
            <a:ext cx="9073008" cy="3312368"/>
          </a:xfrm>
        </p:spPr>
        <p:txBody>
          <a:bodyPr>
            <a:noAutofit/>
          </a:bodyPr>
          <a:lstStyle/>
          <a:p>
            <a:pPr algn="l">
              <a:spcAft>
                <a:spcPts val="600"/>
              </a:spcAft>
            </a:pPr>
            <a:r>
              <a:rPr lang="en-US" b="1" spc="-150" dirty="0" smtClean="0">
                <a:solidFill>
                  <a:schemeClr val="bg1"/>
                </a:solidFill>
                <a:latin typeface="Verdana" panose="020B0604030504040204" pitchFamily="34" charset="0"/>
                <a:ea typeface="Verdana" panose="020B0604030504040204" pitchFamily="34" charset="0"/>
                <a:cs typeface="Verdana" panose="020B0604030504040204" pitchFamily="34" charset="0"/>
              </a:rPr>
              <a:t>Understanding</a:t>
            </a:r>
            <a:br>
              <a:rPr lang="en-US" b="1" spc="-15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320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P</a:t>
            </a:r>
            <a:r>
              <a:rPr lang="en-US" sz="32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ersonal Backgrounds</a:t>
            </a:r>
            <a:endParaRPr lang="en-US" sz="3200" b="1" spc="-15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A7A2F727-1F25-5F40-AAE2-664859C979B9}"/>
              </a:ext>
            </a:extLst>
          </p:cNvPr>
          <p:cNvPicPr>
            <a:picLocks noChangeAspect="1"/>
          </p:cNvPicPr>
          <p:nvPr/>
        </p:nvPicPr>
        <p:blipFill>
          <a:blip r:embed="rId3"/>
          <a:stretch>
            <a:fillRect/>
          </a:stretch>
        </p:blipFill>
        <p:spPr>
          <a:xfrm>
            <a:off x="9541163" y="727939"/>
            <a:ext cx="1887104" cy="703312"/>
          </a:xfrm>
          <a:prstGeom prst="rect">
            <a:avLst/>
          </a:prstGeom>
        </p:spPr>
      </p:pic>
    </p:spTree>
    <p:extLst>
      <p:ext uri="{BB962C8B-B14F-4D97-AF65-F5344CB8AC3E}">
        <p14:creationId xmlns:p14="http://schemas.microsoft.com/office/powerpoint/2010/main" val="400923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F4FE-9FC5-0B44-BA09-5126D2501431}"/>
              </a:ext>
            </a:extLst>
          </p:cNvPr>
          <p:cNvSpPr>
            <a:spLocks noGrp="1"/>
          </p:cNvSpPr>
          <p:nvPr>
            <p:ph type="ctrTitle"/>
          </p:nvPr>
        </p:nvSpPr>
        <p:spPr>
          <a:xfrm>
            <a:off x="839416" y="836712"/>
            <a:ext cx="10513168" cy="936104"/>
          </a:xfrm>
        </p:spPr>
        <p:txBody>
          <a:bodyPr anchor="t">
            <a:noAutofit/>
          </a:bodyPr>
          <a:lstStyle/>
          <a:p>
            <a:pPr algn="l"/>
            <a:r>
              <a:rPr lang="en-US" b="1" spc="-300" dirty="0" smtClean="0">
                <a:solidFill>
                  <a:srgbClr val="D52B1E"/>
                </a:solidFill>
                <a:latin typeface="Verdana" panose="020B0604030504040204" pitchFamily="34" charset="0"/>
                <a:ea typeface="Verdana" panose="020B0604030504040204" pitchFamily="34" charset="0"/>
                <a:cs typeface="Verdana" panose="020B0604030504040204" pitchFamily="34" charset="0"/>
              </a:rPr>
              <a:t>Personal Backgrounds</a:t>
            </a:r>
            <a:endParaRPr lang="en-U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a:extLst>
              <a:ext uri="{FF2B5EF4-FFF2-40B4-BE49-F238E27FC236}">
                <a16:creationId xmlns:a16="http://schemas.microsoft.com/office/drawing/2014/main" id="{19016B24-2174-9745-BDF6-87B646005703}"/>
              </a:ext>
            </a:extLst>
          </p:cNvPr>
          <p:cNvSpPr txBox="1">
            <a:spLocks/>
          </p:cNvSpPr>
          <p:nvPr/>
        </p:nvSpPr>
        <p:spPr>
          <a:xfrm>
            <a:off x="839416" y="1988840"/>
            <a:ext cx="10513168" cy="403244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spcAft>
                <a:spcPts val="600"/>
              </a:spcAft>
              <a:buFont typeface="Arial" panose="020B0604020202020204" pitchFamily="34" charset="0"/>
              <a:buChar char="•"/>
            </a:pPr>
            <a:r>
              <a:rPr lang="en-CA" sz="2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Understanding this </a:t>
            </a:r>
            <a:r>
              <a:rPr lang="en-CA"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is not a life that is chosen.</a:t>
            </a:r>
          </a:p>
          <a:p>
            <a:pPr marL="987425" indent="-457200" algn="l">
              <a:spcAft>
                <a:spcPts val="600"/>
              </a:spcAft>
              <a:buFont typeface="Arial" panose="020B0604020202020204" pitchFamily="34" charset="0"/>
              <a:buChar char="•"/>
            </a:pPr>
            <a:r>
              <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Trauma and abuse</a:t>
            </a:r>
          </a:p>
          <a:p>
            <a:pPr marL="987425" indent="-457200" algn="l">
              <a:spcAft>
                <a:spcPts val="600"/>
              </a:spcAft>
              <a:buFont typeface="Arial" panose="020B0604020202020204" pitchFamily="34" charset="0"/>
              <a:buChar char="•"/>
            </a:pPr>
            <a:r>
              <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Family relations</a:t>
            </a:r>
          </a:p>
          <a:p>
            <a:pPr marL="987425" indent="-457200" algn="l">
              <a:spcAft>
                <a:spcPts val="600"/>
              </a:spcAft>
              <a:buFont typeface="Arial" panose="020B0604020202020204" pitchFamily="34" charset="0"/>
              <a:buChar char="•"/>
            </a:pPr>
            <a:r>
              <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Childhood experiences</a:t>
            </a:r>
          </a:p>
          <a:p>
            <a:pPr marL="987425" indent="-457200" algn="l">
              <a:spcAft>
                <a:spcPts val="600"/>
              </a:spcAft>
              <a:buFont typeface="Arial" panose="020B0604020202020204" pitchFamily="34" charset="0"/>
              <a:buChar char="•"/>
            </a:pPr>
            <a:r>
              <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Learned behaviours and coping strategies</a:t>
            </a:r>
          </a:p>
          <a:p>
            <a:pPr marL="987425" indent="-457200" algn="l">
              <a:spcAft>
                <a:spcPts val="600"/>
              </a:spcAft>
              <a:buFont typeface="Arial" panose="020B0604020202020204" pitchFamily="34" charset="0"/>
              <a:buChar char="•"/>
            </a:pPr>
            <a:r>
              <a:rPr lang="en-CA"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Continuously living in “survival” mode because it’s your normal and you don’t know how to live outside of it</a:t>
            </a:r>
          </a:p>
          <a:p>
            <a:pPr marL="457200" indent="-457200" algn="l">
              <a:buFont typeface="Arial" panose="020B0604020202020204" pitchFamily="34" charset="0"/>
              <a:buChar char="•"/>
            </a:pPr>
            <a:endParaRPr lang="en-US"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15630898"/>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F4FE-9FC5-0B44-BA09-5126D2501431}"/>
              </a:ext>
            </a:extLst>
          </p:cNvPr>
          <p:cNvSpPr>
            <a:spLocks noGrp="1"/>
          </p:cNvSpPr>
          <p:nvPr>
            <p:ph type="ctrTitle"/>
          </p:nvPr>
        </p:nvSpPr>
        <p:spPr>
          <a:xfrm>
            <a:off x="1559496" y="1772816"/>
            <a:ext cx="9073008" cy="3312368"/>
          </a:xfrm>
        </p:spPr>
        <p:txBody>
          <a:bodyPr>
            <a:noAutofit/>
          </a:bodyPr>
          <a:lstStyle/>
          <a:p>
            <a:pPr algn="l">
              <a:spcAft>
                <a:spcPts val="600"/>
              </a:spcAft>
            </a:pPr>
            <a:r>
              <a:rPr lang="en-US" b="1" spc="-15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What To Do About It</a:t>
            </a:r>
            <a:br>
              <a:rPr lang="en-US" b="1" spc="-15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3200" b="1" spc="-15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A7A2F727-1F25-5F40-AAE2-664859C979B9}"/>
              </a:ext>
            </a:extLst>
          </p:cNvPr>
          <p:cNvPicPr>
            <a:picLocks noChangeAspect="1"/>
          </p:cNvPicPr>
          <p:nvPr/>
        </p:nvPicPr>
        <p:blipFill>
          <a:blip r:embed="rId3"/>
          <a:stretch>
            <a:fillRect/>
          </a:stretch>
        </p:blipFill>
        <p:spPr>
          <a:xfrm>
            <a:off x="9541163" y="727939"/>
            <a:ext cx="1887104" cy="703312"/>
          </a:xfrm>
          <a:prstGeom prst="rect">
            <a:avLst/>
          </a:prstGeom>
        </p:spPr>
      </p:pic>
    </p:spTree>
    <p:extLst>
      <p:ext uri="{BB962C8B-B14F-4D97-AF65-F5344CB8AC3E}">
        <p14:creationId xmlns:p14="http://schemas.microsoft.com/office/powerpoint/2010/main" val="23064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2557</Words>
  <Application>Microsoft Office PowerPoint</Application>
  <PresentationFormat>Widescreen</PresentationFormat>
  <Paragraphs>151</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Verdana</vt:lpstr>
      <vt:lpstr>Office Theme</vt:lpstr>
      <vt:lpstr>Outreach Workers at SPL </vt:lpstr>
      <vt:lpstr>Hello! I am Michelle Zabiaka   saskatoonlibrary.ca</vt:lpstr>
      <vt:lpstr>Common Themes Trends Across Canada</vt:lpstr>
      <vt:lpstr>Common Themes</vt:lpstr>
      <vt:lpstr>Common Needs Trends Across Canada</vt:lpstr>
      <vt:lpstr>Common Needs</vt:lpstr>
      <vt:lpstr>Understanding Personal Backgrounds</vt:lpstr>
      <vt:lpstr>Personal Backgrounds</vt:lpstr>
      <vt:lpstr>What To Do About It </vt:lpstr>
      <vt:lpstr>What To Do About It</vt:lpstr>
      <vt:lpstr>Social Workers &amp; Libraries </vt:lpstr>
      <vt:lpstr>Strengths </vt:lpstr>
      <vt:lpstr>Considerations</vt:lpstr>
      <vt:lpstr>What’s Happening at SPL </vt:lpstr>
      <vt:lpstr>What’s Happening at SPL</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McKeague, Caileen</dc:creator>
  <cp:lastModifiedBy>Michelle Zabiaka</cp:lastModifiedBy>
  <cp:revision>24</cp:revision>
  <cp:lastPrinted>2019-05-02T17:23:44Z</cp:lastPrinted>
  <dcterms:created xsi:type="dcterms:W3CDTF">2019-04-24T14:40:14Z</dcterms:created>
  <dcterms:modified xsi:type="dcterms:W3CDTF">2019-05-02T18:54:06Z</dcterms:modified>
</cp:coreProperties>
</file>