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embeddedFontLst>
    <p:embeddedFont>
      <p:font typeface="Raleway" panose="020B0604020202020204" charset="0"/>
      <p:regular r:id="rId15"/>
      <p:bold r:id="rId16"/>
      <p:italic r:id="rId17"/>
      <p:boldItalic r:id="rId18"/>
    </p:embeddedFont>
    <p:embeddedFont>
      <p:font typeface="Lato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4" d="100"/>
          <a:sy n="74" d="100"/>
        </p:scale>
        <p:origin x="-4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614255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/>
              <a:t>So much information out there. We decided last year that our goal as a committee would be to raise our collective capacity to advocate. And we started with ourselves - we spent the year learning about advocacy by sifting through resources </a:t>
            </a:r>
          </a:p>
          <a:p>
            <a:pPr lvl="0">
              <a:spcBef>
                <a:spcPts val="0"/>
              </a:spcBef>
              <a:buNone/>
            </a:pPr>
            <a:endParaRPr sz="1400"/>
          </a:p>
          <a:p>
            <a:pPr lvl="0">
              <a:spcBef>
                <a:spcPts val="0"/>
              </a:spcBef>
              <a:buNone/>
            </a:pPr>
            <a:endParaRPr sz="1400"/>
          </a:p>
          <a:p>
            <a:pPr lvl="0">
              <a:spcBef>
                <a:spcPts val="0"/>
              </a:spcBef>
              <a:buNone/>
            </a:pPr>
            <a:r>
              <a:rPr lang="en" sz="1400"/>
              <a:t>What we are presenting today are the highlights of what we have learned and are most immediately useful to you in getting started along with an </a:t>
            </a:r>
          </a:p>
          <a:p>
            <a:pPr lvl="0">
              <a:spcBef>
                <a:spcPts val="0"/>
              </a:spcBef>
              <a:buNone/>
            </a:pPr>
            <a:endParaRPr sz="1400"/>
          </a:p>
          <a:p>
            <a:pPr lvl="0">
              <a:spcBef>
                <a:spcPts val="0"/>
              </a:spcBef>
              <a:buNone/>
            </a:pPr>
            <a:r>
              <a:rPr lang="en" sz="1400"/>
              <a:t>Advocacy Action Plan Template that will help frame your work. We wil distirbute this and spend some time on it todya </a:t>
            </a:r>
          </a:p>
          <a:p>
            <a:pPr lvl="0">
              <a:spcBef>
                <a:spcPts val="0"/>
              </a:spcBef>
              <a:buNone/>
            </a:pPr>
            <a:endParaRPr sz="1400"/>
          </a:p>
          <a:p>
            <a:pPr lvl="0">
              <a:spcBef>
                <a:spcPts val="0"/>
              </a:spcBef>
              <a:buNone/>
            </a:pPr>
            <a:r>
              <a:rPr lang="en" sz="1400"/>
              <a:t>Series of advocacy articles sent out through SLATE and now posted on the SLA website - </a:t>
            </a:r>
          </a:p>
          <a:p>
            <a:pPr lvl="0">
              <a:spcBef>
                <a:spcPts val="0"/>
              </a:spcBef>
              <a:buNone/>
            </a:pPr>
            <a:endParaRPr sz="1400"/>
          </a:p>
          <a:p>
            <a:pPr lvl="0">
              <a:spcBef>
                <a:spcPts val="0"/>
              </a:spcBef>
              <a:buNone/>
            </a:pPr>
            <a:r>
              <a:rPr lang="en" sz="1400"/>
              <a:t>We are also creating an annotated bibliography that provides an easy access point when you are ready for more details.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 tool to help libraries strengthen their role as community leaders and bring about positive change in their environments.  It’s a detailed process for better understanding communities, changing thinking to become more community focused and putting community aspirations first.  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Red Hook, New York and the street light. 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First of all this work requires the right orientation toward your community and away from your personal/organizational interests!  This will make your regular work in the community more relevant and hopefully develop the kind of advocates you will need when times get tough. 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Choose a partner-  3 minutes for Turning Outward.  Go through the list and discuss which way you feel you are facing! 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Aspirations exercise- 4 minutes for Community Conversations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2 minutes- Anybody have anything they’d like to share about their responses? 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Accountability partners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Reporting back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Next steps/evaluation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 today Nancy and I are with you but we are part of a larger group that has been working on this over the course of the year.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endParaRPr sz="1400"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400"/>
              <a:t>Before we get going</a:t>
            </a:r>
          </a:p>
          <a:p>
            <a:pPr lvl="0">
              <a:spcBef>
                <a:spcPts val="0"/>
              </a:spcBef>
              <a:buNone/>
            </a:pPr>
            <a:r>
              <a:rPr lang="en" sz="1400"/>
              <a:t>Recognize the great work that has been done by:</a:t>
            </a:r>
          </a:p>
          <a:p>
            <a:pPr marL="457200" lvl="0" indent="-317500">
              <a:spcBef>
                <a:spcPts val="0"/>
              </a:spcBef>
              <a:buSzPct val="100000"/>
            </a:pPr>
            <a:r>
              <a:rPr lang="en" sz="1400"/>
              <a:t>our communities,</a:t>
            </a:r>
          </a:p>
          <a:p>
            <a:pPr marL="457200" lvl="0" indent="-317500">
              <a:spcBef>
                <a:spcPts val="0"/>
              </a:spcBef>
              <a:buSzPct val="100000"/>
            </a:pPr>
            <a:r>
              <a:rPr lang="en" sz="1400"/>
              <a:t>Michael Shires and Judy Nicholson from SLA</a:t>
            </a:r>
          </a:p>
          <a:p>
            <a:pPr marL="457200" lvl="0" indent="-317500" rtl="0">
              <a:spcBef>
                <a:spcPts val="0"/>
              </a:spcBef>
              <a:buSzPct val="100000"/>
            </a:pPr>
            <a:r>
              <a:rPr lang="en" sz="1400"/>
              <a:t>Panelists: Joylene Campbell (Spokesperson for Concerned Citizens Group), Christine Freethy (established Save Saskatchewan Libraries Facebook Group), Merrilee Rasmussen (established the Vote Petition)</a:t>
            </a:r>
          </a:p>
          <a:p>
            <a:pPr marL="457200" lvl="0" indent="-317500" rtl="0">
              <a:spcBef>
                <a:spcPts val="0"/>
              </a:spcBef>
              <a:buSzPct val="100000"/>
            </a:pPr>
            <a:r>
              <a:rPr lang="en" sz="1400"/>
              <a:t>This was amazing but not what we are talking about today. </a:t>
            </a:r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>
              <a:spcBef>
                <a:spcPts val="0"/>
              </a:spcBef>
              <a:buNone/>
            </a:pPr>
            <a:endParaRPr sz="1400"/>
          </a:p>
          <a:p>
            <a:pPr lvl="0">
              <a:spcBef>
                <a:spcPts val="0"/>
              </a:spcBef>
              <a:buNone/>
            </a:pPr>
            <a:endParaRPr sz="1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" sz="1400">
                <a:solidFill>
                  <a:schemeClr val="dk1"/>
                </a:solidFill>
              </a:rPr>
              <a:t>advocacy is about leadership, meaning that we learn to connect agendas and exercise social influence; is about relationships and influence, meaning that networks and connections become critical, especially with politicians and senior decision–makers; is understanding the target — his or her values, networks, connections, previous promises, colleagues, and context; is understanding the range of possible strategies and tactics and choosing appropriately and strategically; and, is part of life in the organization, and should be funded, supported, and measured. </a:t>
            </a:r>
            <a:r>
              <a:rPr lang="en" sz="1400" i="1">
                <a:solidFill>
                  <a:schemeClr val="dk1"/>
                </a:solidFill>
              </a:rPr>
              <a:t>Advocacy Revisited: Newer Insights based on Research and Evidence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-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sz="1400" i="1">
                <a:solidFill>
                  <a:schemeClr val="dk1"/>
                </a:solidFill>
              </a:rPr>
              <a:t>The Seventh Follett Lecture, Graduate School of Library and Information Science,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-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sz="1400" i="1">
                <a:solidFill>
                  <a:schemeClr val="dk1"/>
                </a:solidFill>
              </a:rPr>
              <a:t>Dominican University, 9 February 2011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-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sz="1400" i="1">
                <a:solidFill>
                  <a:schemeClr val="dk1"/>
                </a:solidFill>
              </a:rPr>
              <a:t>Ken Haycock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sz="1400" b="1">
                <a:solidFill>
                  <a:schemeClr val="dk1"/>
                </a:solidFill>
              </a:rPr>
              <a:t>Advocacy – what it isn’t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-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sz="1400">
                <a:solidFill>
                  <a:schemeClr val="dk1"/>
                </a:solidFill>
              </a:rPr>
              <a:t>Protest advocacy occurs when long-term development of relationships between funders, stakeholders, communities of interest, and the institution have gone awry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-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sz="1400">
                <a:solidFill>
                  <a:schemeClr val="dk1"/>
                </a:solidFill>
              </a:rPr>
              <a:t>Advocacy isn’t lobbying: the intent is to build long-term relationships between the institution and the communities it serves, to support as well as to build support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-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sz="1400">
                <a:solidFill>
                  <a:schemeClr val="dk1"/>
                </a:solidFill>
              </a:rPr>
              <a:t>Advocacy isn’t public relations: while it’s good to get the message out there, the institution needs to engage with decision-makers, to influence policy, to become a key part of the community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-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sz="1400">
                <a:solidFill>
                  <a:schemeClr val="dk1"/>
                </a:solidFill>
              </a:rPr>
              <a:t>Advocacy isn’t say and spray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 b="1">
                <a:solidFill>
                  <a:schemeClr val="dk1"/>
                </a:solidFill>
              </a:rPr>
              <a:t>Raise our collective capacity to advocate on behalf of libraires. 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400" b="1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 b="1">
                <a:solidFill>
                  <a:schemeClr val="dk1"/>
                </a:solidFill>
              </a:rPr>
              <a:t>2016 </a:t>
            </a:r>
          </a:p>
          <a:p>
            <a:pPr marL="9144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400">
                <a:solidFill>
                  <a:schemeClr val="dk1"/>
                </a:solidFill>
              </a:rPr>
              <a:t>SLA Preconference Session: </a:t>
            </a:r>
            <a:r>
              <a:rPr lang="en" sz="1400" i="1">
                <a:solidFill>
                  <a:schemeClr val="dk1"/>
                </a:solidFill>
              </a:rPr>
              <a:t>Library Advocacy Train the Trainer</a:t>
            </a:r>
            <a:r>
              <a:rPr lang="en" sz="1400">
                <a:solidFill>
                  <a:schemeClr val="dk1"/>
                </a:solidFill>
              </a:rPr>
              <a:t> with Wendy Newman introduced Saskatchewan Library Leaders to some of the fundamental concepts. Laid the ground work for: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 b="1">
                <a:solidFill>
                  <a:schemeClr val="dk1"/>
                </a:solidFill>
              </a:rPr>
              <a:t>2017 started with ourselves by learning about advocacy using the following resources</a:t>
            </a:r>
          </a:p>
          <a:p>
            <a:pPr marL="9144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lang="en" sz="1400">
                <a:solidFill>
                  <a:schemeClr val="dk1"/>
                </a:solidFill>
              </a:rPr>
              <a:t>Library Advocacy Unshushed – Wendy Newman</a:t>
            </a:r>
          </a:p>
          <a:p>
            <a:pPr marL="9144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·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" sz="1400">
                <a:solidFill>
                  <a:schemeClr val="dk1"/>
                </a:solidFill>
              </a:rPr>
              <a:t>Library Advocacy Train the Trainer with Wendy Newman</a:t>
            </a:r>
          </a:p>
          <a:p>
            <a:pPr marL="9144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·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" sz="1400">
                <a:solidFill>
                  <a:schemeClr val="dk1"/>
                </a:solidFill>
              </a:rPr>
              <a:t>ALA Transforming Communities</a:t>
            </a:r>
          </a:p>
          <a:p>
            <a:pPr marL="9144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·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" sz="1400">
                <a:solidFill>
                  <a:schemeClr val="dk1"/>
                </a:solidFill>
              </a:rPr>
              <a:t>ALA Office for Advocacy</a:t>
            </a:r>
          </a:p>
          <a:p>
            <a:pPr marL="9144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·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" sz="1400">
                <a:solidFill>
                  <a:schemeClr val="dk1"/>
                </a:solidFill>
              </a:rPr>
              <a:t>Libraries Matter created for SLA</a:t>
            </a:r>
          </a:p>
          <a:p>
            <a:pPr marL="9144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·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" sz="1400">
                <a:solidFill>
                  <a:schemeClr val="dk1"/>
                </a:solidFill>
              </a:rPr>
              <a:t>CLA – Advocacy Now! </a:t>
            </a:r>
            <a:r>
              <a:rPr lang="en" sz="1400" b="1">
                <a:solidFill>
                  <a:schemeClr val="dk1"/>
                </a:solidFill>
              </a:rPr>
              <a:t>And now sharing with you and supporting us all into turning the learning into action. 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400" b="1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 b="1">
                <a:solidFill>
                  <a:schemeClr val="dk1"/>
                </a:solidFill>
              </a:rPr>
              <a:t>2018 </a:t>
            </a:r>
            <a:r>
              <a:rPr lang="en" sz="1400">
                <a:solidFill>
                  <a:schemeClr val="dk1"/>
                </a:solidFill>
              </a:rPr>
              <a:t>Evaluate advocacy capacity in the province, Reporting Back 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</a:endParaRPr>
          </a:p>
          <a:p>
            <a:pPr marL="914400" lvl="0" indent="-22860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>
                <a:solidFill>
                  <a:schemeClr val="dk1"/>
                </a:solidFill>
              </a:rPr>
              <a:t>·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Char char="▷"/>
            </a:pPr>
            <a:r>
              <a:rPr lang="en" sz="12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We are not in this for great libraries but great communities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Char char="▷"/>
            </a:pPr>
            <a:r>
              <a:rPr lang="en" sz="12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Cultivate relationships of credibility and trust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Char char="▷"/>
            </a:pPr>
            <a:r>
              <a:rPr lang="en" sz="12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People do things for their reasons not ours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Char char="▷"/>
            </a:pPr>
            <a:r>
              <a:rPr lang="en" sz="12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There is no general public: match messages with targets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Char char="▷"/>
            </a:pPr>
            <a:r>
              <a:rPr lang="en" sz="12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Address priorities of targets! Be specific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Char char="▷"/>
            </a:pPr>
            <a:r>
              <a:rPr lang="en" sz="12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Be prepared with great stories 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Char char="▷"/>
            </a:pPr>
            <a:r>
              <a:rPr lang="en" sz="12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Attitude not use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Lato"/>
              <a:buChar char="▷"/>
            </a:pPr>
            <a:r>
              <a:rPr lang="en" sz="12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Everyone’s Responsibility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ct val="84615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Universal Principles of Influence – Robert Cialdini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-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i="1">
                <a:solidFill>
                  <a:schemeClr val="dk1"/>
                </a:solidFill>
              </a:rPr>
              <a:t>Reciprocation</a:t>
            </a:r>
            <a:r>
              <a:rPr lang="en">
                <a:solidFill>
                  <a:schemeClr val="dk1"/>
                </a:solidFill>
              </a:rPr>
              <a:t>: do a favour to possibly get a favour (don’t expect a favour, though)</a:t>
            </a:r>
          </a:p>
          <a:p>
            <a:pPr marL="6858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-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>
                <a:solidFill>
                  <a:schemeClr val="dk1"/>
                </a:solidFill>
              </a:rPr>
              <a:t>Demonstrate appreciation, make concessions, work with the community organizations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-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i="1">
                <a:solidFill>
                  <a:schemeClr val="dk1"/>
                </a:solidFill>
              </a:rPr>
              <a:t>Liking</a:t>
            </a:r>
            <a:r>
              <a:rPr lang="en">
                <a:solidFill>
                  <a:schemeClr val="dk1"/>
                </a:solidFill>
              </a:rPr>
              <a:t>: be polite and friendly, be genuine and not disagreeable</a:t>
            </a:r>
          </a:p>
          <a:p>
            <a:pPr marL="6858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-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>
                <a:solidFill>
                  <a:schemeClr val="dk1"/>
                </a:solidFill>
              </a:rPr>
              <a:t>Show up, be there, respect them</a:t>
            </a:r>
          </a:p>
          <a:p>
            <a:pPr marL="6858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-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>
                <a:solidFill>
                  <a:schemeClr val="dk1"/>
                </a:solidFill>
              </a:rPr>
              <a:t>Embrace similarity and cooperate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-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i="1">
                <a:solidFill>
                  <a:schemeClr val="dk1"/>
                </a:solidFill>
              </a:rPr>
              <a:t>Authority</a:t>
            </a:r>
            <a:r>
              <a:rPr lang="en">
                <a:solidFill>
                  <a:schemeClr val="dk1"/>
                </a:solidFill>
              </a:rPr>
              <a:t>: get the other organizations onside to achieve aims</a:t>
            </a:r>
          </a:p>
          <a:p>
            <a:pPr marL="6858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-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>
                <a:solidFill>
                  <a:schemeClr val="dk1"/>
                </a:solidFill>
              </a:rPr>
              <a:t>Present selves as authority, but admit when mistakes are made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-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i="1">
                <a:solidFill>
                  <a:schemeClr val="dk1"/>
                </a:solidFill>
              </a:rPr>
              <a:t>Social Proof/Consensus Building</a:t>
            </a:r>
            <a:r>
              <a:rPr lang="en">
                <a:solidFill>
                  <a:schemeClr val="dk1"/>
                </a:solidFill>
              </a:rPr>
              <a:t>: congruence, aligning the institution’s aims with those who you wish to advocate for you</a:t>
            </a:r>
          </a:p>
          <a:p>
            <a:pPr marL="6858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-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>
                <a:solidFill>
                  <a:schemeClr val="dk1"/>
                </a:solidFill>
              </a:rPr>
              <a:t>Peer pressure for positive reinforcement: draw in decision-makers by demonstrating similarities with existing supporters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-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i="1">
                <a:solidFill>
                  <a:schemeClr val="dk1"/>
                </a:solidFill>
              </a:rPr>
              <a:t>Commitment and Consistency</a:t>
            </a:r>
            <a:r>
              <a:rPr lang="en">
                <a:solidFill>
                  <a:schemeClr val="dk1"/>
                </a:solidFill>
              </a:rPr>
              <a:t>: if you say you are going to do something, do it; align with decision-makers</a:t>
            </a:r>
          </a:p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-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i="1">
                <a:solidFill>
                  <a:schemeClr val="dk1"/>
                </a:solidFill>
              </a:rPr>
              <a:t>Scarcity</a:t>
            </a:r>
            <a:r>
              <a:rPr lang="en">
                <a:solidFill>
                  <a:schemeClr val="dk1"/>
                </a:solidFill>
              </a:rPr>
              <a:t>: make what you have to offer a treasured commodity that the community can’t do without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721425" y="3785246"/>
            <a:ext cx="5216700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1pPr>
            <a:lvl2pPr lvl="1" rt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2pPr>
            <a:lvl3pPr lvl="2" rt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3pPr>
            <a:lvl4pPr lvl="3" rt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4pPr>
            <a:lvl5pPr lvl="4" rt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5pPr>
            <a:lvl6pPr lvl="5" rt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6pPr>
            <a:lvl7pPr lvl="6" rt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7pPr>
            <a:lvl8pPr lvl="7" rt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8pPr>
            <a:lvl9pPr lvl="8" rt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5938246" y="3377550"/>
            <a:ext cx="721800" cy="1029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6659860" y="3377550"/>
            <a:ext cx="721800" cy="1029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-1" y="3377550"/>
            <a:ext cx="721800" cy="1029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21424" y="3377550"/>
            <a:ext cx="5216700" cy="1029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lor background">
    <p:bg>
      <p:bgPr>
        <a:solidFill>
          <a:srgbClr val="2185C5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8250311" y="6755100"/>
            <a:ext cx="893700" cy="1029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893709" y="6755100"/>
            <a:ext cx="6462600" cy="1029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9144000" cy="53238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3047703" y="5323800"/>
            <a:ext cx="3047700" cy="1029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6096270" y="5323800"/>
            <a:ext cx="3047700" cy="1029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" y="5323800"/>
            <a:ext cx="3047700" cy="1029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710425" y="2882400"/>
            <a:ext cx="5723700" cy="109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defRPr i="1"/>
            </a:lvl1pPr>
            <a:lvl2pPr lvl="1" algn="ctr" rtl="0">
              <a:spcBef>
                <a:spcPts val="0"/>
              </a:spcBef>
              <a:defRPr i="1"/>
            </a:lvl2pPr>
            <a:lvl3pPr lvl="2" algn="ctr" rtl="0">
              <a:spcBef>
                <a:spcPts val="0"/>
              </a:spcBef>
              <a:defRPr i="1"/>
            </a:lvl3pPr>
            <a:lvl4pPr lvl="3" algn="ctr" rtl="0">
              <a:spcBef>
                <a:spcPts val="0"/>
              </a:spcBef>
              <a:defRPr i="1"/>
            </a:lvl4pPr>
            <a:lvl5pPr lvl="4" algn="ctr" rtl="0">
              <a:spcBef>
                <a:spcPts val="0"/>
              </a:spcBef>
              <a:defRPr i="1"/>
            </a:lvl5pPr>
            <a:lvl6pPr lvl="5" algn="ctr" rtl="0">
              <a:spcBef>
                <a:spcPts val="0"/>
              </a:spcBef>
              <a:defRPr i="1"/>
            </a:lvl6pPr>
            <a:lvl7pPr lvl="6" algn="ctr" rtl="0">
              <a:spcBef>
                <a:spcPts val="0"/>
              </a:spcBef>
              <a:defRPr i="1"/>
            </a:lvl7pPr>
            <a:lvl8pPr lvl="7" algn="ctr" rtl="0">
              <a:spcBef>
                <a:spcPts val="0"/>
              </a:spcBef>
              <a:defRPr i="1"/>
            </a:lvl8pPr>
            <a:lvl9pPr lvl="8" algn="ctr" rtl="0">
              <a:spcBef>
                <a:spcPts val="0"/>
              </a:spcBef>
              <a:defRPr i="1"/>
            </a:lvl9pPr>
          </a:lstStyle>
          <a:p>
            <a:endParaRPr/>
          </a:p>
        </p:txBody>
      </p:sp>
      <p:sp>
        <p:nvSpPr>
          <p:cNvPr id="23" name="Shape 23"/>
          <p:cNvSpPr txBox="1"/>
          <p:nvPr/>
        </p:nvSpPr>
        <p:spPr>
          <a:xfrm>
            <a:off x="3593400" y="1575225"/>
            <a:ext cx="1957200" cy="8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9600" b="1">
                <a:solidFill>
                  <a:srgbClr val="97ABBC"/>
                </a:solidFill>
              </a:rPr>
              <a:t>“</a:t>
            </a:r>
          </a:p>
        </p:txBody>
      </p:sp>
      <p:sp>
        <p:nvSpPr>
          <p:cNvPr id="24" name="Shape 24"/>
          <p:cNvSpPr/>
          <p:nvPr/>
        </p:nvSpPr>
        <p:spPr>
          <a:xfrm>
            <a:off x="5723283" y="2132900"/>
            <a:ext cx="1710300" cy="1029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7434176" y="2132900"/>
            <a:ext cx="1710300" cy="1029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2132900"/>
            <a:ext cx="1710300" cy="1029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1710424" y="2132900"/>
            <a:ext cx="1710300" cy="1029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/>
          <p:nvPr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8250311" y="6755100"/>
            <a:ext cx="893700" cy="1029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893709" y="6755100"/>
            <a:ext cx="6462600" cy="1029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893625" y="1600200"/>
            <a:ext cx="31368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800"/>
            </a:lvl2pPr>
            <a:lvl3pPr lvl="2" rtl="0">
              <a:spcBef>
                <a:spcPts val="0"/>
              </a:spcBef>
              <a:buSzPct val="100000"/>
              <a:defRPr sz="1800"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219455" y="1600200"/>
            <a:ext cx="31368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800"/>
            </a:lvl2pPr>
            <a:lvl3pPr lvl="2" rtl="0">
              <a:spcBef>
                <a:spcPts val="0"/>
              </a:spcBef>
              <a:buSzPct val="100000"/>
              <a:defRPr sz="1800"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8250311" y="6755100"/>
            <a:ext cx="893700" cy="1029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893709" y="6755100"/>
            <a:ext cx="6462600" cy="1029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893700" y="1600200"/>
            <a:ext cx="23712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3386403" y="1600200"/>
            <a:ext cx="23712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5879107" y="1600200"/>
            <a:ext cx="23712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8250311" y="6755100"/>
            <a:ext cx="893700" cy="1029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893709" y="6755100"/>
            <a:ext cx="6462600" cy="1029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/>
          <p:nvPr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8250311" y="6755100"/>
            <a:ext cx="893700" cy="1029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893709" y="6755100"/>
            <a:ext cx="6462600" cy="1029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893700" y="6199950"/>
            <a:ext cx="6462600" cy="4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360"/>
              </a:spcBef>
              <a:buClr>
                <a:srgbClr val="2185C5"/>
              </a:buClr>
              <a:buSzPct val="100000"/>
              <a:buNone/>
              <a:defRPr sz="1400">
                <a:solidFill>
                  <a:srgbClr val="2185C5"/>
                </a:solidFill>
              </a:defRPr>
            </a:lvl1pPr>
          </a:lstStyle>
          <a:p>
            <a:endParaRPr/>
          </a:p>
        </p:txBody>
      </p:sp>
      <p:sp>
        <p:nvSpPr>
          <p:cNvPr id="60" name="Shape 60"/>
          <p:cNvSpPr/>
          <p:nvPr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8250311" y="6755100"/>
            <a:ext cx="893700" cy="1029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893709" y="6755100"/>
            <a:ext cx="6462600" cy="1029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8250311" y="6755100"/>
            <a:ext cx="893700" cy="1029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893709" y="6755100"/>
            <a:ext cx="6462600" cy="1029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600"/>
              </a:spcBef>
              <a:buClr>
                <a:srgbClr val="677480"/>
              </a:buClr>
              <a:buSzPct val="100000"/>
              <a:buFont typeface="Lato"/>
              <a:buChar char="▷"/>
              <a:defRPr sz="30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480"/>
              </a:spcBef>
              <a:buClr>
                <a:srgbClr val="677480"/>
              </a:buClr>
              <a:buSzPct val="100000"/>
              <a:buFont typeface="Lato"/>
              <a:defRPr sz="24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480"/>
              </a:spcBef>
              <a:buClr>
                <a:srgbClr val="677480"/>
              </a:buClr>
              <a:buSzPct val="100000"/>
              <a:buFont typeface="Lato"/>
              <a:defRPr sz="24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ctrTitle"/>
          </p:nvPr>
        </p:nvSpPr>
        <p:spPr>
          <a:xfrm>
            <a:off x="721425" y="3861450"/>
            <a:ext cx="6857700" cy="154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>
                <a:solidFill>
                  <a:srgbClr val="2185C5"/>
                </a:solidFill>
              </a:rPr>
              <a:t>Library Advocacy:</a:t>
            </a:r>
          </a:p>
          <a:p>
            <a:pPr lvl="0">
              <a:spcBef>
                <a:spcPts val="0"/>
              </a:spcBef>
              <a:buNone/>
            </a:pPr>
            <a:r>
              <a:rPr lang="en" b="1">
                <a:solidFill>
                  <a:srgbClr val="2185C5"/>
                </a:solidFill>
              </a:rPr>
              <a:t>You Can Do it! </a:t>
            </a:r>
          </a:p>
          <a:p>
            <a:pPr lvl="0">
              <a:spcBef>
                <a:spcPts val="0"/>
              </a:spcBef>
              <a:buNone/>
            </a:pPr>
            <a:endParaRPr sz="3000">
              <a:solidFill>
                <a:srgbClr val="2185C5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 sz="3000">
                <a:solidFill>
                  <a:srgbClr val="2185C5"/>
                </a:solidFill>
              </a:rPr>
              <a:t>SLA Advocacy Committee</a:t>
            </a:r>
          </a:p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rgbClr val="2185C5"/>
                </a:solidFill>
              </a:rPr>
              <a:t>2017 Saskatchewan Library Conference</a:t>
            </a:r>
          </a:p>
        </p:txBody>
      </p:sp>
      <p:pic>
        <p:nvPicPr>
          <p:cNvPr id="79" name="Shape 79" descr="sklibraryassociationlog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048375" cy="143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5398"/>
            <a:ext cx="6697014" cy="28474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813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b="1">
                <a:solidFill>
                  <a:srgbClr val="2185C5"/>
                </a:solidFill>
              </a:rPr>
              <a:t>Community Engagement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400" b="1" i="1">
                <a:solidFill>
                  <a:srgbClr val="2185C5"/>
                </a:solidFill>
              </a:rPr>
              <a:t>Passionate Advocates involved in the Community 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893700" y="2400299"/>
            <a:ext cx="6462600" cy="4167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 b="1">
                <a:solidFill>
                  <a:schemeClr val="dk1"/>
                </a:solidFill>
              </a:rPr>
              <a:t>ALA Libraries Transforming Communities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2400" b="1">
              <a:solidFill>
                <a:schemeClr val="dk1"/>
              </a:solidFill>
            </a:endParaRP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 b="1">
                <a:solidFill>
                  <a:schemeClr val="dk1"/>
                </a:solidFill>
              </a:rPr>
              <a:t>A project of the American Library Association,  The National Coalition for Dialogue and Deliberation and the Harwood Institute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 b="1">
                <a:solidFill>
                  <a:schemeClr val="dk1"/>
                </a:solidFill>
              </a:rPr>
              <a:t>Great Communities not just great Libraries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 b="1">
                <a:solidFill>
                  <a:schemeClr val="dk1"/>
                </a:solidFill>
              </a:rPr>
              <a:t>Clear Framework, tools for Engagement, a great resource!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893625" y="2286000"/>
            <a:ext cx="3136800" cy="227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>
                <a:solidFill>
                  <a:schemeClr val="dk1"/>
                </a:solidFill>
              </a:rPr>
              <a:t>T</a:t>
            </a:r>
            <a:r>
              <a:rPr lang="en" sz="2400" b="1">
                <a:solidFill>
                  <a:schemeClr val="dk1"/>
                </a:solidFill>
              </a:rPr>
              <a:t>urning Outward</a:t>
            </a:r>
          </a:p>
          <a:p>
            <a:pPr lvl="0" rtl="0">
              <a:spcBef>
                <a:spcPts val="0"/>
              </a:spcBef>
              <a:buNone/>
            </a:pPr>
            <a:endParaRPr sz="2400" b="1">
              <a:solidFill>
                <a:schemeClr val="dk1"/>
              </a:solidFill>
            </a:endParaRP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400" b="1">
                <a:solidFill>
                  <a:schemeClr val="dk1"/>
                </a:solidFill>
              </a:rPr>
              <a:t>Which direction are you facing?</a:t>
            </a:r>
          </a:p>
          <a:p>
            <a:pPr lvl="0" rtl="0">
              <a:spcBef>
                <a:spcPts val="0"/>
              </a:spcBef>
              <a:buNone/>
            </a:pPr>
            <a:endParaRPr sz="2400" b="1"/>
          </a:p>
        </p:txBody>
      </p:sp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93700" y="9604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 b="1">
                <a:solidFill>
                  <a:schemeClr val="accent1"/>
                </a:solidFill>
              </a:rPr>
              <a:t>Engagement Tools</a:t>
            </a:r>
            <a:r>
              <a:rPr lang="en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2"/>
          </p:nvPr>
        </p:nvSpPr>
        <p:spPr>
          <a:xfrm>
            <a:off x="4030427" y="2286000"/>
            <a:ext cx="3136800" cy="227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/>
              <a:t>Community Conversations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 b="1"/>
              <a:t>What are the true aspirations of your community?  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466050" y="5088500"/>
            <a:ext cx="8211900" cy="76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/>
              <a:t>When you engage in this work you community will become your advocates!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/>
        </p:nvSpPr>
        <p:spPr>
          <a:xfrm>
            <a:off x="893700" y="3550"/>
            <a:ext cx="3232500" cy="31254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ctrTitle" idx="4294967295"/>
          </p:nvPr>
        </p:nvSpPr>
        <p:spPr>
          <a:xfrm>
            <a:off x="778225" y="3177925"/>
            <a:ext cx="66231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200">
                <a:solidFill>
                  <a:srgbClr val="FFFFFF"/>
                </a:solidFill>
              </a:rPr>
              <a:t>Let’s Get to it!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subTitle" idx="4294967295"/>
          </p:nvPr>
        </p:nvSpPr>
        <p:spPr>
          <a:xfrm>
            <a:off x="778225" y="4929750"/>
            <a:ext cx="76440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36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SLA’s Advocacy Action Template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</a:endParaRPr>
          </a:p>
        </p:txBody>
      </p:sp>
      <p:grpSp>
        <p:nvGrpSpPr>
          <p:cNvPr id="164" name="Shape 164"/>
          <p:cNvGrpSpPr/>
          <p:nvPr/>
        </p:nvGrpSpPr>
        <p:grpSpPr>
          <a:xfrm>
            <a:off x="1392060" y="448354"/>
            <a:ext cx="2235783" cy="2235776"/>
            <a:chOff x="570875" y="4322250"/>
            <a:chExt cx="443300" cy="443325"/>
          </a:xfrm>
        </p:grpSpPr>
        <p:sp>
          <p:nvSpPr>
            <p:cNvPr id="165" name="Shape 165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 idx="4294967295"/>
          </p:nvPr>
        </p:nvSpPr>
        <p:spPr>
          <a:xfrm>
            <a:off x="916025" y="299049"/>
            <a:ext cx="5561100" cy="1255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1">
                <a:solidFill>
                  <a:srgbClr val="2185C5"/>
                </a:solidFill>
              </a:rPr>
              <a:t>Hello!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ubTitle" idx="4294967295"/>
          </p:nvPr>
        </p:nvSpPr>
        <p:spPr>
          <a:xfrm>
            <a:off x="916025" y="2192450"/>
            <a:ext cx="55611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b="1" u="sng">
                <a:solidFill>
                  <a:srgbClr val="2185C5"/>
                </a:solidFill>
              </a:rPr>
              <a:t>Committee Members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 sz="2400" b="1">
                <a:solidFill>
                  <a:schemeClr val="dk1"/>
                </a:solidFill>
              </a:rPr>
              <a:t>Cara Bradley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 sz="2400" b="1">
                <a:solidFill>
                  <a:schemeClr val="dk1"/>
                </a:solidFill>
              </a:rPr>
              <a:t>Greg Elliot 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 sz="2400" b="1">
                <a:solidFill>
                  <a:schemeClr val="dk1"/>
                </a:solidFill>
              </a:rPr>
              <a:t>Gwen Fisher 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 sz="2400" b="1">
                <a:solidFill>
                  <a:schemeClr val="dk1"/>
                </a:solidFill>
              </a:rPr>
              <a:t>Alan Kilpatrick 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 sz="2400" b="1">
                <a:solidFill>
                  <a:schemeClr val="dk1"/>
                </a:solidFill>
              </a:rPr>
              <a:t>Nancy MacKenzie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 sz="2400" b="1">
                <a:solidFill>
                  <a:schemeClr val="dk1"/>
                </a:solidFill>
              </a:rPr>
              <a:t>Deborah McConkey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 sz="2400" b="1">
                <a:solidFill>
                  <a:schemeClr val="dk1"/>
                </a:solidFill>
              </a:rPr>
              <a:t>Lukas Miller</a:t>
            </a:r>
          </a:p>
          <a:p>
            <a:pPr marL="457200" lvl="0" indent="-6985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b="1">
                <a:solidFill>
                  <a:schemeClr val="dk1"/>
                </a:solidFill>
              </a:rPr>
              <a:t>Judy Nicholson​</a:t>
            </a:r>
          </a:p>
          <a:p>
            <a:pPr marL="457200" lvl="0" indent="-6985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b="1">
                <a:solidFill>
                  <a:schemeClr val="dk1"/>
                </a:solidFill>
              </a:rPr>
              <a:t>Robert Thomas</a:t>
            </a:r>
          </a:p>
          <a:p>
            <a:pPr marL="457200" lvl="0" indent="0">
              <a:spcBef>
                <a:spcPts val="0"/>
              </a:spcBef>
              <a:buNone/>
            </a:pPr>
            <a:endParaRPr sz="1800" b="1">
              <a:solidFill>
                <a:srgbClr val="2185C5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sz="4800" b="1">
              <a:solidFill>
                <a:srgbClr val="2185C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893700" y="579450"/>
            <a:ext cx="76281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 b="1">
                <a:solidFill>
                  <a:srgbClr val="2185C5"/>
                </a:solidFill>
              </a:rPr>
              <a:t>Welcome and Goals!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893700" y="1757897"/>
            <a:ext cx="7793100" cy="826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endParaRPr>
              <a:solidFill>
                <a:srgbClr val="67748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628775" y="1737750"/>
            <a:ext cx="7509600" cy="338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endParaRPr sz="2400">
              <a:solidFill>
                <a:srgbClr val="677480"/>
              </a:solidFill>
              <a:latin typeface="Lato"/>
              <a:ea typeface="Lato"/>
              <a:cs typeface="Lato"/>
              <a:sym typeface="Lato"/>
            </a:endParaRPr>
          </a:p>
          <a:p>
            <a:pPr lvl="0" rtl="0">
              <a:spcBef>
                <a:spcPts val="600"/>
              </a:spcBef>
              <a:buNone/>
            </a:pPr>
            <a:r>
              <a:rPr lang="en" sz="24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Increase the collective advocacy capacity in SK (including our own!)</a:t>
            </a:r>
          </a:p>
          <a:p>
            <a:pPr marL="914400" lvl="1" indent="-381000" rtl="0">
              <a:spcBef>
                <a:spcPts val="600"/>
              </a:spcBef>
              <a:buClr>
                <a:schemeClr val="dk1"/>
              </a:buClr>
              <a:buSzPct val="100000"/>
              <a:buFont typeface="Lato"/>
              <a:buChar char="○"/>
            </a:pPr>
            <a:r>
              <a:rPr lang="en" sz="24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Define Advocacy</a:t>
            </a:r>
          </a:p>
          <a:p>
            <a:pPr marL="914400" lvl="1" indent="-381000" rtl="0">
              <a:spcBef>
                <a:spcPts val="600"/>
              </a:spcBef>
              <a:buClr>
                <a:schemeClr val="dk1"/>
              </a:buClr>
              <a:buSzPct val="100000"/>
              <a:buFont typeface="Lato"/>
              <a:buChar char="○"/>
            </a:pPr>
            <a:r>
              <a:rPr lang="en" sz="24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Role of SLA’s Advocacy Committee</a:t>
            </a:r>
          </a:p>
          <a:p>
            <a:pPr marL="914400" lvl="1" indent="-381000" rtl="0">
              <a:spcBef>
                <a:spcPts val="600"/>
              </a:spcBef>
              <a:buClr>
                <a:schemeClr val="dk1"/>
              </a:buClr>
              <a:buSzPct val="100000"/>
              <a:buFont typeface="Lato"/>
              <a:buChar char="○"/>
            </a:pPr>
            <a:r>
              <a:rPr lang="en" sz="24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Get Started - Presentation of Action Plan</a:t>
            </a:r>
          </a:p>
          <a:p>
            <a:pPr marL="914400" lvl="1" indent="-381000" rtl="0">
              <a:spcBef>
                <a:spcPts val="600"/>
              </a:spcBef>
              <a:buClr>
                <a:schemeClr val="dk1"/>
              </a:buClr>
              <a:buSzPct val="100000"/>
              <a:buFont typeface="Lato"/>
              <a:buChar char="○"/>
            </a:pPr>
            <a:r>
              <a:rPr lang="en" sz="24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Keep it Moving - Accountability Partner Model</a:t>
            </a:r>
          </a:p>
          <a:p>
            <a:pPr marL="914400" lvl="1" indent="-381000" rtl="0">
              <a:spcBef>
                <a:spcPts val="600"/>
              </a:spcBef>
              <a:buClr>
                <a:schemeClr val="dk1"/>
              </a:buClr>
              <a:buSzPct val="100000"/>
              <a:buFont typeface="Lato"/>
              <a:buChar char="○"/>
            </a:pPr>
            <a:r>
              <a:rPr lang="en" sz="24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Reporting Back</a:t>
            </a:r>
          </a:p>
          <a:p>
            <a:pPr lvl="0" rtl="0">
              <a:spcBef>
                <a:spcPts val="600"/>
              </a:spcBef>
              <a:buNone/>
            </a:pPr>
            <a:endParaRPr sz="2400">
              <a:solidFill>
                <a:srgbClr val="67748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893700" y="5301873"/>
            <a:ext cx="7793100" cy="826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1000"/>
              </a:spcAft>
              <a:buNone/>
            </a:pPr>
            <a:endParaRPr sz="1200">
              <a:solidFill>
                <a:srgbClr val="677480"/>
              </a:solidFill>
              <a:latin typeface="Lato"/>
              <a:ea typeface="Lato"/>
              <a:cs typeface="Lato"/>
              <a:sym typeface="Lato"/>
            </a:endParaRPr>
          </a:p>
          <a:p>
            <a:pPr lvl="0" rtl="0">
              <a:spcBef>
                <a:spcPts val="1000"/>
              </a:spcBef>
              <a:spcAft>
                <a:spcPts val="1000"/>
              </a:spcAft>
              <a:buNone/>
            </a:pPr>
            <a:endParaRPr sz="1200">
              <a:solidFill>
                <a:srgbClr val="677480"/>
              </a:solidFill>
              <a:latin typeface="Lato"/>
              <a:ea typeface="Lato"/>
              <a:cs typeface="Lato"/>
              <a:sym typeface="Lato"/>
            </a:endParaRPr>
          </a:p>
          <a:p>
            <a:pPr lvl="0" rtl="0">
              <a:spcBef>
                <a:spcPts val="1000"/>
              </a:spcBef>
              <a:spcAft>
                <a:spcPts val="1000"/>
              </a:spcAft>
              <a:buNone/>
            </a:pPr>
            <a:endParaRPr sz="1200">
              <a:solidFill>
                <a:srgbClr val="67748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Shape 98" descr="18157665_291742324572876_3725100347856798731_n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03025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Shape 99"/>
          <p:cNvSpPr/>
          <p:nvPr/>
        </p:nvSpPr>
        <p:spPr>
          <a:xfrm>
            <a:off x="0" y="4737600"/>
            <a:ext cx="7352400" cy="1291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924125" y="4529050"/>
            <a:ext cx="5796000" cy="73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A victory close to home!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827200" y="5163825"/>
            <a:ext cx="5796000" cy="86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Is the work over? Or just beginning?</a:t>
            </a:r>
          </a:p>
        </p:txBody>
      </p:sp>
      <p:sp>
        <p:nvSpPr>
          <p:cNvPr id="102" name="Shape 102"/>
          <p:cNvSpPr/>
          <p:nvPr/>
        </p:nvSpPr>
        <p:spPr>
          <a:xfrm>
            <a:off x="3675952" y="5925825"/>
            <a:ext cx="1837800" cy="102899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5514494" y="5925825"/>
            <a:ext cx="1837800" cy="102899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0" y="5925825"/>
            <a:ext cx="1837800" cy="102899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1838038" y="5925825"/>
            <a:ext cx="1837800" cy="102899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893700" y="579450"/>
            <a:ext cx="76281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 b="1">
                <a:solidFill>
                  <a:srgbClr val="4A86E8"/>
                </a:solidFill>
              </a:rPr>
              <a:t>Advocacy 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893700" y="1757897"/>
            <a:ext cx="7793100" cy="82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endParaRPr>
              <a:solidFill>
                <a:srgbClr val="67748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2" name="Shape 112"/>
          <p:cNvSpPr txBox="1"/>
          <p:nvPr/>
        </p:nvSpPr>
        <p:spPr>
          <a:xfrm>
            <a:off x="628775" y="2366675"/>
            <a:ext cx="7509600" cy="2753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3600" b="1" i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deliberate, planned, and sustained effort to develop understanding and support incrementally over time</a:t>
            </a:r>
          </a:p>
          <a:p>
            <a:pPr marL="457200" lvl="0" indent="0" algn="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3000" i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(Haycock, 2006)</a:t>
            </a:r>
          </a:p>
          <a:p>
            <a:pPr lvl="0" rtl="0">
              <a:spcBef>
                <a:spcPts val="600"/>
              </a:spcBef>
              <a:buNone/>
            </a:pPr>
            <a:endParaRPr sz="2400">
              <a:solidFill>
                <a:srgbClr val="67748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x="893700" y="5301873"/>
            <a:ext cx="7793100" cy="82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1000"/>
              </a:spcAft>
              <a:buNone/>
            </a:pPr>
            <a:endParaRPr sz="1200">
              <a:solidFill>
                <a:srgbClr val="677480"/>
              </a:solidFill>
              <a:latin typeface="Lato"/>
              <a:ea typeface="Lato"/>
              <a:cs typeface="Lato"/>
              <a:sym typeface="Lato"/>
            </a:endParaRPr>
          </a:p>
          <a:p>
            <a:pPr lvl="0" rtl="0">
              <a:spcBef>
                <a:spcPts val="1000"/>
              </a:spcBef>
              <a:spcAft>
                <a:spcPts val="1000"/>
              </a:spcAft>
              <a:buNone/>
            </a:pPr>
            <a:endParaRPr sz="1200">
              <a:solidFill>
                <a:srgbClr val="677480"/>
              </a:solidFill>
              <a:latin typeface="Lato"/>
              <a:ea typeface="Lato"/>
              <a:cs typeface="Lato"/>
              <a:sym typeface="Lato"/>
            </a:endParaRPr>
          </a:p>
          <a:p>
            <a:pPr lvl="0" rtl="0">
              <a:spcBef>
                <a:spcPts val="1000"/>
              </a:spcBef>
              <a:spcAft>
                <a:spcPts val="1000"/>
              </a:spcAft>
              <a:buNone/>
            </a:pPr>
            <a:endParaRPr sz="1200">
              <a:solidFill>
                <a:srgbClr val="677480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887425" y="9604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1">
                <a:solidFill>
                  <a:srgbClr val="2185C5"/>
                </a:solidFill>
              </a:rPr>
              <a:t>What Advocacy is not? 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2"/>
          </p:nvPr>
        </p:nvSpPr>
        <p:spPr>
          <a:xfrm>
            <a:off x="976874" y="1624975"/>
            <a:ext cx="6818100" cy="252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3600" b="1">
              <a:solidFill>
                <a:srgbClr val="000000"/>
              </a:solidFill>
            </a:endParaRPr>
          </a:p>
          <a:p>
            <a:pPr marL="457200" lvl="0" indent="-457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3600" b="1">
                <a:solidFill>
                  <a:srgbClr val="000000"/>
                </a:solidFill>
              </a:rPr>
              <a:t>Protest Advocacy</a:t>
            </a:r>
          </a:p>
          <a:p>
            <a:pPr marL="457200" lvl="0" indent="-457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3600" b="1">
                <a:solidFill>
                  <a:srgbClr val="000000"/>
                </a:solidFill>
              </a:rPr>
              <a:t>Emergency Advocacy</a:t>
            </a:r>
          </a:p>
          <a:p>
            <a:pPr marL="457200" lvl="0" indent="-457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3600" b="1">
                <a:solidFill>
                  <a:srgbClr val="000000"/>
                </a:solidFill>
              </a:rPr>
              <a:t>Lobbying</a:t>
            </a:r>
          </a:p>
          <a:p>
            <a:pPr marL="457200" lvl="0" indent="-457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3600" b="1">
                <a:solidFill>
                  <a:srgbClr val="000000"/>
                </a:solidFill>
              </a:rPr>
              <a:t>Public Relations</a:t>
            </a:r>
          </a:p>
          <a:p>
            <a:pPr marL="457200" lvl="0" indent="-457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3600" b="1">
                <a:solidFill>
                  <a:srgbClr val="000000"/>
                </a:solidFill>
              </a:rPr>
              <a:t>Say and “Spray” 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537625" y="5966325"/>
            <a:ext cx="7162200" cy="64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 txBox="1"/>
          <p:nvPr/>
        </p:nvSpPr>
        <p:spPr>
          <a:xfrm>
            <a:off x="157350" y="5900750"/>
            <a:ext cx="8838000" cy="64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993375" y="12865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 b="1">
                <a:solidFill>
                  <a:srgbClr val="2185C5"/>
                </a:solidFill>
              </a:rPr>
              <a:t>SLA’s Advocacy Committee - 3 Year Plan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2016 - Pre Conference Session: </a:t>
            </a:r>
            <a:r>
              <a:rPr lang="en" sz="24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Library Advocacy Train the Trainer</a:t>
            </a:r>
            <a:r>
              <a:rPr lang="en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with Wendy Newman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2017 - Action!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2018 - Reporting Back and Evaluation</a:t>
            </a:r>
          </a:p>
          <a:p>
            <a:pPr lvl="0" rtl="0">
              <a:spcBef>
                <a:spcPts val="0"/>
              </a:spcBef>
              <a:buNone/>
            </a:pPr>
            <a:endParaRPr sz="2400" b="1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800"/>
          </a:p>
        </p:txBody>
      </p:sp>
      <p:sp>
        <p:nvSpPr>
          <p:cNvPr id="128" name="Shape 128"/>
          <p:cNvSpPr txBox="1"/>
          <p:nvPr/>
        </p:nvSpPr>
        <p:spPr>
          <a:xfrm>
            <a:off x="144250" y="5835200"/>
            <a:ext cx="8877300" cy="51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893700" y="533825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1">
                <a:solidFill>
                  <a:srgbClr val="2185C5"/>
                </a:solidFill>
              </a:rPr>
              <a:t>Wendy Newman - Key Concepts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400" b="1">
                <a:solidFill>
                  <a:srgbClr val="000000"/>
                </a:solidFill>
              </a:rPr>
              <a:t>We are not in this for great libraries but great communities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400" b="1">
                <a:solidFill>
                  <a:srgbClr val="000000"/>
                </a:solidFill>
              </a:rPr>
              <a:t>Cultivate relationships of credibility and trust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400" b="1">
                <a:solidFill>
                  <a:srgbClr val="000000"/>
                </a:solidFill>
              </a:rPr>
              <a:t>People do things for their reasons not ours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400" b="1">
                <a:solidFill>
                  <a:srgbClr val="000000"/>
                </a:solidFill>
              </a:rPr>
              <a:t>There is no general public: match messages with targets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400" b="1">
                <a:solidFill>
                  <a:srgbClr val="000000"/>
                </a:solidFill>
              </a:rPr>
              <a:t>Address priorities of targets! Be specific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400" b="1">
                <a:solidFill>
                  <a:srgbClr val="000000"/>
                </a:solidFill>
              </a:rPr>
              <a:t>Be prepared with great stories 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400" b="1">
                <a:solidFill>
                  <a:srgbClr val="000000"/>
                </a:solidFill>
              </a:rPr>
              <a:t>Attitude not use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400" b="1">
                <a:solidFill>
                  <a:srgbClr val="000000"/>
                </a:solidFill>
              </a:rPr>
              <a:t>Everyone’s Responsibility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  <p:sp>
        <p:nvSpPr>
          <p:cNvPr id="135" name="Shape 135"/>
          <p:cNvSpPr txBox="1"/>
          <p:nvPr/>
        </p:nvSpPr>
        <p:spPr>
          <a:xfrm>
            <a:off x="576975" y="6530175"/>
            <a:ext cx="7332600" cy="85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 txBox="1"/>
          <p:nvPr/>
        </p:nvSpPr>
        <p:spPr>
          <a:xfrm>
            <a:off x="196700" y="5599175"/>
            <a:ext cx="8759400" cy="93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>
                <a:solidFill>
                  <a:srgbClr val="2185C5"/>
                </a:solidFill>
              </a:rPr>
              <a:t>Universal Principles of Influence - Robert Cialdini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893700" y="1831450"/>
            <a:ext cx="6462600" cy="473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3600" b="1">
                <a:solidFill>
                  <a:schemeClr val="dk1"/>
                </a:solidFill>
              </a:rPr>
              <a:t>Reciprocation</a:t>
            </a:r>
          </a:p>
          <a:p>
            <a:pPr marL="457200" lvl="0" indent="-45720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3600" b="1">
                <a:solidFill>
                  <a:schemeClr val="dk1"/>
                </a:solidFill>
              </a:rPr>
              <a:t>Liking</a:t>
            </a:r>
          </a:p>
          <a:p>
            <a:pPr marL="457200" lvl="0" indent="-45720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3600" b="1">
                <a:solidFill>
                  <a:schemeClr val="dk1"/>
                </a:solidFill>
              </a:rPr>
              <a:t>Authority</a:t>
            </a:r>
          </a:p>
          <a:p>
            <a:pPr marL="457200" lvl="0" indent="-45720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3600" b="1">
                <a:solidFill>
                  <a:schemeClr val="dk1"/>
                </a:solidFill>
              </a:rPr>
              <a:t>Social Proof/Consensus Building</a:t>
            </a:r>
          </a:p>
          <a:p>
            <a:pPr marL="457200" lvl="0" indent="-45720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3600" b="1">
                <a:solidFill>
                  <a:schemeClr val="dk1"/>
                </a:solidFill>
              </a:rPr>
              <a:t>Commitment and Consistency</a:t>
            </a:r>
          </a:p>
          <a:p>
            <a:pPr marL="457200" lvl="0" indent="-45720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3600" b="1">
                <a:solidFill>
                  <a:schemeClr val="dk1"/>
                </a:solidFill>
              </a:rPr>
              <a:t>Scarcity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nton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1256</Words>
  <Application>Microsoft Office PowerPoint</Application>
  <PresentationFormat>On-screen Show (4:3)</PresentationFormat>
  <Paragraphs>156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Raleway</vt:lpstr>
      <vt:lpstr>Lato</vt:lpstr>
      <vt:lpstr>Antonio template</vt:lpstr>
      <vt:lpstr>Library Advocacy: You Can Do it!   SLA Advocacy Committee 2017 Saskatchewan Library Conference</vt:lpstr>
      <vt:lpstr>Hello!</vt:lpstr>
      <vt:lpstr>Welcome and Goals!</vt:lpstr>
      <vt:lpstr>A victory close to home!</vt:lpstr>
      <vt:lpstr>Advocacy </vt:lpstr>
      <vt:lpstr>What Advocacy is not? </vt:lpstr>
      <vt:lpstr>SLA’s Advocacy Committee - 3 Year Plan</vt:lpstr>
      <vt:lpstr>Wendy Newman - Key Concepts</vt:lpstr>
      <vt:lpstr>Universal Principles of Influence - Robert Cialdini</vt:lpstr>
      <vt:lpstr>Community Engagement Passionate Advocates involved in the Community </vt:lpstr>
      <vt:lpstr>Engagement Tools </vt:lpstr>
      <vt:lpstr>Let’s Get to 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Library Advocacy: You Can Do it!   SLA Advocacy Committee 2017 Saskatchewan Library Conference</dc:title>
  <cp:lastModifiedBy>Calvin Chiang</cp:lastModifiedBy>
  <cp:revision>2</cp:revision>
  <dcterms:modified xsi:type="dcterms:W3CDTF">2018-11-09T17:54:28Z</dcterms:modified>
</cp:coreProperties>
</file>