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Maven Pro" panose="020B0604020202020204" charset="0"/>
      <p:regular r:id="rId21"/>
      <p:bold r:id="rId22"/>
    </p:embeddedFont>
    <p:embeddedFont>
      <p:font typeface="Nunito" panose="020B060402020202020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8201" autoAdjust="0"/>
  </p:normalViewPr>
  <p:slideViewPr>
    <p:cSldViewPr snapToGrid="0">
      <p:cViewPr varScale="1">
        <p:scale>
          <a:sx n="73" d="100"/>
          <a:sy n="73" d="100"/>
        </p:scale>
        <p:origin x="2694"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It’s the Little Things: Practicing Decolonization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Good afternoon everyone. </a:t>
            </a:r>
            <a:endParaRPr dirty="0"/>
          </a:p>
          <a:p>
            <a:pPr marL="0" lvl="0" indent="0" algn="l" rtl="0">
              <a:spcBef>
                <a:spcPts val="0"/>
              </a:spcBef>
              <a:spcAft>
                <a:spcPts val="0"/>
              </a:spcAft>
              <a:buNone/>
            </a:pPr>
            <a:r>
              <a:rPr lang="en" dirty="0"/>
              <a:t>My name is Danielle Marie Bitz. I am of mixed Métis and refugee settler descent (I like think about that in terms of dual citizenship, rather than an Ancestry DNA breakdown). It is my great privilege to be here, speaking to you today in the homeland of my ancestors, and in the traditional territory the Nehiyawak. I acknowledge my kinship to this place, to the land and its inhabitants. And I acknowledge my status as guest here; </a:t>
            </a:r>
            <a:r>
              <a:rPr lang="en" dirty="0" smtClean="0"/>
              <a:t>while </a:t>
            </a:r>
            <a:r>
              <a:rPr lang="en" dirty="0"/>
              <a:t>I live, study, and work in Treaty 6 Territory and the homeland of my Métis people I commit myself to contributing to better understanding and better relations between communities.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To that end I am here to discuss the process and the practice of decolonizing library spaces. What is it? Why do we care about it? And how can we, as individuals,  participate?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If you are here, I am guessing that you already have some level of interest in this topic; I am guessing that you have either seen or participated in a decolonizing project, and that you would like to either build on or improve on projects that you have witnessed or been involved in. I am also guessing that many of you have some idea, some understanding of what decolonization is, of what it means for library spaces.</a:t>
            </a:r>
            <a:endParaRPr dirty="0"/>
          </a:p>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590a6e38ab_1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8" name="Google Shape;328;g590a6e38ab_1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a:t>How do we as individuals, within institutions, practice decolonization?</a:t>
            </a:r>
            <a:endParaRPr/>
          </a:p>
          <a:p>
            <a:pPr marL="0" lvl="0" indent="0" algn="l" rtl="0">
              <a:spcBef>
                <a:spcPts val="0"/>
              </a:spcBef>
              <a:spcAft>
                <a:spcPts val="0"/>
              </a:spcAft>
              <a:buNone/>
            </a:pPr>
            <a:endParaRPr/>
          </a:p>
          <a:p>
            <a:pPr marL="0" lvl="0" indent="0" algn="l" rtl="0">
              <a:spcBef>
                <a:spcPts val="0"/>
              </a:spcBef>
              <a:spcAft>
                <a:spcPts val="0"/>
              </a:spcAft>
              <a:buNone/>
            </a:pPr>
            <a:r>
              <a:rPr lang="en"/>
              <a:t>One of the first things that we have to do as information professionals is accept that this will be a long-term process and commit to the long-haul, and that commitment requires us to understand that:</a:t>
            </a: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590a6e38ab_1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590a6e38ab_1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1) Decolonization is an iterative process—as we strip away layers of colonial constructs, we come to see the more deeply embedded narratives and structures, that we then have to pick at. This has to happen in order to create space for Indigenous knowledges and ways of knowing and learning. As Individuals this can be frustrating</a:t>
            </a:r>
            <a:endParaRPr dirty="0"/>
          </a:p>
          <a:p>
            <a:pPr marL="0" lvl="0" indent="0" algn="l" rtl="0">
              <a:spcBef>
                <a:spcPts val="0"/>
              </a:spcBef>
              <a:spcAft>
                <a:spcPts val="0"/>
              </a:spcAft>
              <a:buNone/>
            </a:pPr>
            <a:r>
              <a:rPr lang="en" dirty="0"/>
              <a:t> </a:t>
            </a:r>
            <a:endParaRPr dirty="0"/>
          </a:p>
          <a:p>
            <a:pPr marL="0" lvl="0" indent="0" algn="l" rtl="0">
              <a:spcBef>
                <a:spcPts val="0"/>
              </a:spcBef>
              <a:spcAft>
                <a:spcPts val="0"/>
              </a:spcAft>
              <a:buNone/>
            </a:pPr>
            <a:r>
              <a:rPr lang="en" dirty="0"/>
              <a:t>2) Decolonization makes space for Indigenization which is a localized and land based and requires ongoing guidance and participation from the Indigenous community</a:t>
            </a:r>
            <a:endParaRPr dirty="0"/>
          </a:p>
          <a:p>
            <a:pPr marL="0" lvl="0" indent="0" algn="l" rtl="0">
              <a:spcBef>
                <a:spcPts val="0"/>
              </a:spcBef>
              <a:spcAft>
                <a:spcPts val="0"/>
              </a:spcAft>
              <a:buNone/>
            </a:pPr>
            <a:r>
              <a:rPr lang="en" dirty="0"/>
              <a:t> </a:t>
            </a:r>
            <a:endParaRPr dirty="0"/>
          </a:p>
          <a:p>
            <a:pPr marL="0" lvl="0" indent="0" algn="l" rtl="0">
              <a:spcBef>
                <a:spcPts val="0"/>
              </a:spcBef>
              <a:spcAft>
                <a:spcPts val="0"/>
              </a:spcAft>
              <a:buNone/>
            </a:pPr>
            <a:r>
              <a:rPr lang="en" dirty="0"/>
              <a:t>3)Because cultural institutions are built on colonial values using colonial systems of knowledge, there are going to be places where there are conflicts. In order to move forward we need to: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Learn to be uncomfortable</a:t>
            </a:r>
            <a:endParaRPr dirty="0"/>
          </a:p>
          <a:p>
            <a:pPr marL="0" lvl="0" indent="0" algn="l" rtl="0">
              <a:spcBef>
                <a:spcPts val="0"/>
              </a:spcBef>
              <a:spcAft>
                <a:spcPts val="0"/>
              </a:spcAft>
              <a:buNone/>
            </a:pPr>
            <a:r>
              <a:rPr lang="en" dirty="0"/>
              <a:t>Learn to be wrong </a:t>
            </a:r>
            <a:endParaRPr dirty="0"/>
          </a:p>
          <a:p>
            <a:pPr marL="0" lvl="0" indent="0" algn="l" rtl="0">
              <a:spcBef>
                <a:spcPts val="0"/>
              </a:spcBef>
              <a:spcAft>
                <a:spcPts val="0"/>
              </a:spcAft>
              <a:buNone/>
            </a:pPr>
            <a:r>
              <a:rPr lang="en" dirty="0"/>
              <a:t>Return to  understanding of why we are doing this</a:t>
            </a:r>
            <a:endParaRPr dirty="0"/>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g590a6e38ab_1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9" name="Google Shape;339;g590a6e38ab_1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steps can we take right now?</a:t>
            </a:r>
            <a:endParaRPr/>
          </a:p>
          <a:p>
            <a:pPr marL="0" lvl="0" indent="0" algn="l" rtl="0">
              <a:spcBef>
                <a:spcPts val="0"/>
              </a:spcBef>
              <a:spcAft>
                <a:spcPts val="0"/>
              </a:spcAft>
              <a:buNone/>
            </a:pPr>
            <a:endParaRPr/>
          </a:p>
          <a:p>
            <a:pPr marL="0" lvl="0" indent="0" algn="l" rtl="0">
              <a:spcBef>
                <a:spcPts val="0"/>
              </a:spcBef>
              <a:spcAft>
                <a:spcPts val="0"/>
              </a:spcAft>
              <a:buNone/>
            </a:pPr>
            <a:r>
              <a:rPr lang="en"/>
              <a:t>We all know that that there are a number things that are (or should be) happening at management levels but how do we engage right now:</a:t>
            </a:r>
            <a:endParaRPr/>
          </a:p>
          <a:p>
            <a:pPr marL="0" lvl="0" indent="0" algn="l" rtl="0">
              <a:spcBef>
                <a:spcPts val="0"/>
              </a:spcBef>
              <a:spcAft>
                <a:spcPts val="0"/>
              </a:spcAft>
              <a:buNone/>
            </a:pPr>
            <a:r>
              <a:rPr lang="en"/>
              <a:t>1)    Consult</a:t>
            </a:r>
            <a:endParaRPr/>
          </a:p>
          <a:p>
            <a:pPr marL="0" lvl="0" indent="0" algn="l" rtl="0">
              <a:spcBef>
                <a:spcPts val="0"/>
              </a:spcBef>
              <a:spcAft>
                <a:spcPts val="0"/>
              </a:spcAft>
              <a:buNone/>
            </a:pPr>
            <a:r>
              <a:rPr lang="en"/>
              <a:t>2)    Select Content</a:t>
            </a:r>
            <a:endParaRPr/>
          </a:p>
          <a:p>
            <a:pPr marL="0" lvl="0" indent="0" algn="l" rtl="0">
              <a:spcBef>
                <a:spcPts val="0"/>
              </a:spcBef>
              <a:spcAft>
                <a:spcPts val="0"/>
              </a:spcAft>
              <a:buNone/>
            </a:pPr>
            <a:r>
              <a:rPr lang="en"/>
              <a:t>3)    Contextualize</a:t>
            </a:r>
            <a:endParaRPr/>
          </a:p>
          <a:p>
            <a:pPr marL="0" lvl="0" indent="0" algn="l" rtl="0">
              <a:spcBef>
                <a:spcPts val="0"/>
              </a:spcBef>
              <a:spcAft>
                <a:spcPts val="0"/>
              </a:spcAft>
              <a:buNone/>
            </a:pPr>
            <a:r>
              <a:rPr lang="en"/>
              <a:t>4)    Stay Current</a:t>
            </a:r>
            <a:endParaRPr/>
          </a:p>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g590a6e38ab_1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5" name="Google Shape;345;g590a6e38ab_1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Consultation:  </a:t>
            </a:r>
            <a:endParaRPr/>
          </a:p>
          <a:p>
            <a:pPr marL="0" lvl="0" indent="0" algn="l" rtl="0">
              <a:spcBef>
                <a:spcPts val="0"/>
              </a:spcBef>
              <a:spcAft>
                <a:spcPts val="0"/>
              </a:spcAft>
              <a:buNone/>
            </a:pPr>
            <a:r>
              <a:rPr lang="en"/>
              <a:t>Most of us are not working in positions that allow to participate in large-scale consultation processes. However, there are a number of things that we can do on a smaller scale to ensure that we are engaged in a collaborative and community centred practice.</a:t>
            </a:r>
            <a:endParaRPr/>
          </a:p>
          <a:p>
            <a:pPr marL="0" lvl="0" indent="0" algn="l" rtl="0">
              <a:spcBef>
                <a:spcPts val="0"/>
              </a:spcBef>
              <a:spcAft>
                <a:spcPts val="0"/>
              </a:spcAft>
              <a:buNone/>
            </a:pPr>
            <a:endParaRPr/>
          </a:p>
          <a:p>
            <a:pPr marL="0" lvl="0" indent="0" algn="l" rtl="0">
              <a:spcBef>
                <a:spcPts val="0"/>
              </a:spcBef>
              <a:spcAft>
                <a:spcPts val="0"/>
              </a:spcAft>
              <a:buNone/>
            </a:pPr>
            <a:r>
              <a:rPr lang="en"/>
              <a:t>We can seek out Community partnerships;  </a:t>
            </a:r>
            <a:endParaRPr/>
          </a:p>
          <a:p>
            <a:pPr marL="0" lvl="0" indent="0" algn="l" rtl="0">
              <a:spcBef>
                <a:spcPts val="0"/>
              </a:spcBef>
              <a:spcAft>
                <a:spcPts val="0"/>
              </a:spcAft>
              <a:buNone/>
            </a:pPr>
            <a:endParaRPr/>
          </a:p>
          <a:p>
            <a:pPr marL="0" lvl="0" indent="0" algn="l" rtl="0">
              <a:spcBef>
                <a:spcPts val="0"/>
              </a:spcBef>
              <a:spcAft>
                <a:spcPts val="0"/>
              </a:spcAft>
              <a:buNone/>
            </a:pPr>
            <a:r>
              <a:rPr lang="en"/>
              <a:t>If we participate in hiring panels we can push for diverse hiring AND then we can stress the need to actually listen to the diverse opinions of people hired</a:t>
            </a:r>
            <a:endParaRPr/>
          </a:p>
          <a:p>
            <a:pPr marL="0" lvl="0" indent="0" algn="l" rtl="0">
              <a:spcBef>
                <a:spcPts val="0"/>
              </a:spcBef>
              <a:spcAft>
                <a:spcPts val="0"/>
              </a:spcAft>
              <a:buNone/>
            </a:pPr>
            <a:endParaRPr/>
          </a:p>
          <a:p>
            <a:pPr marL="0" lvl="0" indent="0" algn="l" rtl="0">
              <a:spcBef>
                <a:spcPts val="0"/>
              </a:spcBef>
              <a:spcAft>
                <a:spcPts val="0"/>
              </a:spcAft>
              <a:buNone/>
            </a:pPr>
            <a:r>
              <a:rPr lang="en"/>
              <a:t>We can Invite Indigenous participants to all events (authors, poets, children’s programming facilitators, science programming), following an event we can ask for and listen to feedback</a:t>
            </a:r>
            <a:endParaRPr/>
          </a:p>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590a6e38ab_1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590a6e38ab_1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Content:</a:t>
            </a:r>
            <a:endParaRPr/>
          </a:p>
          <a:p>
            <a:pPr marL="0" lvl="0" indent="0" algn="l" rtl="0">
              <a:spcBef>
                <a:spcPts val="0"/>
              </a:spcBef>
              <a:spcAft>
                <a:spcPts val="0"/>
              </a:spcAft>
              <a:buNone/>
            </a:pPr>
            <a:r>
              <a:rPr lang="en"/>
              <a:t>We need to adjust our thinking to understand that there is at least one local Indigenous perspective on everything. </a:t>
            </a:r>
            <a:endParaRPr/>
          </a:p>
          <a:p>
            <a:pPr marL="0" lvl="0" indent="0" algn="l" rtl="0">
              <a:spcBef>
                <a:spcPts val="0"/>
              </a:spcBef>
              <a:spcAft>
                <a:spcPts val="0"/>
              </a:spcAft>
              <a:buNone/>
            </a:pPr>
            <a:r>
              <a:rPr lang="en"/>
              <a:t>By failing to show this in our content we are failing to represent First Nations, Métis, and Inuit peoples as belonging to complete and contemporary cultural groups. </a:t>
            </a:r>
            <a:endParaRPr/>
          </a:p>
          <a:p>
            <a:pPr marL="0" lvl="0" indent="0" algn="l" rtl="0">
              <a:spcBef>
                <a:spcPts val="0"/>
              </a:spcBef>
              <a:spcAft>
                <a:spcPts val="0"/>
              </a:spcAft>
              <a:buNone/>
            </a:pPr>
            <a:r>
              <a:rPr lang="en"/>
              <a:t>In order to decolonize we must consciously make a choice to include Indigenous content in every historic display, every book display, every summer reading program, and at least asking (if not just providing resources) in reference interview. </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590a6e38ab_1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590a6e38ab_1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Contextualize: </a:t>
            </a:r>
            <a:endParaRPr dirty="0"/>
          </a:p>
          <a:p>
            <a:pPr marL="0" lvl="0" indent="0" algn="l" rtl="0">
              <a:spcBef>
                <a:spcPts val="0"/>
              </a:spcBef>
              <a:spcAft>
                <a:spcPts val="0"/>
              </a:spcAft>
              <a:buNone/>
            </a:pPr>
            <a:r>
              <a:rPr lang="en" dirty="0"/>
              <a:t>When we use resources in displays we need to contextualize them in order to avoid reinforcing colonial narratives. </a:t>
            </a:r>
            <a:endParaRPr dirty="0"/>
          </a:p>
          <a:p>
            <a:pPr marL="0" lvl="0" indent="0" algn="l" rtl="0">
              <a:spcBef>
                <a:spcPts val="0"/>
              </a:spcBef>
              <a:spcAft>
                <a:spcPts val="0"/>
              </a:spcAft>
              <a:buNone/>
            </a:pPr>
            <a:r>
              <a:rPr lang="en" dirty="0"/>
              <a:t>We have to prioritise resources created BY First Nations, Métis, Inuit people rather than those ABOUT </a:t>
            </a:r>
            <a:r>
              <a:rPr lang="en" dirty="0" smtClean="0"/>
              <a:t>them.</a:t>
            </a:r>
            <a:endParaRPr dirty="0"/>
          </a:p>
          <a:p>
            <a:pPr marL="0" lvl="0" indent="0" algn="l" rtl="0">
              <a:spcBef>
                <a:spcPts val="0"/>
              </a:spcBef>
              <a:spcAft>
                <a:spcPts val="0"/>
              </a:spcAft>
              <a:buNone/>
            </a:pPr>
            <a:r>
              <a:rPr lang="en" dirty="0"/>
              <a:t>If we provide reference help on scholarly articles we should encourage students/patrons to look for those articles that use collaborative and community </a:t>
            </a:r>
            <a:r>
              <a:rPr lang="en" dirty="0" smtClean="0"/>
              <a:t>practices.</a:t>
            </a:r>
            <a:endParaRPr dirty="0"/>
          </a:p>
          <a:p>
            <a:pPr marL="0" lvl="0" indent="0" algn="l" rtl="0">
              <a:spcBef>
                <a:spcPts val="0"/>
              </a:spcBef>
              <a:spcAft>
                <a:spcPts val="0"/>
              </a:spcAft>
              <a:buNone/>
            </a:pPr>
            <a:r>
              <a:rPr lang="en" dirty="0"/>
              <a:t>We should draw on lists and criticism created by Indigenous scholars and cultural </a:t>
            </a:r>
            <a:r>
              <a:rPr lang="en" dirty="0" smtClean="0"/>
              <a:t>commentators. </a:t>
            </a:r>
            <a:endParaRPr dirty="0"/>
          </a:p>
          <a:p>
            <a:pPr marL="0" lvl="0" indent="0" algn="l" rtl="0">
              <a:spcBef>
                <a:spcPts val="0"/>
              </a:spcBef>
              <a:spcAft>
                <a:spcPts val="0"/>
              </a:spcAft>
              <a:buNone/>
            </a:pPr>
            <a:r>
              <a:rPr lang="en" dirty="0"/>
              <a:t>(See AICL https://americanindiansinchildrensliterature.blogspot.com/)</a:t>
            </a:r>
            <a:endParaRPr dirty="0"/>
          </a:p>
          <a:p>
            <a:pPr marL="0" lvl="0" indent="0" algn="l" rtl="0">
              <a:spcBef>
                <a:spcPts val="0"/>
              </a:spcBef>
              <a:spcAft>
                <a:spcPts val="0"/>
              </a:spcAft>
              <a:buNone/>
            </a:pPr>
            <a:r>
              <a:rPr lang="en" dirty="0"/>
              <a:t>If we have to use resources </a:t>
            </a:r>
            <a:r>
              <a:rPr lang="en" dirty="0" smtClean="0"/>
              <a:t>ABOUT </a:t>
            </a:r>
            <a:r>
              <a:rPr lang="en" dirty="0"/>
              <a:t>Indigenous peoples (rather than </a:t>
            </a:r>
            <a:r>
              <a:rPr lang="en" dirty="0" smtClean="0"/>
              <a:t>BY </a:t>
            </a:r>
            <a:r>
              <a:rPr lang="en" dirty="0"/>
              <a:t>Indigenous peoples) then we should be highlighting the colonial biases of those </a:t>
            </a:r>
            <a:r>
              <a:rPr lang="en" dirty="0" smtClean="0"/>
              <a:t>resources.</a:t>
            </a:r>
            <a:endParaRPr dirty="0"/>
          </a:p>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590a6e38ab_1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590a6e38ab_1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In order to this; to select appropriate resources we need to be aware of the depth and breadth of what is out there in terms of resources and perspectives. As professionals we need to consult Indigenous content so that we can be in touch with the diversity of Indigenous communities.</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It is fundamentally important that we are working to expand our knowledge base; our understanding of First Nations, Métis, and Inuit cultures.</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Read Indigenous literature, non-fiction, journalism, poetry, and criticism</a:t>
            </a:r>
            <a:endParaRPr/>
          </a:p>
          <a:p>
            <a:pPr marL="0" lvl="0" indent="0" algn="l" rtl="0">
              <a:lnSpc>
                <a:spcPct val="115000"/>
              </a:lnSpc>
              <a:spcBef>
                <a:spcPts val="0"/>
              </a:spcBef>
              <a:spcAft>
                <a:spcPts val="0"/>
              </a:spcAft>
              <a:buNone/>
            </a:pPr>
            <a:r>
              <a:rPr lang="en"/>
              <a:t>Follow Indigenous social media</a:t>
            </a:r>
            <a:endParaRPr/>
          </a:p>
          <a:p>
            <a:pPr marL="0" lvl="0" indent="0" algn="l" rtl="0">
              <a:lnSpc>
                <a:spcPct val="115000"/>
              </a:lnSpc>
              <a:spcBef>
                <a:spcPts val="0"/>
              </a:spcBef>
              <a:spcAft>
                <a:spcPts val="0"/>
              </a:spcAft>
              <a:buNone/>
            </a:pPr>
            <a:r>
              <a:rPr lang="en"/>
              <a:t>Listen to Podcasts </a:t>
            </a:r>
            <a:endParaRPr/>
          </a:p>
          <a:p>
            <a:pPr marL="0" lvl="0" indent="0" algn="l" rtl="0">
              <a:lnSpc>
                <a:spcPct val="115000"/>
              </a:lnSpc>
              <a:spcBef>
                <a:spcPts val="0"/>
              </a:spcBef>
              <a:spcAft>
                <a:spcPts val="0"/>
              </a:spcAft>
              <a:buNone/>
            </a:pPr>
            <a:r>
              <a:rPr lang="en"/>
              <a:t>Take the Indigenous Canada MOOC</a:t>
            </a:r>
            <a:endParaRPr/>
          </a:p>
          <a:p>
            <a:pPr marL="0" lvl="0" indent="0" algn="l" rtl="0">
              <a:lnSpc>
                <a:spcPct val="115000"/>
              </a:lnSpc>
              <a:spcBef>
                <a:spcPts val="0"/>
              </a:spcBef>
              <a:spcAft>
                <a:spcPts val="0"/>
              </a:spcAft>
              <a:buNone/>
            </a:pPr>
            <a:r>
              <a:rPr lang="en"/>
              <a:t>Watch Indigenous-made films</a:t>
            </a:r>
            <a:endParaRPr/>
          </a:p>
          <a:p>
            <a:pPr marL="0" lvl="0" indent="0" algn="l" rtl="0">
              <a:lnSpc>
                <a:spcPct val="115000"/>
              </a:lnSpc>
              <a:spcBef>
                <a:spcPts val="0"/>
              </a:spcBef>
              <a:spcAft>
                <a:spcPts val="0"/>
              </a:spcAft>
              <a:buNone/>
            </a:pPr>
            <a:r>
              <a:rPr lang="en"/>
              <a:t>Attend Indigenous led events</a:t>
            </a:r>
            <a:endParaRPr/>
          </a:p>
          <a:p>
            <a:pPr marL="0" lvl="0" indent="0" algn="l" rtl="0">
              <a:lnSpc>
                <a:spcPct val="115000"/>
              </a:lnSpc>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590a6e38ab_1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9" name="Google Shape;369;g590a6e38ab_1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dirty="0"/>
              <a:t>Yes this (decolonization) will take extra time and effort.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r>
              <a:rPr lang="en" dirty="0"/>
              <a:t>The colonial project invested over 500 hundred of years of time and effort  in the enforcement of colonial perspectives and the suppression of Indigenous cultures.  </a:t>
            </a:r>
            <a:endParaRPr dirty="0"/>
          </a:p>
          <a:p>
            <a:pPr marL="0" lvl="0" indent="0" algn="l" rtl="0">
              <a:lnSpc>
                <a:spcPct val="115000"/>
              </a:lnSpc>
              <a:spcBef>
                <a:spcPts val="0"/>
              </a:spcBef>
              <a:spcAft>
                <a:spcPts val="0"/>
              </a:spcAft>
              <a:buNone/>
            </a:pPr>
            <a:endParaRPr dirty="0"/>
          </a:p>
          <a:p>
            <a:pPr marL="0" lvl="0" indent="0" algn="l" rtl="0">
              <a:lnSpc>
                <a:spcPct val="115000"/>
              </a:lnSpc>
              <a:spcBef>
                <a:spcPts val="0"/>
              </a:spcBef>
              <a:spcAft>
                <a:spcPts val="0"/>
              </a:spcAft>
              <a:buNone/>
            </a:pPr>
            <a:r>
              <a:rPr lang="en" dirty="0"/>
              <a:t>We are trying to undo that in a generation.</a:t>
            </a:r>
            <a:endParaRPr dirty="0"/>
          </a:p>
          <a:p>
            <a:pPr marL="0" lvl="0" indent="0" algn="l" rtl="0">
              <a:lnSpc>
                <a:spcPct val="115000"/>
              </a:lnSpc>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g56f95a410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5" name="Google Shape;375;g56f95a410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t>Yes this take more time and effort. </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The colonial project invested over 500 hundred of years of time and effort  in the enforcement of colonial perspectives and the suppression of Indigenous cultures.  </a:t>
            </a:r>
            <a:endParaRPr/>
          </a:p>
          <a:p>
            <a:pPr marL="0" lvl="0" indent="0" algn="l" rtl="0">
              <a:lnSpc>
                <a:spcPct val="115000"/>
              </a:lnSpc>
              <a:spcBef>
                <a:spcPts val="0"/>
              </a:spcBef>
              <a:spcAft>
                <a:spcPts val="0"/>
              </a:spcAft>
              <a:buNone/>
            </a:pPr>
            <a:endParaRPr/>
          </a:p>
          <a:p>
            <a:pPr marL="0" lvl="0" indent="0" algn="l" rtl="0">
              <a:lnSpc>
                <a:spcPct val="115000"/>
              </a:lnSpc>
              <a:spcBef>
                <a:spcPts val="0"/>
              </a:spcBef>
              <a:spcAft>
                <a:spcPts val="0"/>
              </a:spcAft>
              <a:buNone/>
            </a:pPr>
            <a:r>
              <a:rPr lang="en"/>
              <a:t>We are trying to undo that in a generation.</a:t>
            </a:r>
            <a:endParaRPr/>
          </a:p>
          <a:p>
            <a:pPr marL="0" lvl="0" indent="0" algn="l" rtl="0">
              <a:lnSpc>
                <a:spcPct val="115000"/>
              </a:lnSpc>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590a6e38ab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590a6e38ab_1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 would like for us to start by discussing those ideas, understandings and goals. So please turn to the people around you, and VERY BRIEFLY (5 minutes) discuss the following questions the people around you and  with attention to the spaces of difference, of </a:t>
            </a:r>
            <a:r>
              <a:rPr lang="en" dirty="0" smtClean="0"/>
              <a:t>dissonance.</a:t>
            </a:r>
            <a:endParaRPr dirty="0"/>
          </a:p>
          <a:p>
            <a:pPr marL="0" lvl="0" indent="0" algn="l" rtl="0">
              <a:spcBef>
                <a:spcPts val="0"/>
              </a:spcBef>
              <a:spcAft>
                <a:spcPts val="0"/>
              </a:spcAft>
              <a:buNone/>
            </a:pPr>
            <a:r>
              <a:rPr lang="en" dirty="0"/>
              <a:t>What is decolonization?</a:t>
            </a:r>
            <a:endParaRPr dirty="0"/>
          </a:p>
          <a:p>
            <a:pPr marL="0" lvl="0" indent="0" algn="l" rtl="0">
              <a:spcBef>
                <a:spcPts val="0"/>
              </a:spcBef>
              <a:spcAft>
                <a:spcPts val="0"/>
              </a:spcAft>
              <a:buNone/>
            </a:pPr>
            <a:r>
              <a:rPr lang="en" dirty="0"/>
              <a:t>Why do library folks care about it?</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Will people share what they came up with as a definition of Decolonization?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Why does it matter to us? (2-5 min)</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The point of this exercise was to focus on the idea that there is a large variance in what different people mean when they use the word decolonization, and that variance can lead to misunderstandings.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To further complicate matters, what happens if we add the word Indigenization? What changes then?</a:t>
            </a:r>
            <a:endParaRPr dirty="0"/>
          </a:p>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590a6e38ab_1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590a6e38ab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I think, that this is the part that is often overlooked. And yet it is one of the most important parts of any work that we do, We need to have a clear understanding why we are doing something; of why us, and not somebody else. Having this understanding helps us to create policy, and it will help us to defend that policy when it is called into question.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Understanding of why we are doing something gives us something to go back to on occasions when we have to make decisions involving conflicting values.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So. why do we, as library professional care about decolonization?</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We could talk about this from the perspective of diversity and inclusion or in terms of contributing to a national conversation of reconciliation. However, on a very basic level I would argue that we need to care about decolonizing because it is part of our professional ethics, because it is our jobs.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If we look at the Canadian Federation of Library Association’s Code of Ethics (which is very similar to IFLA’s), we can see that there are a number of different places that our professional codes demand that we decolonize our collections, spaces, and services.</a:t>
            </a:r>
            <a:endParaRPr dirty="0"/>
          </a:p>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590a6e38ab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590a6e38ab_1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1. Access to information</a:t>
            </a:r>
            <a:endParaRPr dirty="0"/>
          </a:p>
          <a:p>
            <a:pPr marL="0" lvl="0" indent="0" algn="l" rtl="0">
              <a:spcBef>
                <a:spcPts val="0"/>
              </a:spcBef>
              <a:spcAft>
                <a:spcPts val="0"/>
              </a:spcAft>
              <a:buNone/>
            </a:pPr>
            <a:r>
              <a:rPr lang="en" dirty="0"/>
              <a:t>The core mission of librarians and other information workers is to ensure access to information for all for personal development, education, cultural enrichment, leisure, economic activity and informed participation in and enhancement of democracy.</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Librarians and other information workers reject the denial and restriction of access to information and ideas most particularly through censorship whether by states, governments, or religious or civil society institutions.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When we are using outdated terms in our catalogues; when we classify contemporary non-fiction books about First Nations, Métis, and Inuit people in the History of the Americas section, and when we continue to prioritize commercial print formats we are limiting access.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When library staff are unfamiliar with barrier issues like library anxiety, cultural distrust of institutions, the politics of power disparities and cultural differences in communication style we can unwittingly create unwelcoming situations.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By decolonizing our spaces, our collections, our services we create better; more equitable access for all </a:t>
            </a:r>
            <a:r>
              <a:rPr lang="en" dirty="0" smtClean="0"/>
              <a:t>patrons.</a:t>
            </a:r>
            <a:endParaRPr dirty="0"/>
          </a:p>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590a6e38ab_1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590a6e38ab_1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2. Responsibilities towards individuals and society</a:t>
            </a:r>
            <a:endParaRPr dirty="0"/>
          </a:p>
          <a:p>
            <a:pPr marL="0" lvl="0" indent="0" algn="l" rtl="0">
              <a:spcBef>
                <a:spcPts val="0"/>
              </a:spcBef>
              <a:spcAft>
                <a:spcPts val="0"/>
              </a:spcAft>
              <a:buNone/>
            </a:pPr>
            <a:r>
              <a:rPr lang="en" dirty="0"/>
              <a:t>In order to promote inclusion and eradicate discrimination, librarians and other information workers ensure that the right of accessing information is not denied and that equitable services are provided for everyone whatever their age, citizenship, political belief, physical or mental ability, gender identity, heritage, education, income, immigration and asylum-seeking status, marital status, origin, race, religion or sexual orientation.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Librarians and other information workers respect language minorities of a country and their right to access information in their own language.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Librarians and other information workers offer services to increase reading skills. They promote information literacy including the ability to identify, locate, evaluate, organize and create, use and communicate information. And they promote the ethical use of information thereby helping to eliminate plagiarism and other forms of misuse of information.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When we are teaching information literacy, we have to be cognizant of the biases implicit in the resources we are using; those biases can quickly become a embedded in the way that people learn to evaluate information.</a:t>
            </a:r>
            <a:endParaRPr dirty="0"/>
          </a:p>
          <a:p>
            <a:pPr marL="0" lvl="0" indent="0" algn="l" rtl="0">
              <a:spcBef>
                <a:spcPts val="0"/>
              </a:spcBef>
              <a:spcAft>
                <a:spcPts val="0"/>
              </a:spcAft>
              <a:buNone/>
            </a:pPr>
            <a:r>
              <a:rPr lang="en" dirty="0"/>
              <a:t>Our responsibilities as professionals towards individuals and society are such that we must be examining our collections, spaces and services on an ongoing basis, actively looking for barriers to access. The process of decolonizing libraries will not only benefit Indigenous people, but will break down many of the barriers that are faced by a variety of people in our institutions and it will reveal others that we did even know were there.</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590a6e38ab_1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590a6e38ab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5. Neutrality, personal integrity and professional skills</a:t>
            </a:r>
            <a:endParaRPr dirty="0"/>
          </a:p>
          <a:p>
            <a:pPr marL="0" lvl="0" indent="0" algn="l" rtl="0">
              <a:spcBef>
                <a:spcPts val="0"/>
              </a:spcBef>
              <a:spcAft>
                <a:spcPts val="0"/>
              </a:spcAft>
              <a:buNone/>
            </a:pPr>
            <a:r>
              <a:rPr lang="en" dirty="0"/>
              <a:t>Librarians and other information workers are strictly committed to neutrality and an unbiased stance regarding collection, access and service. Neutrality results in the most balanced collection and the most balanced access to information achievable.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Librarians and other information workers distinguish between their personal convictions and</a:t>
            </a:r>
            <a:endParaRPr dirty="0"/>
          </a:p>
          <a:p>
            <a:pPr marL="0" lvl="0" indent="0" algn="l" rtl="0">
              <a:spcBef>
                <a:spcPts val="0"/>
              </a:spcBef>
              <a:spcAft>
                <a:spcPts val="0"/>
              </a:spcAft>
              <a:buNone/>
            </a:pPr>
            <a:r>
              <a:rPr lang="en" dirty="0"/>
              <a:t>professional duties. They do not advance private interests or personal beliefs at the expense of</a:t>
            </a:r>
            <a:endParaRPr dirty="0"/>
          </a:p>
          <a:p>
            <a:pPr marL="0" lvl="0" indent="0" algn="l" rtl="0">
              <a:spcBef>
                <a:spcPts val="0"/>
              </a:spcBef>
              <a:spcAft>
                <a:spcPts val="0"/>
              </a:spcAft>
              <a:buNone/>
            </a:pPr>
            <a:r>
              <a:rPr lang="en" dirty="0"/>
              <a:t>neutrality.</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Librarians and other information workers strive for excellence in the profession by maintaining and enhancing their knowledge and skills. They aim at the highest standards of service quality and thus promote the positive reputation of the profession.</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Finally, the issue of </a:t>
            </a:r>
            <a:r>
              <a:rPr lang="en" dirty="0" smtClean="0"/>
              <a:t>neutrality</a:t>
            </a:r>
            <a:r>
              <a:rPr lang="en" dirty="0"/>
              <a:t>. There are people who can and do argue that the practice of decolonization compromises the neutrality of the library; that decolonization is an agenda in and of itself. What we need to understand and internalize as individuals and as a collective is that the current system is not unbiased. It is built on a hierarchical understanding of peoples and knowledges; it legitimizes some world views while dismissing others as primitive.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If we are not decolonizing then we are perpetuating systemic biases that limit access for not only Indigenous peoples, but for anyone looking for accurate information and </a:t>
            </a:r>
            <a:r>
              <a:rPr lang="en" dirty="0" smtClean="0"/>
              <a:t>Indigenous </a:t>
            </a:r>
            <a:r>
              <a:rPr lang="en" dirty="0"/>
              <a:t>representations of Indigenous peoples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So. Now that we have some motivation for working towards decolonization, What is this decolonization thing that we talking about?</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For any project it is important to have clear, defined understanding of what the goal is. </a:t>
            </a:r>
            <a:endParaRPr dirty="0"/>
          </a:p>
          <a:p>
            <a:pPr marL="0" lvl="0" indent="0" algn="l" rtl="0">
              <a:spcBef>
                <a:spcPts val="0"/>
              </a:spcBef>
              <a:spcAft>
                <a:spcPts val="0"/>
              </a:spcAft>
              <a:buNone/>
            </a:pPr>
            <a:r>
              <a:rPr lang="en" dirty="0"/>
              <a:t>But it is equally as important to understand that there are multiple perspectives; variations that we need to be mindful of as our practice evolves.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For our purposes today I’m going to borrow definitions from an Bob Joseph’s Blog, Mr. Joseph founded and operates an Indigenous Corporate Training Inc., and Indigenous run company in BC’s lower mainland that trains businesses and corporations to work collaboratively and effectively with Indigenous peoples</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590a6e38ab_1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590a6e38ab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Joseph first cites Linda Tuhiwai Smith on decolonization noting that “Decolonization once viewed as the formal process of handing over the instruments of government, is now recognized as a long-term process involving the bureaucratic, cultural, linguistic and psychological divesting of colonial power.”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He  then elaborates:</a:t>
            </a:r>
            <a:endParaRPr dirty="0"/>
          </a:p>
          <a:p>
            <a:pPr marL="0" lvl="0" indent="0" algn="l" rtl="0">
              <a:spcBef>
                <a:spcPts val="0"/>
              </a:spcBef>
              <a:spcAft>
                <a:spcPts val="0"/>
              </a:spcAft>
              <a:buNone/>
            </a:pPr>
            <a:r>
              <a:rPr lang="en" dirty="0"/>
              <a:t>“Decolonization requires non-Indigenous Canadians to recognize and accept the reality of Canada’s colonial history, accept how that history paralyzed Indigenous Peoples, and how it continues to subjugate Indigenous Peoples. Decolonization requires non-Indigenous individuals, governments, institutions and organizations to create the space and support for Indigenous Peoples to reclaim all that was taken from them.”</a:t>
            </a:r>
            <a:endParaRPr dirty="0"/>
          </a:p>
          <a:p>
            <a:pPr marL="0" lvl="0" indent="0" algn="l" rtl="0">
              <a:spcBef>
                <a:spcPts val="0"/>
              </a:spcBef>
              <a:spcAft>
                <a:spcPts val="0"/>
              </a:spcAft>
              <a:buNone/>
            </a:pPr>
            <a:r>
              <a:rPr lang="en" dirty="0"/>
              <a:t>--Bob Joseph</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This is the work that we are seeing starting across Turtle Island, people and organizations are committing to dismantling the colonial structures that suppress Indigenous worldviews, ways of knowing, and knowledge transmission. We are seeing books penned by Indigenous authors winning national and international awards; we are starting to see Indigenous journalists covering news stories that include and/or affect Indigenous peoples. There are national groups talking about Decolonizing Description of library resources, and a push to enlist more Indigenous Information professionals.</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 dirty="0"/>
              <a:t>It is important in this context that we understand the difference between decolonization and indigenization and that the two are not interchangeable.</a:t>
            </a:r>
            <a:endParaRPr dirty="0"/>
          </a:p>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590a6e38ab_1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590a6e38ab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Joseph defines indigenization as:</a:t>
            </a:r>
            <a:endParaRPr/>
          </a:p>
          <a:p>
            <a:pPr marL="0" lvl="0" indent="0" algn="l" rtl="0">
              <a:spcBef>
                <a:spcPts val="0"/>
              </a:spcBef>
              <a:spcAft>
                <a:spcPts val="0"/>
              </a:spcAft>
              <a:buNone/>
            </a:pPr>
            <a:endParaRPr/>
          </a:p>
          <a:p>
            <a:pPr marL="0" lvl="0" indent="0" algn="l" rtl="0">
              <a:spcBef>
                <a:spcPts val="0"/>
              </a:spcBef>
              <a:spcAft>
                <a:spcPts val="0"/>
              </a:spcAft>
              <a:buNone/>
            </a:pPr>
            <a:r>
              <a:rPr lang="en"/>
              <a:t>Indigenization:</a:t>
            </a:r>
            <a:endParaRPr/>
          </a:p>
          <a:p>
            <a:pPr marL="0" lvl="0" indent="0" algn="l" rtl="0">
              <a:spcBef>
                <a:spcPts val="0"/>
              </a:spcBef>
              <a:spcAft>
                <a:spcPts val="0"/>
              </a:spcAft>
              <a:buNone/>
            </a:pPr>
            <a:endParaRPr/>
          </a:p>
          <a:p>
            <a:pPr marL="0" lvl="0" indent="0" algn="l" rtl="0">
              <a:spcBef>
                <a:spcPts val="0"/>
              </a:spcBef>
              <a:spcAft>
                <a:spcPts val="0"/>
              </a:spcAft>
              <a:buNone/>
            </a:pPr>
            <a:r>
              <a:rPr lang="en"/>
              <a:t>Indigenization recognizes validity of Indigenous worldviews, knowledge and perspectives</a:t>
            </a:r>
            <a:endParaRPr/>
          </a:p>
          <a:p>
            <a:pPr marL="0" lvl="0" indent="0" algn="l" rtl="0">
              <a:spcBef>
                <a:spcPts val="0"/>
              </a:spcBef>
              <a:spcAft>
                <a:spcPts val="0"/>
              </a:spcAft>
              <a:buNone/>
            </a:pPr>
            <a:r>
              <a:rPr lang="en"/>
              <a:t>Indigenization identifies opportunities for indigeneity to be expressed</a:t>
            </a:r>
            <a:endParaRPr/>
          </a:p>
          <a:p>
            <a:pPr marL="0" lvl="0" indent="0" algn="l" rtl="0">
              <a:spcBef>
                <a:spcPts val="0"/>
              </a:spcBef>
              <a:spcAft>
                <a:spcPts val="0"/>
              </a:spcAft>
              <a:buNone/>
            </a:pPr>
            <a:r>
              <a:rPr lang="en"/>
              <a:t>Indigenization incorporates Indigenous ways of knowing and doing</a:t>
            </a:r>
            <a:endParaRPr/>
          </a:p>
          <a:p>
            <a:pPr marL="0" lvl="0" indent="0" algn="l" rtl="0">
              <a:spcBef>
                <a:spcPts val="0"/>
              </a:spcBef>
              <a:spcAft>
                <a:spcPts val="0"/>
              </a:spcAft>
              <a:buNone/>
            </a:pPr>
            <a:r>
              <a:rPr lang="en"/>
              <a:t>Indigenization requires non-Indigenous people to be aware of Indigenous worldviews and to respect that those worldviews are equal to other views. Indigenization is about incorporating Indigenous worldviews, knowledge and perspectives into the education system, right from primary grades to universities.</a:t>
            </a:r>
            <a:endParaRPr/>
          </a:p>
          <a:p>
            <a:pPr marL="0" lvl="0" indent="0" algn="l" rtl="0">
              <a:spcBef>
                <a:spcPts val="0"/>
              </a:spcBef>
              <a:spcAft>
                <a:spcPts val="0"/>
              </a:spcAft>
              <a:buNone/>
            </a:pPr>
            <a:endParaRPr/>
          </a:p>
          <a:p>
            <a:pPr marL="0" lvl="0" indent="0" algn="l" rtl="0">
              <a:spcBef>
                <a:spcPts val="0"/>
              </a:spcBef>
              <a:spcAft>
                <a:spcPts val="0"/>
              </a:spcAft>
              <a:buNone/>
            </a:pPr>
            <a:r>
              <a:rPr lang="en"/>
              <a:t>--Bob Joseph.</a:t>
            </a:r>
            <a:endParaRPr/>
          </a:p>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590a6e38ab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590a6e38ab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Joseph goes on to say that </a:t>
            </a:r>
            <a:endParaRPr/>
          </a:p>
          <a:p>
            <a:pPr marL="0" lvl="0" indent="0" algn="l" rtl="0">
              <a:spcBef>
                <a:spcPts val="0"/>
              </a:spcBef>
              <a:spcAft>
                <a:spcPts val="0"/>
              </a:spcAft>
              <a:buNone/>
            </a:pPr>
            <a:r>
              <a:rPr lang="en"/>
              <a:t>“It must be acknowledged that there is not a homogenous Indigenous worldview, and that each Indigenous nation or community will have their own worldview. There may be similarities and common points but it is a frequently made assumption that they are all the same. Therefore, when an organization, say a school district, makes a commitment to indigenize their curriculum they need consult with the Indigenous community on whose land the schools stand for input on how to incorporate their knowledge and ways of doing into the curriculum.</a:t>
            </a:r>
            <a:endParaRPr/>
          </a:p>
          <a:p>
            <a:pPr marL="0" lvl="0" indent="0" algn="l" rtl="0">
              <a:spcBef>
                <a:spcPts val="0"/>
              </a:spcBef>
              <a:spcAft>
                <a:spcPts val="0"/>
              </a:spcAft>
              <a:buNone/>
            </a:pPr>
            <a:endParaRPr/>
          </a:p>
          <a:p>
            <a:pPr marL="0" lvl="0" indent="0" algn="l" rtl="0">
              <a:spcBef>
                <a:spcPts val="0"/>
              </a:spcBef>
              <a:spcAft>
                <a:spcPts val="0"/>
              </a:spcAft>
              <a:buNone/>
            </a:pPr>
            <a:r>
              <a:rPr lang="en"/>
              <a:t>Both decolonization and indigenization require the cooperation of Indigenous and non-Indigenous people, governments, organizations and institutions.”</a:t>
            </a:r>
            <a:endParaRPr/>
          </a:p>
          <a:p>
            <a:pPr marL="0" lvl="0" indent="0" algn="l" rtl="0">
              <a:spcBef>
                <a:spcPts val="0"/>
              </a:spcBef>
              <a:spcAft>
                <a:spcPts val="0"/>
              </a:spcAft>
              <a:buNone/>
            </a:pPr>
            <a:endParaRPr/>
          </a:p>
          <a:p>
            <a:pPr marL="0" lvl="0" indent="0" algn="l" rtl="0">
              <a:spcBef>
                <a:spcPts val="0"/>
              </a:spcBef>
              <a:spcAft>
                <a:spcPts val="0"/>
              </a:spcAft>
              <a:buNone/>
            </a:pPr>
            <a:r>
              <a:rPr lang="en"/>
              <a:t>As you can see this is a nuanced distinction, but it is an important one. The words are not interchangeable and the definitions themselves contain some important implications about who is involved in each part of the process. </a:t>
            </a:r>
            <a:endParaRPr/>
          </a:p>
          <a:p>
            <a:pPr marL="0" lvl="0" indent="0" algn="l" rtl="0">
              <a:spcBef>
                <a:spcPts val="0"/>
              </a:spcBef>
              <a:spcAft>
                <a:spcPts val="0"/>
              </a:spcAft>
              <a:buNone/>
            </a:pPr>
            <a:endParaRPr/>
          </a:p>
          <a:p>
            <a:pPr marL="0" lvl="0" indent="0" algn="l" rtl="0">
              <a:spcBef>
                <a:spcPts val="0"/>
              </a:spcBef>
              <a:spcAft>
                <a:spcPts val="0"/>
              </a:spcAft>
              <a:buNone/>
            </a:pPr>
            <a:r>
              <a:rPr lang="en"/>
              <a:t>Decolonization requires that non-Indigenous peoples listen to Indigenous people about the colonial systems that are keeping Indigenous people from participating cultural, social, and political institutions, and dismantle them. It requires that Indigenous people are invited in and heard.</a:t>
            </a:r>
            <a:endParaRPr/>
          </a:p>
          <a:p>
            <a:pPr marL="0" lvl="0" indent="0" algn="l" rtl="0">
              <a:spcBef>
                <a:spcPts val="0"/>
              </a:spcBef>
              <a:spcAft>
                <a:spcPts val="0"/>
              </a:spcAft>
              <a:buNone/>
            </a:pPr>
            <a:endParaRPr/>
          </a:p>
          <a:p>
            <a:pPr marL="0" lvl="0" indent="0" algn="l" rtl="0">
              <a:spcBef>
                <a:spcPts val="0"/>
              </a:spcBef>
              <a:spcAft>
                <a:spcPts val="0"/>
              </a:spcAft>
              <a:buNone/>
            </a:pPr>
            <a:r>
              <a:rPr lang="en"/>
              <a:t>Indigenization is the process by which Indigenous worldviews and perspectives are elevated to the same level, and some cases above colonial viewpoints.</a:t>
            </a:r>
            <a:endParaRPr/>
          </a:p>
          <a:p>
            <a:pPr marL="0" lvl="0" indent="0" algn="l" rtl="0">
              <a:spcBef>
                <a:spcPts val="0"/>
              </a:spcBef>
              <a:spcAft>
                <a:spcPts val="0"/>
              </a:spcAft>
              <a:buNone/>
            </a:pPr>
            <a:endParaRPr/>
          </a:p>
          <a:p>
            <a:pPr marL="0" lvl="0" indent="0" algn="l" rtl="0">
              <a:spcBef>
                <a:spcPts val="0"/>
              </a:spcBef>
              <a:spcAft>
                <a:spcPts val="0"/>
              </a:spcAft>
              <a:buNone/>
            </a:pPr>
            <a:r>
              <a:rPr lang="en"/>
              <a:t>For today, we are going to remain focused on decolonization, for a couple of reasons: for starters, there is still a ton of decolonizing to do; and secondly it’s the low hanging fruit, there are ways for everyone to contribute to this process.</a:t>
            </a: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11"/>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1"/>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1"/>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11"/>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1"/>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1"/>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1"/>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1"/>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11"/>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1"/>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11"/>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11"/>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11"/>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11"/>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11"/>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1"/>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11"/>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11"/>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11"/>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11"/>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11"/>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11"/>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11"/>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1"/>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1"/>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1"/>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1"/>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11"/>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11"/>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11"/>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11"/>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11"/>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1"/>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1"/>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11"/>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11"/>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11"/>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11"/>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11"/>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11"/>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11"/>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11"/>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11"/>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11"/>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11"/>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11"/>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11"/>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11"/>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11"/>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11"/>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11"/>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1"/>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1"/>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1"/>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1"/>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1"/>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1"/>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1"/>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1"/>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1"/>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1"/>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1"/>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1"/>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1"/>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1"/>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1"/>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1"/>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68" name="Google Shape;268;p11"/>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lstStyle>
            <a:lvl1pPr marL="457200" lvl="0" indent="-311150" algn="ctr">
              <a:spcBef>
                <a:spcPts val="0"/>
              </a:spcBef>
              <a:spcAft>
                <a:spcPts val="0"/>
              </a:spcAft>
              <a:buClr>
                <a:schemeClr val="lt1"/>
              </a:buClr>
              <a:buSzPts val="1300"/>
              <a:buChar char="●"/>
              <a:defRPr>
                <a:solidFill>
                  <a:schemeClr val="lt1"/>
                </a:solidFill>
              </a:defRPr>
            </a:lvl1pPr>
            <a:lvl2pPr marL="914400" lvl="1" indent="-298450" algn="ctr">
              <a:spcBef>
                <a:spcPts val="1600"/>
              </a:spcBef>
              <a:spcAft>
                <a:spcPts val="0"/>
              </a:spcAft>
              <a:buClr>
                <a:schemeClr val="lt1"/>
              </a:buClr>
              <a:buSzPts val="1100"/>
              <a:buChar char="○"/>
              <a:defRPr>
                <a:solidFill>
                  <a:schemeClr val="lt1"/>
                </a:solidFill>
              </a:defRPr>
            </a:lvl2pPr>
            <a:lvl3pPr marL="1371600" lvl="2" indent="-298450" algn="ctr">
              <a:spcBef>
                <a:spcPts val="1600"/>
              </a:spcBef>
              <a:spcAft>
                <a:spcPts val="0"/>
              </a:spcAft>
              <a:buClr>
                <a:schemeClr val="lt1"/>
              </a:buClr>
              <a:buSzPts val="1100"/>
              <a:buChar char="■"/>
              <a:defRPr>
                <a:solidFill>
                  <a:schemeClr val="lt1"/>
                </a:solidFill>
              </a:defRPr>
            </a:lvl3pPr>
            <a:lvl4pPr marL="1828800" lvl="3" indent="-298450" algn="ctr">
              <a:spcBef>
                <a:spcPts val="1600"/>
              </a:spcBef>
              <a:spcAft>
                <a:spcPts val="0"/>
              </a:spcAft>
              <a:buClr>
                <a:schemeClr val="lt1"/>
              </a:buClr>
              <a:buSzPts val="1100"/>
              <a:buChar char="●"/>
              <a:defRPr>
                <a:solidFill>
                  <a:schemeClr val="lt1"/>
                </a:solidFill>
              </a:defRPr>
            </a:lvl4pPr>
            <a:lvl5pPr marL="2286000" lvl="4" indent="-298450" algn="ctr">
              <a:spcBef>
                <a:spcPts val="1600"/>
              </a:spcBef>
              <a:spcAft>
                <a:spcPts val="0"/>
              </a:spcAft>
              <a:buClr>
                <a:schemeClr val="lt1"/>
              </a:buClr>
              <a:buSzPts val="1100"/>
              <a:buChar char="○"/>
              <a:defRPr>
                <a:solidFill>
                  <a:schemeClr val="lt1"/>
                </a:solidFill>
              </a:defRPr>
            </a:lvl5pPr>
            <a:lvl6pPr marL="2743200" lvl="5" indent="-298450" algn="ctr">
              <a:spcBef>
                <a:spcPts val="1600"/>
              </a:spcBef>
              <a:spcAft>
                <a:spcPts val="0"/>
              </a:spcAft>
              <a:buClr>
                <a:schemeClr val="lt1"/>
              </a:buClr>
              <a:buSzPts val="1100"/>
              <a:buChar char="■"/>
              <a:defRPr>
                <a:solidFill>
                  <a:schemeClr val="lt1"/>
                </a:solidFill>
              </a:defRPr>
            </a:lvl6pPr>
            <a:lvl7pPr marL="3200400" lvl="6" indent="-298450" algn="ctr">
              <a:spcBef>
                <a:spcPts val="1600"/>
              </a:spcBef>
              <a:spcAft>
                <a:spcPts val="0"/>
              </a:spcAft>
              <a:buClr>
                <a:schemeClr val="lt1"/>
              </a:buClr>
              <a:buSzPts val="1100"/>
              <a:buChar char="●"/>
              <a:defRPr>
                <a:solidFill>
                  <a:schemeClr val="lt1"/>
                </a:solidFill>
              </a:defRPr>
            </a:lvl7pPr>
            <a:lvl8pPr marL="3657600" lvl="7" indent="-298450" algn="ctr">
              <a:spcBef>
                <a:spcPts val="1600"/>
              </a:spcBef>
              <a:spcAft>
                <a:spcPts val="0"/>
              </a:spcAft>
              <a:buClr>
                <a:schemeClr val="lt1"/>
              </a:buClr>
              <a:buSzPts val="1100"/>
              <a:buChar char="○"/>
              <a:defRPr>
                <a:solidFill>
                  <a:schemeClr val="lt1"/>
                </a:solidFill>
              </a:defRPr>
            </a:lvl8pPr>
            <a:lvl9pPr marL="4114800" lvl="8" indent="-298450" algn="ctr">
              <a:spcBef>
                <a:spcPts val="1600"/>
              </a:spcBef>
              <a:spcAft>
                <a:spcPts val="1600"/>
              </a:spcAft>
              <a:buClr>
                <a:schemeClr val="lt1"/>
              </a:buClr>
              <a:buSzPts val="1100"/>
              <a:buChar char="■"/>
              <a:defRPr>
                <a:solidFill>
                  <a:schemeClr val="lt1"/>
                </a:solidFill>
              </a:defRPr>
            </a:lvl9pPr>
          </a:lstStyle>
          <a:p>
            <a:endParaRPr/>
          </a:p>
        </p:txBody>
      </p:sp>
      <p:sp>
        <p:nvSpPr>
          <p:cNvPr id="270" name="Google Shape;270;p1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slow">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8" Type="http://schemas.openxmlformats.org/officeDocument/2006/relationships/hyperlink" Target="https://www.ictinc.ca/blog/a-brief-definition-of-decolonization-and-indigenization" TargetMode="External"/><Relationship Id="rId3" Type="http://schemas.openxmlformats.org/officeDocument/2006/relationships/hyperlink" Target="http://cfla-fcab.ca/en/about/committees/indigenous_matters_committee/" TargetMode="External"/><Relationship Id="rId7" Type="http://schemas.openxmlformats.org/officeDocument/2006/relationships/hyperlink" Target="https://www.ifla.org/publications/node/11092" TargetMode="External"/><Relationship Id="rId2" Type="http://schemas.openxmlformats.org/officeDocument/2006/relationships/notesSlide" Target="../notesSlides/notesSlide18.xml"/><Relationship Id="rId1" Type="http://schemas.openxmlformats.org/officeDocument/2006/relationships/slideLayout" Target="../slideLayouts/slideLayout10.xml"/><Relationship Id="rId6" Type="http://schemas.openxmlformats.org/officeDocument/2006/relationships/hyperlink" Target="https://doi.org/10.1080/2201473X.2016.1243085" TargetMode="External"/><Relationship Id="rId5" Type="http://schemas.openxmlformats.org/officeDocument/2006/relationships/hyperlink" Target="http://cfla-fcab.ca/en/indigenous/trc_report/" TargetMode="External"/><Relationship Id="rId4" Type="http://schemas.openxmlformats.org/officeDocument/2006/relationships/hyperlink" Target="http://cfla-fcab.ca/wp-content/uploads/2018/12/Code-of-ethics.pdf" TargetMode="External"/><Relationship Id="rId9" Type="http://schemas.openxmlformats.org/officeDocument/2006/relationships/hyperlink" Target="https://americanindiansinchildrensliterature.blogspot.com/2019/03/are-you-planning-to-do-land.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13"/>
          <p:cNvSpPr txBox="1">
            <a:spLocks noGrp="1"/>
          </p:cNvSpPr>
          <p:nvPr>
            <p:ph type="ctrTitle"/>
          </p:nvPr>
        </p:nvSpPr>
        <p:spPr>
          <a:xfrm>
            <a:off x="495850" y="385300"/>
            <a:ext cx="4810500" cy="1872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It’s the Little Things:</a:t>
            </a:r>
            <a:endParaRPr/>
          </a:p>
          <a:p>
            <a:pPr marL="0" lvl="0" indent="0" algn="l" rtl="0">
              <a:spcBef>
                <a:spcPts val="0"/>
              </a:spcBef>
              <a:spcAft>
                <a:spcPts val="0"/>
              </a:spcAft>
              <a:buNone/>
            </a:pPr>
            <a:r>
              <a:rPr lang="en"/>
              <a:t>Practicing Decolonization</a:t>
            </a:r>
            <a:endParaRPr/>
          </a:p>
        </p:txBody>
      </p:sp>
      <p:sp>
        <p:nvSpPr>
          <p:cNvPr id="278" name="Google Shape;278;p13"/>
          <p:cNvSpPr txBox="1">
            <a:spLocks noGrp="1"/>
          </p:cNvSpPr>
          <p:nvPr>
            <p:ph type="subTitle" idx="1"/>
          </p:nvPr>
        </p:nvSpPr>
        <p:spPr>
          <a:xfrm>
            <a:off x="495850" y="2811825"/>
            <a:ext cx="4583700" cy="69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Danielle Marie Bitz</a:t>
            </a:r>
            <a:endParaRPr/>
          </a:p>
          <a:p>
            <a:pPr marL="0" lvl="0" indent="0" algn="l" rtl="0">
              <a:spcBef>
                <a:spcPts val="0"/>
              </a:spcBef>
              <a:spcAft>
                <a:spcPts val="0"/>
              </a:spcAft>
              <a:buNone/>
            </a:pPr>
            <a:r>
              <a:rPr lang="en"/>
              <a:t>May 2, 2019</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22"/>
          <p:cNvSpPr txBox="1">
            <a:spLocks noGrp="1"/>
          </p:cNvSpPr>
          <p:nvPr>
            <p:ph type="title"/>
          </p:nvPr>
        </p:nvSpPr>
        <p:spPr>
          <a:xfrm>
            <a:off x="1388550" y="1227750"/>
            <a:ext cx="6366900" cy="1344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3000"/>
          </a:p>
          <a:p>
            <a:pPr marL="0" lvl="0" indent="0" algn="ctr" rtl="0">
              <a:spcBef>
                <a:spcPts val="0"/>
              </a:spcBef>
              <a:spcAft>
                <a:spcPts val="0"/>
              </a:spcAft>
              <a:buNone/>
            </a:pPr>
            <a:r>
              <a:rPr lang="en" sz="7200"/>
              <a:t>How do we start?!</a:t>
            </a:r>
            <a:endParaRPr sz="7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23"/>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Begin by understanding:</a:t>
            </a:r>
            <a:endParaRPr sz="3000"/>
          </a:p>
          <a:p>
            <a:pPr marL="0" lvl="0" indent="0" algn="ctr" rtl="0">
              <a:spcBef>
                <a:spcPts val="0"/>
              </a:spcBef>
              <a:spcAft>
                <a:spcPts val="0"/>
              </a:spcAft>
              <a:buNone/>
            </a:pPr>
            <a:endParaRPr sz="3000"/>
          </a:p>
        </p:txBody>
      </p:sp>
      <p:sp>
        <p:nvSpPr>
          <p:cNvPr id="336" name="Google Shape;336;p23"/>
          <p:cNvSpPr txBox="1">
            <a:spLocks noGrp="1"/>
          </p:cNvSpPr>
          <p:nvPr>
            <p:ph type="body" idx="1"/>
          </p:nvPr>
        </p:nvSpPr>
        <p:spPr>
          <a:xfrm>
            <a:off x="836275" y="1302525"/>
            <a:ext cx="7674600" cy="315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1) Decolonization is an iterative process</a:t>
            </a:r>
            <a:endParaRPr sz="1800"/>
          </a:p>
          <a:p>
            <a:pPr marL="0" lvl="0" indent="0" algn="l" rtl="0">
              <a:spcBef>
                <a:spcPts val="1600"/>
              </a:spcBef>
              <a:spcAft>
                <a:spcPts val="0"/>
              </a:spcAft>
              <a:buNone/>
            </a:pPr>
            <a:r>
              <a:rPr lang="en" sz="1800"/>
              <a:t>2) Decolonization makes space for Indigenization which is localized and land based and requires ongoing guidance and participation from the Indigenous community</a:t>
            </a:r>
            <a:endParaRPr sz="1800"/>
          </a:p>
          <a:p>
            <a:pPr marL="0" lvl="0" indent="0" algn="l" rtl="0">
              <a:spcBef>
                <a:spcPts val="1600"/>
              </a:spcBef>
              <a:spcAft>
                <a:spcPts val="0"/>
              </a:spcAft>
              <a:buNone/>
            </a:pPr>
            <a:r>
              <a:rPr lang="en" sz="1800"/>
              <a:t>3) There will be conflict, we have to learn to work through it with an eye to why we are doing this</a:t>
            </a:r>
            <a:endParaRPr sz="18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0"/>
        <p:cNvGrpSpPr/>
        <p:nvPr/>
      </p:nvGrpSpPr>
      <p:grpSpPr>
        <a:xfrm>
          <a:off x="0" y="0"/>
          <a:ext cx="0" cy="0"/>
          <a:chOff x="0" y="0"/>
          <a:chExt cx="0" cy="0"/>
        </a:xfrm>
      </p:grpSpPr>
      <p:sp>
        <p:nvSpPr>
          <p:cNvPr id="341" name="Google Shape;341;p24"/>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a:t>What can we do, as individuals, right now? </a:t>
            </a:r>
            <a:endParaRPr sz="3600"/>
          </a:p>
          <a:p>
            <a:pPr marL="0" lvl="0" indent="0" algn="ctr" rtl="0">
              <a:spcBef>
                <a:spcPts val="0"/>
              </a:spcBef>
              <a:spcAft>
                <a:spcPts val="0"/>
              </a:spcAft>
              <a:buNone/>
            </a:pPr>
            <a:endParaRPr sz="3000"/>
          </a:p>
        </p:txBody>
      </p:sp>
      <p:sp>
        <p:nvSpPr>
          <p:cNvPr id="342" name="Google Shape;342;p24"/>
          <p:cNvSpPr txBox="1">
            <a:spLocks noGrp="1"/>
          </p:cNvSpPr>
          <p:nvPr>
            <p:ph type="body" idx="1"/>
          </p:nvPr>
        </p:nvSpPr>
        <p:spPr>
          <a:xfrm>
            <a:off x="1213725" y="1302525"/>
            <a:ext cx="6631200" cy="2794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a:t>1)    Consult</a:t>
            </a:r>
            <a:endParaRPr sz="3000"/>
          </a:p>
          <a:p>
            <a:pPr marL="0" lvl="0" indent="0" algn="l" rtl="0">
              <a:spcBef>
                <a:spcPts val="1600"/>
              </a:spcBef>
              <a:spcAft>
                <a:spcPts val="0"/>
              </a:spcAft>
              <a:buNone/>
            </a:pPr>
            <a:r>
              <a:rPr lang="en" sz="3000"/>
              <a:t>2)    Select Content </a:t>
            </a:r>
            <a:endParaRPr sz="3000"/>
          </a:p>
          <a:p>
            <a:pPr marL="0" lvl="0" indent="0" algn="l" rtl="0">
              <a:spcBef>
                <a:spcPts val="1600"/>
              </a:spcBef>
              <a:spcAft>
                <a:spcPts val="0"/>
              </a:spcAft>
              <a:buNone/>
            </a:pPr>
            <a:r>
              <a:rPr lang="en" sz="3000"/>
              <a:t>3)    Contextualize</a:t>
            </a:r>
            <a:endParaRPr sz="3000"/>
          </a:p>
          <a:p>
            <a:pPr marL="0" lvl="0" indent="0" algn="l" rtl="0">
              <a:spcBef>
                <a:spcPts val="1600"/>
              </a:spcBef>
              <a:spcAft>
                <a:spcPts val="0"/>
              </a:spcAft>
              <a:buNone/>
            </a:pPr>
            <a:r>
              <a:rPr lang="en" sz="3000"/>
              <a:t>4)    Stay Current</a:t>
            </a:r>
            <a:endParaRPr sz="3000"/>
          </a:p>
          <a:p>
            <a:pPr marL="0" lvl="0" indent="0" algn="l" rtl="0">
              <a:spcBef>
                <a:spcPts val="1600"/>
              </a:spcBef>
              <a:spcAft>
                <a:spcPts val="0"/>
              </a:spcAft>
              <a:buNone/>
            </a:pPr>
            <a:endParaRPr sz="18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sp>
        <p:nvSpPr>
          <p:cNvPr id="347" name="Google Shape;347;p25"/>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a:t>Consult </a:t>
            </a:r>
            <a:endParaRPr sz="3000"/>
          </a:p>
        </p:txBody>
      </p:sp>
      <p:sp>
        <p:nvSpPr>
          <p:cNvPr id="348" name="Google Shape;348;p25"/>
          <p:cNvSpPr txBox="1">
            <a:spLocks noGrp="1"/>
          </p:cNvSpPr>
          <p:nvPr>
            <p:ph type="body" idx="1"/>
          </p:nvPr>
        </p:nvSpPr>
        <p:spPr>
          <a:xfrm>
            <a:off x="1326825" y="1270800"/>
            <a:ext cx="6490500" cy="260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t>Seek out community partnerships</a:t>
            </a:r>
            <a:endParaRPr sz="2400"/>
          </a:p>
          <a:p>
            <a:pPr marL="0" lvl="0" indent="0" algn="ctr" rtl="0">
              <a:spcBef>
                <a:spcPts val="1600"/>
              </a:spcBef>
              <a:spcAft>
                <a:spcPts val="0"/>
              </a:spcAft>
              <a:buNone/>
            </a:pPr>
            <a:r>
              <a:rPr lang="en" sz="2400"/>
              <a:t>Participate in diverse hiring </a:t>
            </a:r>
            <a:endParaRPr sz="2400"/>
          </a:p>
          <a:p>
            <a:pPr marL="0" lvl="0" indent="0" algn="ctr" rtl="0">
              <a:spcBef>
                <a:spcPts val="1600"/>
              </a:spcBef>
              <a:spcAft>
                <a:spcPts val="0"/>
              </a:spcAft>
              <a:buNone/>
            </a:pPr>
            <a:r>
              <a:rPr lang="en" sz="2400"/>
              <a:t>Invite Indigenous participants to all events</a:t>
            </a:r>
            <a:endParaRPr sz="2400"/>
          </a:p>
          <a:p>
            <a:pPr marL="0" lvl="0" indent="0" algn="ctr" rtl="0">
              <a:spcBef>
                <a:spcPts val="1600"/>
              </a:spcBef>
              <a:spcAft>
                <a:spcPts val="1600"/>
              </a:spcAft>
              <a:buNone/>
            </a:pPr>
            <a:r>
              <a:rPr lang="en" sz="2400"/>
              <a:t>Seek Feedback</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26"/>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a:t>Select Content</a:t>
            </a:r>
            <a:endParaRPr sz="3600"/>
          </a:p>
          <a:p>
            <a:pPr marL="0" lvl="0" indent="0" algn="ctr" rtl="0">
              <a:spcBef>
                <a:spcPts val="0"/>
              </a:spcBef>
              <a:spcAft>
                <a:spcPts val="0"/>
              </a:spcAft>
              <a:buNone/>
            </a:pPr>
            <a:endParaRPr sz="3000"/>
          </a:p>
        </p:txBody>
      </p:sp>
      <p:sp>
        <p:nvSpPr>
          <p:cNvPr id="354" name="Google Shape;354;p26"/>
          <p:cNvSpPr txBox="1">
            <a:spLocks noGrp="1"/>
          </p:cNvSpPr>
          <p:nvPr>
            <p:ph type="body" idx="1"/>
          </p:nvPr>
        </p:nvSpPr>
        <p:spPr>
          <a:xfrm>
            <a:off x="1326825" y="1270800"/>
            <a:ext cx="6490500" cy="3044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t>Displays</a:t>
            </a:r>
            <a:endParaRPr sz="2400"/>
          </a:p>
          <a:p>
            <a:pPr marL="0" lvl="0" indent="0" algn="ctr" rtl="0">
              <a:spcBef>
                <a:spcPts val="1600"/>
              </a:spcBef>
              <a:spcAft>
                <a:spcPts val="0"/>
              </a:spcAft>
              <a:buNone/>
            </a:pPr>
            <a:r>
              <a:rPr lang="en" sz="2400"/>
              <a:t>Reading clubs</a:t>
            </a:r>
            <a:endParaRPr sz="2400"/>
          </a:p>
          <a:p>
            <a:pPr marL="0" lvl="0" indent="0" algn="ctr" rtl="0">
              <a:spcBef>
                <a:spcPts val="1600"/>
              </a:spcBef>
              <a:spcAft>
                <a:spcPts val="0"/>
              </a:spcAft>
              <a:buNone/>
            </a:pPr>
            <a:r>
              <a:rPr lang="en" sz="2400"/>
              <a:t>Children’s and YA Programming</a:t>
            </a:r>
            <a:endParaRPr sz="2400"/>
          </a:p>
          <a:p>
            <a:pPr marL="0" lvl="0" indent="0" algn="ctr" rtl="0">
              <a:spcBef>
                <a:spcPts val="1600"/>
              </a:spcBef>
              <a:spcAft>
                <a:spcPts val="1600"/>
              </a:spcAft>
              <a:buNone/>
            </a:pPr>
            <a:r>
              <a:rPr lang="en" sz="2400"/>
              <a:t>Reference Interviews</a:t>
            </a: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27"/>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a:t>Contextualize </a:t>
            </a:r>
            <a:endParaRPr sz="3600"/>
          </a:p>
          <a:p>
            <a:pPr marL="0" lvl="0" indent="0" algn="ctr" rtl="0">
              <a:spcBef>
                <a:spcPts val="0"/>
              </a:spcBef>
              <a:spcAft>
                <a:spcPts val="0"/>
              </a:spcAft>
              <a:buNone/>
            </a:pPr>
            <a:endParaRPr sz="3000"/>
          </a:p>
        </p:txBody>
      </p:sp>
      <p:sp>
        <p:nvSpPr>
          <p:cNvPr id="360" name="Google Shape;360;p27"/>
          <p:cNvSpPr txBox="1">
            <a:spLocks noGrp="1"/>
          </p:cNvSpPr>
          <p:nvPr>
            <p:ph type="body" idx="1"/>
          </p:nvPr>
        </p:nvSpPr>
        <p:spPr>
          <a:xfrm>
            <a:off x="1326825" y="1270800"/>
            <a:ext cx="6490500" cy="260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t>Language matters: Myth/Legend vs Story</a:t>
            </a:r>
            <a:endParaRPr sz="2400"/>
          </a:p>
          <a:p>
            <a:pPr marL="0" lvl="0" indent="0" algn="ctr" rtl="0">
              <a:spcBef>
                <a:spcPts val="1600"/>
              </a:spcBef>
              <a:spcAft>
                <a:spcPts val="0"/>
              </a:spcAft>
              <a:buNone/>
            </a:pPr>
            <a:r>
              <a:rPr lang="en" sz="2400"/>
              <a:t>Resources written by Indigenous people vs those about them</a:t>
            </a:r>
            <a:endParaRPr sz="2400"/>
          </a:p>
          <a:p>
            <a:pPr marL="0" lvl="0" indent="0" algn="ctr" rtl="0">
              <a:spcBef>
                <a:spcPts val="1600"/>
              </a:spcBef>
              <a:spcAft>
                <a:spcPts val="0"/>
              </a:spcAft>
              <a:buNone/>
            </a:pPr>
            <a:r>
              <a:rPr lang="en" sz="2400"/>
              <a:t>Reading lists prepared by Indigenous Scholars</a:t>
            </a:r>
            <a:endParaRPr sz="2400"/>
          </a:p>
          <a:p>
            <a:pPr marL="0" lvl="0" indent="0" algn="ctr" rtl="0">
              <a:spcBef>
                <a:spcPts val="1600"/>
              </a:spcBef>
              <a:spcAft>
                <a:spcPts val="1600"/>
              </a:spcAft>
              <a:buNone/>
            </a:pPr>
            <a:r>
              <a:rPr lang="en" sz="2400"/>
              <a:t>Local and nation-specific information</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28"/>
          <p:cNvSpPr txBox="1">
            <a:spLocks noGrp="1"/>
          </p:cNvSpPr>
          <p:nvPr>
            <p:ph type="title"/>
          </p:nvPr>
        </p:nvSpPr>
        <p:spPr>
          <a:xfrm>
            <a:off x="1450425" y="61125"/>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Stay Current</a:t>
            </a:r>
            <a:endParaRPr sz="3000"/>
          </a:p>
        </p:txBody>
      </p:sp>
      <p:sp>
        <p:nvSpPr>
          <p:cNvPr id="366" name="Google Shape;366;p28"/>
          <p:cNvSpPr txBox="1">
            <a:spLocks noGrp="1"/>
          </p:cNvSpPr>
          <p:nvPr>
            <p:ph type="body" idx="1"/>
          </p:nvPr>
        </p:nvSpPr>
        <p:spPr>
          <a:xfrm>
            <a:off x="1388625" y="1119975"/>
            <a:ext cx="6490500" cy="2601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Read Indigenous literature, non-fiction, journalism, poetry, and criticism</a:t>
            </a:r>
            <a:endParaRPr sz="1800"/>
          </a:p>
          <a:p>
            <a:pPr marL="0" lvl="0" indent="0" algn="l" rtl="0">
              <a:spcBef>
                <a:spcPts val="1600"/>
              </a:spcBef>
              <a:spcAft>
                <a:spcPts val="0"/>
              </a:spcAft>
              <a:buNone/>
            </a:pPr>
            <a:r>
              <a:rPr lang="en" sz="1800"/>
              <a:t>Follow Indigenous social media</a:t>
            </a:r>
            <a:endParaRPr sz="1800"/>
          </a:p>
          <a:p>
            <a:pPr marL="0" lvl="0" indent="0" algn="l" rtl="0">
              <a:spcBef>
                <a:spcPts val="1600"/>
              </a:spcBef>
              <a:spcAft>
                <a:spcPts val="0"/>
              </a:spcAft>
              <a:buNone/>
            </a:pPr>
            <a:r>
              <a:rPr lang="en" sz="1800"/>
              <a:t>Listen to Indigenous Podcasts &amp; Radio Shows </a:t>
            </a:r>
            <a:endParaRPr sz="1800"/>
          </a:p>
          <a:p>
            <a:pPr marL="0" lvl="0" indent="0" algn="l" rtl="0">
              <a:spcBef>
                <a:spcPts val="1600"/>
              </a:spcBef>
              <a:spcAft>
                <a:spcPts val="0"/>
              </a:spcAft>
              <a:buNone/>
            </a:pPr>
            <a:r>
              <a:rPr lang="en" sz="1800"/>
              <a:t>Take the Indigenous Canada MOOC (University of Alberta)</a:t>
            </a:r>
            <a:endParaRPr sz="1800"/>
          </a:p>
          <a:p>
            <a:pPr marL="0" lvl="0" indent="0" algn="l" rtl="0">
              <a:spcBef>
                <a:spcPts val="1600"/>
              </a:spcBef>
              <a:spcAft>
                <a:spcPts val="0"/>
              </a:spcAft>
              <a:buNone/>
            </a:pPr>
            <a:r>
              <a:rPr lang="en" sz="1800"/>
              <a:t>Watch Indigenous-made films</a:t>
            </a:r>
            <a:endParaRPr sz="1800"/>
          </a:p>
          <a:p>
            <a:pPr marL="0" lvl="0" indent="0" algn="l" rtl="0">
              <a:spcBef>
                <a:spcPts val="1600"/>
              </a:spcBef>
              <a:spcAft>
                <a:spcPts val="1600"/>
              </a:spcAft>
              <a:buNone/>
            </a:pPr>
            <a:r>
              <a:rPr lang="en" sz="1800"/>
              <a:t>Attend local, Indigenous-led events</a:t>
            </a:r>
            <a:endParaRPr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29"/>
          <p:cNvSpPr txBox="1">
            <a:spLocks noGrp="1"/>
          </p:cNvSpPr>
          <p:nvPr>
            <p:ph type="title"/>
          </p:nvPr>
        </p:nvSpPr>
        <p:spPr>
          <a:xfrm>
            <a:off x="1450425" y="61125"/>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In closing</a:t>
            </a:r>
            <a:endParaRPr sz="3000"/>
          </a:p>
        </p:txBody>
      </p:sp>
      <p:sp>
        <p:nvSpPr>
          <p:cNvPr id="372" name="Google Shape;372;p29"/>
          <p:cNvSpPr txBox="1">
            <a:spLocks noGrp="1"/>
          </p:cNvSpPr>
          <p:nvPr>
            <p:ph type="body" idx="1"/>
          </p:nvPr>
        </p:nvSpPr>
        <p:spPr>
          <a:xfrm>
            <a:off x="1388625" y="1119975"/>
            <a:ext cx="6490500" cy="2601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endParaRPr sz="1800" dirty="0"/>
          </a:p>
          <a:p>
            <a:pPr marL="0" lvl="0" indent="0" algn="ctr" rtl="0">
              <a:spcBef>
                <a:spcPts val="1600"/>
              </a:spcBef>
              <a:spcAft>
                <a:spcPts val="0"/>
              </a:spcAft>
              <a:buNone/>
            </a:pPr>
            <a:r>
              <a:rPr lang="en" sz="1800" dirty="0" smtClean="0"/>
              <a:t>Yes, all of this </a:t>
            </a:r>
            <a:r>
              <a:rPr lang="en" sz="1800" dirty="0"/>
              <a:t>will take extra time and effort.</a:t>
            </a:r>
            <a:endParaRPr sz="1800" dirty="0"/>
          </a:p>
          <a:p>
            <a:pPr marL="0" lvl="0" indent="0" algn="ctr" rtl="0">
              <a:spcBef>
                <a:spcPts val="1600"/>
              </a:spcBef>
              <a:spcAft>
                <a:spcPts val="0"/>
              </a:spcAft>
              <a:buNone/>
            </a:pPr>
            <a:r>
              <a:rPr lang="en" sz="1800" dirty="0"/>
              <a:t>The colonial project invested over 500 hundred years of time and effort  in the enforcement of colonial perspectives and the suppression of Indigenous cultures.  </a:t>
            </a:r>
            <a:endParaRPr sz="1800" dirty="0"/>
          </a:p>
          <a:p>
            <a:pPr marL="0" lvl="0" indent="0" algn="ctr" rtl="0">
              <a:spcBef>
                <a:spcPts val="1600"/>
              </a:spcBef>
              <a:spcAft>
                <a:spcPts val="0"/>
              </a:spcAft>
              <a:buNone/>
            </a:pPr>
            <a:r>
              <a:rPr lang="en" sz="1800" dirty="0"/>
              <a:t>We are trying to undo that in a generation.</a:t>
            </a:r>
            <a:endParaRPr sz="1800" dirty="0"/>
          </a:p>
          <a:p>
            <a:pPr marL="0" lvl="0" indent="0" algn="ctr" rtl="0">
              <a:spcBef>
                <a:spcPts val="1600"/>
              </a:spcBef>
              <a:spcAft>
                <a:spcPts val="1600"/>
              </a:spcAft>
              <a:buNone/>
            </a:pPr>
            <a:endParaRPr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30"/>
          <p:cNvSpPr txBox="1">
            <a:spLocks noGrp="1"/>
          </p:cNvSpPr>
          <p:nvPr>
            <p:ph type="title"/>
          </p:nvPr>
        </p:nvSpPr>
        <p:spPr>
          <a:xfrm>
            <a:off x="1450425" y="61125"/>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Bibliography</a:t>
            </a:r>
            <a:endParaRPr sz="3000"/>
          </a:p>
        </p:txBody>
      </p:sp>
      <p:sp>
        <p:nvSpPr>
          <p:cNvPr id="378" name="Google Shape;378;p30"/>
          <p:cNvSpPr txBox="1">
            <a:spLocks noGrp="1"/>
          </p:cNvSpPr>
          <p:nvPr>
            <p:ph type="body" idx="1"/>
          </p:nvPr>
        </p:nvSpPr>
        <p:spPr>
          <a:xfrm>
            <a:off x="564050" y="1119975"/>
            <a:ext cx="8044200" cy="3265800"/>
          </a:xfrm>
          <a:prstGeom prst="rect">
            <a:avLst/>
          </a:prstGeom>
        </p:spPr>
        <p:txBody>
          <a:bodyPr spcFirstLastPara="1" wrap="square" lIns="91425" tIns="91425" rIns="91425" bIns="91425" anchor="ctr" anchorCtr="0">
            <a:noAutofit/>
          </a:bodyPr>
          <a:lstStyle/>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Canadian Federation of Library Associations. (2016, August 2). Indigenous Matters Committee. Retrieved April 21, 2019, from Canadian Federation of Library Associations website:</a:t>
            </a:r>
            <a:r>
              <a:rPr lang="en" sz="1100">
                <a:solidFill>
                  <a:srgbClr val="000000"/>
                </a:solidFill>
                <a:uFill>
                  <a:noFill/>
                </a:uFill>
                <a:latin typeface="Arial"/>
                <a:ea typeface="Arial"/>
                <a:cs typeface="Arial"/>
                <a:sym typeface="Arial"/>
                <a:hlinkClick r:id="rId3"/>
              </a:rPr>
              <a:t> </a:t>
            </a:r>
            <a:r>
              <a:rPr lang="en" sz="1100" u="sng">
                <a:solidFill>
                  <a:schemeClr val="hlink"/>
                </a:solidFill>
                <a:latin typeface="Arial"/>
                <a:ea typeface="Arial"/>
                <a:cs typeface="Arial"/>
                <a:sym typeface="Arial"/>
                <a:hlinkClick r:id="rId3"/>
              </a:rPr>
              <a:t>http://cfla-fcab.ca/en/about/committees/indigenous_matters_committee/</a:t>
            </a:r>
            <a:endParaRPr sz="1100" u="sng">
              <a:solidFill>
                <a:schemeClr val="hlink"/>
              </a:solidFill>
              <a:latin typeface="Arial"/>
              <a:ea typeface="Arial"/>
              <a:cs typeface="Arial"/>
              <a:sym typeface="Arial"/>
              <a:hlinkClick r:id="rId3"/>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Canadian Federation of Library Associations. (2018). </a:t>
            </a:r>
            <a:r>
              <a:rPr lang="en" sz="1100" i="1">
                <a:solidFill>
                  <a:srgbClr val="000000"/>
                </a:solidFill>
                <a:latin typeface="Arial"/>
                <a:ea typeface="Arial"/>
                <a:cs typeface="Arial"/>
                <a:sym typeface="Arial"/>
              </a:rPr>
              <a:t>CFLA-FCAB Code of Ethics</a:t>
            </a:r>
            <a:r>
              <a:rPr lang="en" sz="1100">
                <a:solidFill>
                  <a:srgbClr val="000000"/>
                </a:solidFill>
                <a:latin typeface="Arial"/>
                <a:ea typeface="Arial"/>
                <a:cs typeface="Arial"/>
                <a:sym typeface="Arial"/>
              </a:rPr>
              <a:t>. Retrieved from</a:t>
            </a:r>
            <a:r>
              <a:rPr lang="en" sz="1100">
                <a:solidFill>
                  <a:srgbClr val="000000"/>
                </a:solidFill>
                <a:uFill>
                  <a:noFill/>
                </a:uFill>
                <a:latin typeface="Arial"/>
                <a:ea typeface="Arial"/>
                <a:cs typeface="Arial"/>
                <a:sym typeface="Arial"/>
                <a:hlinkClick r:id="rId4"/>
              </a:rPr>
              <a:t> </a:t>
            </a:r>
            <a:r>
              <a:rPr lang="en" sz="1100" u="sng">
                <a:solidFill>
                  <a:schemeClr val="hlink"/>
                </a:solidFill>
                <a:latin typeface="Arial"/>
                <a:ea typeface="Arial"/>
                <a:cs typeface="Arial"/>
                <a:sym typeface="Arial"/>
                <a:hlinkClick r:id="rId4"/>
              </a:rPr>
              <a:t>http://cfla-fcab.ca/wp-content/uploads/2018/12/Code-of-ethics.pdf</a:t>
            </a:r>
            <a:endParaRPr sz="1100" u="sng">
              <a:solidFill>
                <a:schemeClr val="hlink"/>
              </a:solidFill>
              <a:latin typeface="Arial"/>
              <a:ea typeface="Arial"/>
              <a:cs typeface="Arial"/>
              <a:sym typeface="Arial"/>
              <a:hlinkClick r:id="rId4"/>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Canadian Federation of Library Associations, Truth and Reconciliation Committee. (n.d.). </a:t>
            </a:r>
            <a:r>
              <a:rPr lang="en" sz="1100" i="1">
                <a:solidFill>
                  <a:srgbClr val="000000"/>
                </a:solidFill>
                <a:latin typeface="Arial"/>
                <a:ea typeface="Arial"/>
                <a:cs typeface="Arial"/>
                <a:sym typeface="Arial"/>
              </a:rPr>
              <a:t>Truth and Reconciliation Report and Recommendations</a:t>
            </a:r>
            <a:r>
              <a:rPr lang="en" sz="1100">
                <a:solidFill>
                  <a:srgbClr val="000000"/>
                </a:solidFill>
                <a:latin typeface="Arial"/>
                <a:ea typeface="Arial"/>
                <a:cs typeface="Arial"/>
                <a:sym typeface="Arial"/>
              </a:rPr>
              <a:t>. Retrieved from</a:t>
            </a:r>
            <a:r>
              <a:rPr lang="en" sz="1100">
                <a:solidFill>
                  <a:srgbClr val="000000"/>
                </a:solidFill>
                <a:uFill>
                  <a:noFill/>
                </a:uFill>
                <a:latin typeface="Arial"/>
                <a:ea typeface="Arial"/>
                <a:cs typeface="Arial"/>
                <a:sym typeface="Arial"/>
                <a:hlinkClick r:id="rId5"/>
              </a:rPr>
              <a:t> </a:t>
            </a:r>
            <a:r>
              <a:rPr lang="en" sz="1100" u="sng">
                <a:solidFill>
                  <a:schemeClr val="hlink"/>
                </a:solidFill>
                <a:latin typeface="Arial"/>
                <a:ea typeface="Arial"/>
                <a:cs typeface="Arial"/>
                <a:sym typeface="Arial"/>
                <a:hlinkClick r:id="rId5"/>
              </a:rPr>
              <a:t>http://cfla-fcab.ca/en/indigenous/trc_report/</a:t>
            </a:r>
            <a:endParaRPr sz="1100" u="sng">
              <a:solidFill>
                <a:schemeClr val="hlink"/>
              </a:solidFill>
              <a:latin typeface="Arial"/>
              <a:ea typeface="Arial"/>
              <a:cs typeface="Arial"/>
              <a:sym typeface="Arial"/>
              <a:hlinkClick r:id="rId5"/>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Davis, L., Denis, J., &amp; Sinclair, R. (2017). Pathways of settler decolonization. </a:t>
            </a:r>
            <a:r>
              <a:rPr lang="en" sz="1100" i="1">
                <a:solidFill>
                  <a:srgbClr val="000000"/>
                </a:solidFill>
                <a:latin typeface="Arial"/>
                <a:ea typeface="Arial"/>
                <a:cs typeface="Arial"/>
                <a:sym typeface="Arial"/>
              </a:rPr>
              <a:t>Settler Colonial Studies</a:t>
            </a:r>
            <a:r>
              <a:rPr lang="en" sz="1100">
                <a:solidFill>
                  <a:srgbClr val="000000"/>
                </a:solidFill>
                <a:latin typeface="Arial"/>
                <a:ea typeface="Arial"/>
                <a:cs typeface="Arial"/>
                <a:sym typeface="Arial"/>
              </a:rPr>
              <a:t>, </a:t>
            </a:r>
            <a:r>
              <a:rPr lang="en" sz="1100" i="1">
                <a:solidFill>
                  <a:srgbClr val="000000"/>
                </a:solidFill>
                <a:latin typeface="Arial"/>
                <a:ea typeface="Arial"/>
                <a:cs typeface="Arial"/>
                <a:sym typeface="Arial"/>
              </a:rPr>
              <a:t>7</a:t>
            </a:r>
            <a:r>
              <a:rPr lang="en" sz="1100">
                <a:solidFill>
                  <a:srgbClr val="000000"/>
                </a:solidFill>
                <a:latin typeface="Arial"/>
                <a:ea typeface="Arial"/>
                <a:cs typeface="Arial"/>
                <a:sym typeface="Arial"/>
              </a:rPr>
              <a:t>(4), 393–397.</a:t>
            </a:r>
            <a:r>
              <a:rPr lang="en" sz="1100">
                <a:solidFill>
                  <a:srgbClr val="000000"/>
                </a:solidFill>
                <a:uFill>
                  <a:noFill/>
                </a:uFill>
                <a:latin typeface="Arial"/>
                <a:ea typeface="Arial"/>
                <a:cs typeface="Arial"/>
                <a:sym typeface="Arial"/>
                <a:hlinkClick r:id="rId6"/>
              </a:rPr>
              <a:t> </a:t>
            </a:r>
            <a:r>
              <a:rPr lang="en" sz="1100" u="sng">
                <a:solidFill>
                  <a:schemeClr val="hlink"/>
                </a:solidFill>
                <a:latin typeface="Arial"/>
                <a:ea typeface="Arial"/>
                <a:cs typeface="Arial"/>
                <a:sym typeface="Arial"/>
                <a:hlinkClick r:id="rId6"/>
              </a:rPr>
              <a:t>https://doi.org/10.1080/2201473X.2016.1243085</a:t>
            </a:r>
            <a:endParaRPr sz="1100" u="sng">
              <a:solidFill>
                <a:schemeClr val="hlink"/>
              </a:solidFill>
              <a:latin typeface="Arial"/>
              <a:ea typeface="Arial"/>
              <a:cs typeface="Arial"/>
              <a:sym typeface="Arial"/>
              <a:hlinkClick r:id="rId6"/>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International Federation of Library Associations. (2012, August). IFLA Code of Ethics for Librarians and other Information Workers (full version). Retrieved April 29, 2019, from IFLA website:</a:t>
            </a:r>
            <a:r>
              <a:rPr lang="en" sz="1100">
                <a:solidFill>
                  <a:srgbClr val="000000"/>
                </a:solidFill>
                <a:uFill>
                  <a:noFill/>
                </a:uFill>
                <a:latin typeface="Arial"/>
                <a:ea typeface="Arial"/>
                <a:cs typeface="Arial"/>
                <a:sym typeface="Arial"/>
                <a:hlinkClick r:id="rId7"/>
              </a:rPr>
              <a:t> </a:t>
            </a:r>
            <a:r>
              <a:rPr lang="en" sz="1100" u="sng">
                <a:solidFill>
                  <a:schemeClr val="hlink"/>
                </a:solidFill>
                <a:latin typeface="Arial"/>
                <a:ea typeface="Arial"/>
                <a:cs typeface="Arial"/>
                <a:sym typeface="Arial"/>
                <a:hlinkClick r:id="rId7"/>
              </a:rPr>
              <a:t>https://www.ifla.org/publications/node/11092</a:t>
            </a:r>
            <a:endParaRPr sz="1100" u="sng">
              <a:solidFill>
                <a:schemeClr val="hlink"/>
              </a:solidFill>
              <a:latin typeface="Arial"/>
              <a:ea typeface="Arial"/>
              <a:cs typeface="Arial"/>
              <a:sym typeface="Arial"/>
              <a:hlinkClick r:id="rId7"/>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Joseph, B. (2017, March 29). A Brief Definition of Decolonization and Indigenization. Retrieved from Working Effectively with Indigenous Peoples website:</a:t>
            </a:r>
            <a:r>
              <a:rPr lang="en" sz="1100">
                <a:solidFill>
                  <a:srgbClr val="000000"/>
                </a:solidFill>
                <a:uFill>
                  <a:noFill/>
                </a:uFill>
                <a:latin typeface="Arial"/>
                <a:ea typeface="Arial"/>
                <a:cs typeface="Arial"/>
                <a:sym typeface="Arial"/>
                <a:hlinkClick r:id="rId8"/>
              </a:rPr>
              <a:t> </a:t>
            </a:r>
            <a:r>
              <a:rPr lang="en" sz="1100" u="sng">
                <a:solidFill>
                  <a:schemeClr val="hlink"/>
                </a:solidFill>
                <a:latin typeface="Arial"/>
                <a:ea typeface="Arial"/>
                <a:cs typeface="Arial"/>
                <a:sym typeface="Arial"/>
                <a:hlinkClick r:id="rId8"/>
              </a:rPr>
              <a:t>https://www.ictinc.ca/blog/a-brief-definition-of-decolonization-and-indigenization</a:t>
            </a:r>
            <a:endParaRPr sz="1100" u="sng">
              <a:solidFill>
                <a:schemeClr val="hlink"/>
              </a:solidFill>
              <a:latin typeface="Arial"/>
              <a:ea typeface="Arial"/>
              <a:cs typeface="Arial"/>
              <a:sym typeface="Arial"/>
              <a:hlinkClick r:id="rId8"/>
            </a:endParaRPr>
          </a:p>
          <a:p>
            <a:pPr marL="279400" lvl="0" indent="-279400" algn="l" rtl="0">
              <a:lnSpc>
                <a:spcPct val="100000"/>
              </a:lnSpc>
              <a:spcBef>
                <a:spcPts val="0"/>
              </a:spcBef>
              <a:spcAft>
                <a:spcPts val="0"/>
              </a:spcAft>
              <a:buNone/>
            </a:pPr>
            <a:r>
              <a:rPr lang="en" sz="1100">
                <a:solidFill>
                  <a:srgbClr val="000000"/>
                </a:solidFill>
                <a:latin typeface="Arial"/>
                <a:ea typeface="Arial"/>
                <a:cs typeface="Arial"/>
                <a:sym typeface="Arial"/>
              </a:rPr>
              <a:t>Reese, D. (2019, March 9). American Indians in Children’s Literature (AICL): Are you planning to do a Land Acknowledgement? Retrieved March 10, 2019, from American Indians in Children’s Literature (AICL) website:</a:t>
            </a:r>
            <a:r>
              <a:rPr lang="en" sz="1100">
                <a:solidFill>
                  <a:srgbClr val="000000"/>
                </a:solidFill>
                <a:uFill>
                  <a:noFill/>
                </a:uFill>
                <a:latin typeface="Arial"/>
                <a:ea typeface="Arial"/>
                <a:cs typeface="Arial"/>
                <a:sym typeface="Arial"/>
                <a:hlinkClick r:id="rId9"/>
              </a:rPr>
              <a:t> </a:t>
            </a:r>
            <a:r>
              <a:rPr lang="en" sz="1100" u="sng">
                <a:solidFill>
                  <a:schemeClr val="hlink"/>
                </a:solidFill>
                <a:latin typeface="Arial"/>
                <a:ea typeface="Arial"/>
                <a:cs typeface="Arial"/>
                <a:sym typeface="Arial"/>
                <a:hlinkClick r:id="rId9"/>
              </a:rPr>
              <a:t>https://americanindiansinchildrensliterature.blogspot.com/2019/03/are-you-planning-to-do-land.html</a:t>
            </a:r>
            <a:endParaRPr sz="1100" u="sng">
              <a:solidFill>
                <a:schemeClr val="hlink"/>
              </a:solidFill>
              <a:latin typeface="Arial"/>
              <a:ea typeface="Arial"/>
              <a:cs typeface="Arial"/>
              <a:sym typeface="Arial"/>
              <a:hlinkClick r:id="rId9"/>
            </a:endParaRPr>
          </a:p>
          <a:p>
            <a:pPr marL="0" lvl="0" indent="0" algn="ctr" rtl="0">
              <a:lnSpc>
                <a:spcPct val="100000"/>
              </a:lnSpc>
              <a:spcBef>
                <a:spcPts val="0"/>
              </a:spcBef>
              <a:spcAft>
                <a:spcPts val="1600"/>
              </a:spcAft>
              <a:buNone/>
            </a:pP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14"/>
          <p:cNvSpPr txBox="1">
            <a:spLocks noGrp="1"/>
          </p:cNvSpPr>
          <p:nvPr>
            <p:ph type="title"/>
          </p:nvPr>
        </p:nvSpPr>
        <p:spPr>
          <a:xfrm>
            <a:off x="1388550" y="476700"/>
            <a:ext cx="6366900" cy="186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t>Discussion questions</a:t>
            </a:r>
            <a:endParaRPr sz="4800"/>
          </a:p>
        </p:txBody>
      </p:sp>
      <p:sp>
        <p:nvSpPr>
          <p:cNvPr id="284" name="Google Shape;284;p14"/>
          <p:cNvSpPr txBox="1">
            <a:spLocks noGrp="1"/>
          </p:cNvSpPr>
          <p:nvPr>
            <p:ph type="body" idx="1"/>
          </p:nvPr>
        </p:nvSpPr>
        <p:spPr>
          <a:xfrm>
            <a:off x="1388550" y="2438475"/>
            <a:ext cx="6366900" cy="11112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SzPts val="3000"/>
              <a:buChar char="●"/>
            </a:pPr>
            <a:r>
              <a:rPr lang="en" sz="3000"/>
              <a:t>What is decolonization?</a:t>
            </a:r>
            <a:endParaRPr sz="3000"/>
          </a:p>
          <a:p>
            <a:pPr marL="457200" lvl="0" indent="-419100" algn="l" rtl="0">
              <a:spcBef>
                <a:spcPts val="0"/>
              </a:spcBef>
              <a:spcAft>
                <a:spcPts val="0"/>
              </a:spcAft>
              <a:buSzPts val="3000"/>
              <a:buChar char="●"/>
            </a:pPr>
            <a:r>
              <a:rPr lang="en" sz="3000"/>
              <a:t>Why do we care?</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15"/>
          <p:cNvSpPr txBox="1">
            <a:spLocks noGrp="1"/>
          </p:cNvSpPr>
          <p:nvPr>
            <p:ph type="title"/>
          </p:nvPr>
        </p:nvSpPr>
        <p:spPr>
          <a:xfrm>
            <a:off x="1425625" y="158475"/>
            <a:ext cx="6366900" cy="1863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800"/>
              <a:t>Why do we Care?</a:t>
            </a:r>
            <a:endParaRPr sz="4800"/>
          </a:p>
        </p:txBody>
      </p:sp>
      <p:sp>
        <p:nvSpPr>
          <p:cNvPr id="290" name="Google Shape;290;p15"/>
          <p:cNvSpPr txBox="1">
            <a:spLocks noGrp="1"/>
          </p:cNvSpPr>
          <p:nvPr>
            <p:ph type="body" idx="1"/>
          </p:nvPr>
        </p:nvSpPr>
        <p:spPr>
          <a:xfrm>
            <a:off x="1388625" y="2320700"/>
            <a:ext cx="6366900" cy="15027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3000"/>
              <a:t>Our professional code of ethics; it’s our job to care. </a:t>
            </a:r>
            <a:endParaRPr sz="3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6"/>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1. Access to Information</a:t>
            </a:r>
            <a:endParaRPr sz="4800"/>
          </a:p>
        </p:txBody>
      </p:sp>
      <p:sp>
        <p:nvSpPr>
          <p:cNvPr id="296" name="Google Shape;296;p16"/>
          <p:cNvSpPr txBox="1">
            <a:spLocks noGrp="1"/>
          </p:cNvSpPr>
          <p:nvPr>
            <p:ph type="body" idx="1"/>
          </p:nvPr>
        </p:nvSpPr>
        <p:spPr>
          <a:xfrm>
            <a:off x="799275" y="1450650"/>
            <a:ext cx="7674600" cy="2964300"/>
          </a:xfrm>
          <a:prstGeom prst="rect">
            <a:avLst/>
          </a:prstGeom>
        </p:spPr>
        <p:txBody>
          <a:bodyPr spcFirstLastPara="1" wrap="square" lIns="91425" tIns="91425" rIns="91425" bIns="91425" anchor="t" anchorCtr="0">
            <a:noAutofit/>
          </a:bodyPr>
          <a:lstStyle/>
          <a:p>
            <a:pPr marL="0" lvl="0" indent="0" algn="just" rtl="0">
              <a:spcBef>
                <a:spcPts val="0"/>
              </a:spcBef>
              <a:spcAft>
                <a:spcPts val="0"/>
              </a:spcAft>
              <a:buNone/>
            </a:pPr>
            <a:r>
              <a:rPr lang="en" sz="1800"/>
              <a:t>The core mission of librarians and other information workers is to ensure access to information for all for personal development, education, cultural enrichment, leisure, economic activity and informed participation in and enhancement of democracy.</a:t>
            </a:r>
            <a:endParaRPr sz="1800"/>
          </a:p>
          <a:p>
            <a:pPr marL="0" lvl="0" indent="0" algn="l" rtl="0">
              <a:spcBef>
                <a:spcPts val="1600"/>
              </a:spcBef>
              <a:spcAft>
                <a:spcPts val="0"/>
              </a:spcAft>
              <a:buNone/>
            </a:pPr>
            <a:r>
              <a:rPr lang="en" sz="1800"/>
              <a:t>Librarians and other information workers reject the denial and restriction of access to information and ideas most particularly through censorship whether by states, governments, or religious or civil society institutions.</a:t>
            </a:r>
            <a:endParaRPr sz="1800"/>
          </a:p>
          <a:p>
            <a:pPr marL="0" lvl="0" indent="0" algn="r" rtl="0">
              <a:spcBef>
                <a:spcPts val="1600"/>
              </a:spcBef>
              <a:spcAft>
                <a:spcPts val="0"/>
              </a:spcAft>
              <a:buNone/>
            </a:pPr>
            <a:r>
              <a:rPr lang="en" sz="1800"/>
              <a:t>--CFLA-FCAB Code of Ethics</a:t>
            </a:r>
            <a:endParaRPr sz="1800"/>
          </a:p>
          <a:p>
            <a:pPr marL="0" lvl="0" indent="0" algn="ctr" rtl="0">
              <a:spcBef>
                <a:spcPts val="1600"/>
              </a:spcBef>
              <a:spcAft>
                <a:spcPts val="1600"/>
              </a:spcAft>
              <a:buNone/>
            </a:pP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7"/>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2. Responsibilities towards individuals and society</a:t>
            </a:r>
            <a:endParaRPr sz="3000"/>
          </a:p>
          <a:p>
            <a:pPr marL="0" lvl="0" indent="0" algn="ctr" rtl="0">
              <a:spcBef>
                <a:spcPts val="0"/>
              </a:spcBef>
              <a:spcAft>
                <a:spcPts val="0"/>
              </a:spcAft>
              <a:buNone/>
            </a:pPr>
            <a:endParaRPr sz="3000"/>
          </a:p>
        </p:txBody>
      </p:sp>
      <p:sp>
        <p:nvSpPr>
          <p:cNvPr id="302" name="Google Shape;302;p17"/>
          <p:cNvSpPr txBox="1">
            <a:spLocks noGrp="1"/>
          </p:cNvSpPr>
          <p:nvPr>
            <p:ph type="body" idx="1"/>
          </p:nvPr>
        </p:nvSpPr>
        <p:spPr>
          <a:xfrm>
            <a:off x="806675" y="1184225"/>
            <a:ext cx="7674600" cy="350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In order to promote inclusion and eradicate discrimination, librarians and other information workers ensure that the right of accessing information is not denied and that equitable services are provided for everyone whatever their age, citizenship, political belief, physical or mental ability, gender identity, heritage, education, income, immigration and asylum-seeking status, marital status, origin, race, religion or sexual orientation.</a:t>
            </a:r>
            <a:endParaRPr sz="1800"/>
          </a:p>
          <a:p>
            <a:pPr marL="0" lvl="0" indent="0" algn="l" rtl="0">
              <a:spcBef>
                <a:spcPts val="1600"/>
              </a:spcBef>
              <a:spcAft>
                <a:spcPts val="0"/>
              </a:spcAft>
              <a:buNone/>
            </a:pPr>
            <a:r>
              <a:rPr lang="en" sz="1800"/>
              <a:t>Librarians and other information workers respect language minorities of a country and their right to access information in their own language.</a:t>
            </a:r>
            <a:endParaRPr sz="1800"/>
          </a:p>
          <a:p>
            <a:pPr marL="0" lvl="0" indent="0" algn="r" rtl="0">
              <a:spcBef>
                <a:spcPts val="1600"/>
              </a:spcBef>
              <a:spcAft>
                <a:spcPts val="0"/>
              </a:spcAft>
              <a:buNone/>
            </a:pPr>
            <a:r>
              <a:rPr lang="en" sz="1800"/>
              <a:t>--CFLA-FCAB Code of Ethics</a:t>
            </a:r>
            <a:endParaRPr sz="1800"/>
          </a:p>
          <a:p>
            <a:pPr marL="0" lvl="0" indent="0" algn="r"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mc:AlternateContent xmlns:mc="http://schemas.openxmlformats.org/markup-compatibility/2006" xmlns:p14="http://schemas.microsoft.com/office/powerpoint/2010/main">
    <mc:Choice Requires="p14">
      <p:transition spd="slow" p14:dur="20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18"/>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5. Neutrality, personal integrity and professional skills</a:t>
            </a:r>
            <a:endParaRPr sz="3000"/>
          </a:p>
          <a:p>
            <a:pPr marL="0" lvl="0" indent="0" algn="ctr" rtl="0">
              <a:spcBef>
                <a:spcPts val="0"/>
              </a:spcBef>
              <a:spcAft>
                <a:spcPts val="0"/>
              </a:spcAft>
              <a:buNone/>
            </a:pPr>
            <a:endParaRPr sz="3000"/>
          </a:p>
        </p:txBody>
      </p:sp>
      <p:sp>
        <p:nvSpPr>
          <p:cNvPr id="308" name="Google Shape;308;p18"/>
          <p:cNvSpPr txBox="1">
            <a:spLocks noGrp="1"/>
          </p:cNvSpPr>
          <p:nvPr>
            <p:ph type="body" idx="1"/>
          </p:nvPr>
        </p:nvSpPr>
        <p:spPr>
          <a:xfrm>
            <a:off x="806675" y="1184225"/>
            <a:ext cx="7674600" cy="3504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Librarians and other information workers are strictly committed to neutrality and an unbiased stance regarding collection, access and service. Neutrality results in the most balanced collection and the most balanced access to information achievable.</a:t>
            </a:r>
            <a:endParaRPr sz="1800"/>
          </a:p>
          <a:p>
            <a:pPr marL="0" lvl="0" indent="0" algn="l" rtl="0">
              <a:spcBef>
                <a:spcPts val="1600"/>
              </a:spcBef>
              <a:spcAft>
                <a:spcPts val="0"/>
              </a:spcAft>
              <a:buNone/>
            </a:pPr>
            <a:r>
              <a:rPr lang="en" sz="1800"/>
              <a:t>Librarians and other information workers strive for excellence in the profession by maintaining and enhancing their knowledge and skills. They aim at the highest standards of service quality and thus promote the positive reputation of the profession.</a:t>
            </a:r>
            <a:endParaRPr sz="1800"/>
          </a:p>
          <a:p>
            <a:pPr marL="0" lvl="0" indent="0" algn="r" rtl="0">
              <a:spcBef>
                <a:spcPts val="1600"/>
              </a:spcBef>
              <a:spcAft>
                <a:spcPts val="0"/>
              </a:spcAft>
              <a:buNone/>
            </a:pPr>
            <a:r>
              <a:rPr lang="en" sz="1800"/>
              <a:t>--CFLA-FCAB Code of Ethics</a:t>
            </a:r>
            <a:endParaRPr sz="1800"/>
          </a:p>
          <a:p>
            <a:pPr marL="0" lvl="0" indent="0" algn="r"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19"/>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Decolonization:</a:t>
            </a:r>
            <a:endParaRPr sz="3000"/>
          </a:p>
          <a:p>
            <a:pPr marL="0" lvl="0" indent="0" algn="ctr" rtl="0">
              <a:spcBef>
                <a:spcPts val="0"/>
              </a:spcBef>
              <a:spcAft>
                <a:spcPts val="0"/>
              </a:spcAft>
              <a:buNone/>
            </a:pPr>
            <a:endParaRPr sz="3000"/>
          </a:p>
        </p:txBody>
      </p:sp>
      <p:sp>
        <p:nvSpPr>
          <p:cNvPr id="314" name="Google Shape;314;p19"/>
          <p:cNvSpPr txBox="1">
            <a:spLocks noGrp="1"/>
          </p:cNvSpPr>
          <p:nvPr>
            <p:ph type="body" idx="1"/>
          </p:nvPr>
        </p:nvSpPr>
        <p:spPr>
          <a:xfrm>
            <a:off x="806675" y="1184225"/>
            <a:ext cx="7674600" cy="279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“Decolonization requires non-Indigenous Canadians to recognize and accept the reality of Canada’s colonial history, accept how that history paralyzed Indigenous Peoples, and how it continues to subjugate Indigenous Peoples. Decolonization requires non-Indigenous individuals, governments, institutions and organizations to create the space and support for Indigenous Peoples to reclaim all that was taken from them.”</a:t>
            </a:r>
            <a:endParaRPr sz="1800"/>
          </a:p>
          <a:p>
            <a:pPr marL="0" lvl="0" indent="0" algn="r" rtl="0">
              <a:spcBef>
                <a:spcPts val="1600"/>
              </a:spcBef>
              <a:spcAft>
                <a:spcPts val="0"/>
              </a:spcAft>
              <a:buNone/>
            </a:pPr>
            <a:r>
              <a:rPr lang="en" sz="1800"/>
              <a:t>--Bob Joseph</a:t>
            </a:r>
            <a:endParaRPr sz="1800"/>
          </a:p>
          <a:p>
            <a:pPr marL="0" lvl="0" indent="0" algn="r" rtl="0">
              <a:spcBef>
                <a:spcPts val="1600"/>
              </a:spcBef>
              <a:spcAft>
                <a:spcPts val="0"/>
              </a:spcAft>
              <a:buNone/>
            </a:pPr>
            <a:endParaRPr sz="1800"/>
          </a:p>
          <a:p>
            <a:pPr marL="0" lvl="0" indent="0" algn="r"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20"/>
          <p:cNvSpPr txBox="1">
            <a:spLocks noGrp="1"/>
          </p:cNvSpPr>
          <p:nvPr>
            <p:ph type="title"/>
          </p:nvPr>
        </p:nvSpPr>
        <p:spPr>
          <a:xfrm>
            <a:off x="1388625" y="106650"/>
            <a:ext cx="6366900" cy="13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Indigenization:</a:t>
            </a:r>
            <a:endParaRPr sz="3000"/>
          </a:p>
          <a:p>
            <a:pPr marL="0" lvl="0" indent="0" algn="ctr" rtl="0">
              <a:spcBef>
                <a:spcPts val="0"/>
              </a:spcBef>
              <a:spcAft>
                <a:spcPts val="0"/>
              </a:spcAft>
              <a:buNone/>
            </a:pPr>
            <a:endParaRPr sz="3000"/>
          </a:p>
        </p:txBody>
      </p:sp>
      <p:sp>
        <p:nvSpPr>
          <p:cNvPr id="320" name="Google Shape;320;p20"/>
          <p:cNvSpPr txBox="1">
            <a:spLocks noGrp="1"/>
          </p:cNvSpPr>
          <p:nvPr>
            <p:ph type="body" idx="1"/>
          </p:nvPr>
        </p:nvSpPr>
        <p:spPr>
          <a:xfrm>
            <a:off x="836275" y="1302525"/>
            <a:ext cx="7674600" cy="3156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800"/>
          </a:p>
          <a:p>
            <a:pPr marL="0" lvl="0" indent="0" algn="l" rtl="0">
              <a:spcBef>
                <a:spcPts val="1600"/>
              </a:spcBef>
              <a:spcAft>
                <a:spcPts val="0"/>
              </a:spcAft>
              <a:buNone/>
            </a:pPr>
            <a:r>
              <a:rPr lang="en" sz="1800"/>
              <a:t>Indigenization requires non-Indigenous people to be aware of Indigenous worldviews and to respect that those worldviews are equal to other views. Indigenization is about incorporating Indigenous worldviews, knowledge and perspectives into the education system, right from primary grades to universities.</a:t>
            </a:r>
            <a:endParaRPr sz="1800"/>
          </a:p>
          <a:p>
            <a:pPr marL="0" lvl="0" indent="0" algn="r" rtl="0">
              <a:spcBef>
                <a:spcPts val="1600"/>
              </a:spcBef>
              <a:spcAft>
                <a:spcPts val="0"/>
              </a:spcAft>
              <a:buNone/>
            </a:pPr>
            <a:r>
              <a:rPr lang="en" sz="1800"/>
              <a:t>--Bob Joseph.</a:t>
            </a:r>
            <a:endParaRPr sz="1800"/>
          </a:p>
          <a:p>
            <a:pPr marL="0" lvl="0" indent="0" algn="l" rtl="0">
              <a:spcBef>
                <a:spcPts val="1600"/>
              </a:spcBef>
              <a:spcAft>
                <a:spcPts val="0"/>
              </a:spcAft>
              <a:buNone/>
            </a:pPr>
            <a:endParaRPr sz="1800"/>
          </a:p>
          <a:p>
            <a:pPr marL="0" lvl="0" indent="0" algn="l" rtl="0">
              <a:spcBef>
                <a:spcPts val="1600"/>
              </a:spcBef>
              <a:spcAft>
                <a:spcPts val="0"/>
              </a:spcAft>
              <a:buNone/>
            </a:pPr>
            <a:endParaRPr sz="18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21"/>
          <p:cNvSpPr txBox="1">
            <a:spLocks noGrp="1"/>
          </p:cNvSpPr>
          <p:nvPr>
            <p:ph type="body" idx="1"/>
          </p:nvPr>
        </p:nvSpPr>
        <p:spPr>
          <a:xfrm>
            <a:off x="836275" y="544525"/>
            <a:ext cx="7674600" cy="391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“It must be acknowledged that there is not a homogenous Indigenous worldview, and that each Indigenous nation or community will have their own worldview. There may be similarities and common points but it is a frequently made assumption that they are all the same. Therefore, when an organization, say a school district, makes a commitment to indigenize their curriculum they need consult with the Indigenous community on whose land the schools stand for input on how to incorporate their knowledge and ways of doing into the curriculum.</a:t>
            </a:r>
            <a:endParaRPr sz="1800"/>
          </a:p>
          <a:p>
            <a:pPr marL="0" lvl="0" indent="0" algn="l" rtl="0">
              <a:spcBef>
                <a:spcPts val="1600"/>
              </a:spcBef>
              <a:spcAft>
                <a:spcPts val="0"/>
              </a:spcAft>
              <a:buNone/>
            </a:pPr>
            <a:r>
              <a:rPr lang="en" sz="1800"/>
              <a:t>Both decolonization and indigenization require the cooperation of Indigenous and non-Indigenous people, governments, organizations and institutions.”</a:t>
            </a:r>
            <a:endParaRPr sz="1800"/>
          </a:p>
          <a:p>
            <a:pPr marL="0" lvl="0" indent="0" algn="r" rtl="0">
              <a:spcBef>
                <a:spcPts val="1600"/>
              </a:spcBef>
              <a:spcAft>
                <a:spcPts val="0"/>
              </a:spcAft>
              <a:buNone/>
            </a:pPr>
            <a:r>
              <a:rPr lang="en" sz="1800"/>
              <a:t>--Bob Joseph.</a:t>
            </a:r>
            <a:endParaRPr sz="1800"/>
          </a:p>
          <a:p>
            <a:pPr marL="0" lvl="0" indent="0" algn="l" rtl="0">
              <a:spcBef>
                <a:spcPts val="1600"/>
              </a:spcBef>
              <a:spcAft>
                <a:spcPts val="0"/>
              </a:spcAft>
              <a:buNone/>
            </a:pPr>
            <a:endParaRPr sz="1800"/>
          </a:p>
          <a:p>
            <a:pPr marL="0" lvl="0" indent="0" algn="l" rtl="0">
              <a:spcBef>
                <a:spcPts val="1600"/>
              </a:spcBef>
              <a:spcAft>
                <a:spcPts val="0"/>
              </a:spcAft>
              <a:buNone/>
            </a:pPr>
            <a:endParaRPr sz="1800"/>
          </a:p>
          <a:p>
            <a:pPr marL="0" lvl="0" indent="0" algn="l" rtl="0">
              <a:spcBef>
                <a:spcPts val="1600"/>
              </a:spcBef>
              <a:spcAft>
                <a:spcPts val="0"/>
              </a:spcAft>
              <a:buNone/>
            </a:pPr>
            <a:endParaRPr sz="1400"/>
          </a:p>
          <a:p>
            <a:pPr marL="0" lvl="0" indent="0" algn="l" rtl="0">
              <a:spcBef>
                <a:spcPts val="1600"/>
              </a:spcBef>
              <a:spcAft>
                <a:spcPts val="0"/>
              </a:spcAft>
              <a:buNone/>
            </a:pPr>
            <a:endParaRPr sz="1400"/>
          </a:p>
          <a:p>
            <a:pPr marL="0" lvl="0" indent="0" algn="l" rtl="0">
              <a:spcBef>
                <a:spcPts val="1600"/>
              </a:spcBef>
              <a:spcAft>
                <a:spcPts val="1600"/>
              </a:spcAft>
              <a:buNone/>
            </a:pPr>
            <a:endParaRPr sz="1400"/>
          </a:p>
        </p:txBody>
      </p:sp>
    </p:spTree>
  </p:cSld>
  <p:clrMapOvr>
    <a:masterClrMapping/>
  </p:clrMapOvr>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3784</Words>
  <Application>Microsoft Office PowerPoint</Application>
  <PresentationFormat>On-screen Show (16:9)</PresentationFormat>
  <Paragraphs>252</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Maven Pro</vt:lpstr>
      <vt:lpstr>Nunito</vt:lpstr>
      <vt:lpstr>Momentum</vt:lpstr>
      <vt:lpstr>It’s the Little Things: Practicing Decolonization</vt:lpstr>
      <vt:lpstr>Discussion questions</vt:lpstr>
      <vt:lpstr>Why do we Care?</vt:lpstr>
      <vt:lpstr>1. Access to Information</vt:lpstr>
      <vt:lpstr>2. Responsibilities towards individuals and society </vt:lpstr>
      <vt:lpstr>5. Neutrality, personal integrity and professional skills </vt:lpstr>
      <vt:lpstr>Decolonization: </vt:lpstr>
      <vt:lpstr>Indigenization: </vt:lpstr>
      <vt:lpstr>PowerPoint Presentation</vt:lpstr>
      <vt:lpstr> How do we start?!</vt:lpstr>
      <vt:lpstr>Begin by understanding: </vt:lpstr>
      <vt:lpstr>What can we do, as individuals, right now?  </vt:lpstr>
      <vt:lpstr>Consult </vt:lpstr>
      <vt:lpstr>Select Content </vt:lpstr>
      <vt:lpstr>Contextualize  </vt:lpstr>
      <vt:lpstr>Stay Current</vt:lpstr>
      <vt:lpstr>In closing</vt:lpstr>
      <vt:lpstr>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It’s the Little Things: Practicing Decolonization</dc:title>
  <cp:lastModifiedBy>Bitz, Danielle</cp:lastModifiedBy>
  <cp:revision>2</cp:revision>
  <dcterms:modified xsi:type="dcterms:W3CDTF">2019-05-16T19:11:31Z</dcterms:modified>
</cp:coreProperties>
</file>