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58" r:id="rId3"/>
    <p:sldId id="261" r:id="rId4"/>
    <p:sldId id="259" r:id="rId5"/>
    <p:sldId id="262" r:id="rId6"/>
    <p:sldId id="263" r:id="rId7"/>
    <p:sldId id="264" r:id="rId8"/>
    <p:sldId id="265" r:id="rId9"/>
    <p:sldId id="266" r:id="rId10"/>
    <p:sldId id="26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6" autoAdjust="0"/>
    <p:restoredTop sz="67662" autoAdjust="0"/>
  </p:normalViewPr>
  <p:slideViewPr>
    <p:cSldViewPr snapToGrid="0">
      <p:cViewPr varScale="1">
        <p:scale>
          <a:sx n="64" d="100"/>
          <a:sy n="64" d="100"/>
        </p:scale>
        <p:origin x="51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44F719-0542-4FC1-9CD1-0C1E55592060}" type="datetimeFigureOut">
              <a:rPr lang="en-CA" smtClean="0"/>
              <a:t>30/04/2019</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1966D5-EEB5-45FE-AEEC-72352FAF30E9}" type="slidenum">
              <a:rPr lang="en-CA" smtClean="0"/>
              <a:t>‹#›</a:t>
            </a:fld>
            <a:endParaRPr lang="en-CA"/>
          </a:p>
        </p:txBody>
      </p:sp>
    </p:spTree>
    <p:extLst>
      <p:ext uri="{BB962C8B-B14F-4D97-AF65-F5344CB8AC3E}">
        <p14:creationId xmlns:p14="http://schemas.microsoft.com/office/powerpoint/2010/main" val="4094538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99D4E74D-265A-49C1-B10B-ED82BB627C00}" type="slidenum">
              <a:rPr lang="en-US" smtClean="0"/>
              <a:t>1</a:t>
            </a:fld>
            <a:endParaRPr lang="en-US"/>
          </a:p>
        </p:txBody>
      </p:sp>
    </p:spTree>
    <p:extLst>
      <p:ext uri="{BB962C8B-B14F-4D97-AF65-F5344CB8AC3E}">
        <p14:creationId xmlns:p14="http://schemas.microsoft.com/office/powerpoint/2010/main" val="20801143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99D4E74D-265A-49C1-B10B-ED82BB627C00}" type="slidenum">
              <a:rPr lang="en-US" smtClean="0"/>
              <a:t>10</a:t>
            </a:fld>
            <a:endParaRPr lang="en-US"/>
          </a:p>
        </p:txBody>
      </p:sp>
    </p:spTree>
    <p:extLst>
      <p:ext uri="{BB962C8B-B14F-4D97-AF65-F5344CB8AC3E}">
        <p14:creationId xmlns:p14="http://schemas.microsoft.com/office/powerpoint/2010/main" val="17156118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baseline="0" dirty="0" smtClean="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err="1" smtClean="0">
                <a:solidFill>
                  <a:schemeClr val="tx1"/>
                </a:solidFill>
                <a:effectLst/>
                <a:latin typeface="+mn-lt"/>
                <a:ea typeface="+mn-ea"/>
                <a:cs typeface="+mn-cs"/>
              </a:rPr>
              <a:t>Lorisia</a:t>
            </a:r>
            <a:r>
              <a:rPr lang="en-US" sz="1200" kern="1200" dirty="0" smtClean="0">
                <a:solidFill>
                  <a:schemeClr val="tx1"/>
                </a:solidFill>
                <a:effectLst/>
                <a:latin typeface="+mn-lt"/>
                <a:ea typeface="+mn-ea"/>
                <a:cs typeface="+mn-cs"/>
              </a:rPr>
              <a:t> MacLeod is a proud member of the James Smith Cree Nation and an Instruction Librarian at </a:t>
            </a:r>
            <a:r>
              <a:rPr lang="en-US" sz="1200" kern="1200" dirty="0" err="1" smtClean="0">
                <a:solidFill>
                  <a:schemeClr val="tx1"/>
                </a:solidFill>
                <a:effectLst/>
                <a:latin typeface="+mn-lt"/>
                <a:ea typeface="+mn-ea"/>
                <a:cs typeface="+mn-cs"/>
              </a:rPr>
              <a:t>NorQuest</a:t>
            </a:r>
            <a:r>
              <a:rPr lang="en-US" sz="1200" kern="1200" dirty="0" smtClean="0">
                <a:solidFill>
                  <a:schemeClr val="tx1"/>
                </a:solidFill>
                <a:effectLst/>
                <a:latin typeface="+mn-lt"/>
                <a:ea typeface="+mn-ea"/>
                <a:cs typeface="+mn-cs"/>
              </a:rPr>
              <a:t> College.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As an avid reader of comics and a Cree learner, </a:t>
            </a:r>
            <a:r>
              <a:rPr lang="en-US" sz="1200" kern="1200" dirty="0" err="1" smtClean="0">
                <a:solidFill>
                  <a:schemeClr val="tx1"/>
                </a:solidFill>
                <a:effectLst/>
                <a:latin typeface="+mn-lt"/>
                <a:ea typeface="+mn-ea"/>
                <a:cs typeface="+mn-cs"/>
              </a:rPr>
              <a:t>Lorisia</a:t>
            </a:r>
            <a:r>
              <a:rPr lang="en-US" sz="1200" kern="1200" dirty="0" smtClean="0">
                <a:solidFill>
                  <a:schemeClr val="tx1"/>
                </a:solidFill>
                <a:effectLst/>
                <a:latin typeface="+mn-lt"/>
                <a:ea typeface="+mn-ea"/>
                <a:cs typeface="+mn-cs"/>
              </a:rPr>
              <a:t> has been involved in projects focusing on the diversification/development of library collections especially relating to comics or language materials.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Last summer, </a:t>
            </a:r>
            <a:r>
              <a:rPr lang="en-US" sz="1200" kern="1200" dirty="0" err="1" smtClean="0">
                <a:solidFill>
                  <a:schemeClr val="tx1"/>
                </a:solidFill>
                <a:effectLst/>
                <a:latin typeface="+mn-lt"/>
                <a:ea typeface="+mn-ea"/>
                <a:cs typeface="+mn-cs"/>
              </a:rPr>
              <a:t>Lorisia</a:t>
            </a:r>
            <a:r>
              <a:rPr lang="en-US" sz="1200" kern="1200" dirty="0" smtClean="0">
                <a:solidFill>
                  <a:schemeClr val="tx1"/>
                </a:solidFill>
                <a:effectLst/>
                <a:latin typeface="+mn-lt"/>
                <a:ea typeface="+mn-ea"/>
                <a:cs typeface="+mn-cs"/>
              </a:rPr>
              <a:t> created templates of citing Indigenous Elders and Knowledge keepers that work with APA or MLA style.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Recently, she has been looking at ways to integrate new tech (3D printing, VR, AR) into Indigenous language learning and retention.</a:t>
            </a:r>
            <a:endParaRPr lang="en-US" baseline="0" dirty="0" smtClean="0"/>
          </a:p>
          <a:p>
            <a:pPr marL="0" indent="0">
              <a:buFont typeface="Arial" panose="020B0604020202020204" pitchFamily="34" charset="0"/>
              <a:buNone/>
            </a:pPr>
            <a:endParaRPr lang="en-US" baseline="0" dirty="0" smtClean="0"/>
          </a:p>
        </p:txBody>
      </p:sp>
      <p:sp>
        <p:nvSpPr>
          <p:cNvPr id="4" name="Slide Number Placeholder 3"/>
          <p:cNvSpPr>
            <a:spLocks noGrp="1"/>
          </p:cNvSpPr>
          <p:nvPr>
            <p:ph type="sldNum" sz="quarter" idx="10"/>
          </p:nvPr>
        </p:nvSpPr>
        <p:spPr/>
        <p:txBody>
          <a:bodyPr/>
          <a:lstStyle/>
          <a:p>
            <a:fld id="{99D4E74D-265A-49C1-B10B-ED82BB627C00}" type="slidenum">
              <a:rPr lang="en-US" smtClean="0"/>
              <a:t>2</a:t>
            </a:fld>
            <a:endParaRPr lang="en-US"/>
          </a:p>
        </p:txBody>
      </p:sp>
    </p:spTree>
    <p:extLst>
      <p:ext uri="{BB962C8B-B14F-4D97-AF65-F5344CB8AC3E}">
        <p14:creationId xmlns:p14="http://schemas.microsoft.com/office/powerpoint/2010/main" val="1828174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smtClean="0">
                <a:solidFill>
                  <a:schemeClr val="tx1"/>
                </a:solidFill>
                <a:effectLst/>
                <a:latin typeface="+mn-lt"/>
                <a:ea typeface="+mn-ea"/>
                <a:cs typeface="+mn-cs"/>
              </a:rPr>
              <a:t>Harriet Roy has been with PNLS headquarters for the past 23 years, fulfilling various duties and also participating in a variety of Library/Literacy related committees.  She is currently the Chairperson of the Library Services for Saskatchewan Aboriginal Peoples Inc., Secretary for </a:t>
            </a:r>
            <a:r>
              <a:rPr lang="en-CA" sz="1200" kern="1200" dirty="0" err="1" smtClean="0">
                <a:solidFill>
                  <a:schemeClr val="tx1"/>
                </a:solidFill>
                <a:effectLst/>
                <a:latin typeface="+mn-lt"/>
                <a:ea typeface="+mn-ea"/>
                <a:cs typeface="+mn-cs"/>
              </a:rPr>
              <a:t>Kewetin</a:t>
            </a:r>
            <a:r>
              <a:rPr lang="en-CA" sz="1200" kern="1200" dirty="0" smtClean="0">
                <a:solidFill>
                  <a:schemeClr val="tx1"/>
                </a:solidFill>
                <a:effectLst/>
                <a:latin typeface="+mn-lt"/>
                <a:ea typeface="+mn-ea"/>
                <a:cs typeface="+mn-cs"/>
              </a:rPr>
              <a:t> Nene Reading Council, now called Literacy Educator’s Network of Saskatchewan.</a:t>
            </a:r>
            <a:endParaRPr lang="en-US"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She received her Bachelor of Education from the University of Regina and Northern Teacher Education Program and taught in her home community of Beauval before moving to La Ronge to fulfill a dream of being a Librarian.  She received a Certificate of Library Training from Red River College offered through the Credenda Program in Saskatchewan.</a:t>
            </a:r>
            <a:endParaRPr lang="en-US"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She continues to advocate for Literacy skill building for the people of Northern Saskatchewan by sitting on committees whose mandate is literacy focused.</a:t>
            </a:r>
            <a:endParaRPr lang="en-US"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Life is busy with work, grown children and 7 grandchildren.</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D4E74D-265A-49C1-B10B-ED82BB627C00}" type="slidenum">
              <a:rPr lang="en-US" smtClean="0"/>
              <a:t>3</a:t>
            </a:fld>
            <a:endParaRPr lang="en-US"/>
          </a:p>
        </p:txBody>
      </p:sp>
    </p:spTree>
    <p:extLst>
      <p:ext uri="{BB962C8B-B14F-4D97-AF65-F5344CB8AC3E}">
        <p14:creationId xmlns:p14="http://schemas.microsoft.com/office/powerpoint/2010/main" val="27689390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Michael is a settler and was born and raised in </a:t>
            </a:r>
            <a:r>
              <a:rPr lang="en-US" sz="1200" kern="1200" dirty="0" err="1" smtClean="0">
                <a:solidFill>
                  <a:schemeClr val="tx1"/>
                </a:solidFill>
                <a:effectLst/>
                <a:latin typeface="+mn-lt"/>
                <a:ea typeface="+mn-ea"/>
                <a:cs typeface="+mn-cs"/>
              </a:rPr>
              <a:t>ᐊᒥᐢᑲᐧᒋᐋᐧᐢᑲᐦᐃᑲᐣ</a:t>
            </a:r>
            <a:r>
              <a:rPr lang="en-US" sz="1200" kern="1200" dirty="0" smtClean="0">
                <a:solidFill>
                  <a:schemeClr val="tx1"/>
                </a:solidFill>
                <a:effectLst/>
                <a:latin typeface="+mn-lt"/>
                <a:ea typeface="+mn-ea"/>
                <a:cs typeface="+mn-cs"/>
              </a:rPr>
              <a:t> / </a:t>
            </a:r>
            <a:r>
              <a:rPr lang="en-US" sz="1200" kern="1200" dirty="0" err="1" smtClean="0">
                <a:solidFill>
                  <a:schemeClr val="tx1"/>
                </a:solidFill>
                <a:effectLst/>
                <a:latin typeface="+mn-lt"/>
                <a:ea typeface="+mn-ea"/>
                <a:cs typeface="+mn-cs"/>
              </a:rPr>
              <a:t>Amiskwacîwâskahikan</a:t>
            </a:r>
            <a:r>
              <a:rPr lang="en-US" sz="1200" kern="1200" dirty="0" smtClean="0">
                <a:solidFill>
                  <a:schemeClr val="tx1"/>
                </a:solidFill>
                <a:effectLst/>
                <a:latin typeface="+mn-lt"/>
                <a:ea typeface="+mn-ea"/>
                <a:cs typeface="+mn-cs"/>
              </a:rPr>
              <a:t>/Edmonton -</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Treaty 6 Land</a:t>
            </a:r>
            <a:endParaRPr lang="en-CA" sz="120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US" baseline="0" dirty="0" smtClean="0"/>
              <a:t>Employed in Treaty 4 Land at Univ. of Regina Dr. John Archer Library since 2010</a:t>
            </a:r>
          </a:p>
          <a:p>
            <a:pPr marL="171450" indent="-171450">
              <a:buFont typeface="Arial" panose="020B0604020202020204" pitchFamily="34" charset="0"/>
              <a:buChar char="•"/>
            </a:pPr>
            <a:r>
              <a:rPr lang="en-US" baseline="0" dirty="0" smtClean="0"/>
              <a:t>Subject librarian for Economics, Government Publications, Indigenous Studies, and Special Collections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MLIS from the Univ. of Alberta</a:t>
            </a:r>
          </a:p>
          <a:p>
            <a:pPr marL="171450" indent="-171450">
              <a:buFont typeface="Arial" panose="020B0604020202020204" pitchFamily="34" charset="0"/>
              <a:buChar char="•"/>
            </a:pPr>
            <a:r>
              <a:rPr lang="en-US" baseline="0" dirty="0" smtClean="0"/>
              <a:t>Previously worked in public and academic libraries in the United States and the United Arab Emirates </a:t>
            </a:r>
          </a:p>
          <a:p>
            <a:pPr marL="171450" indent="-171450">
              <a:buFont typeface="Arial" panose="020B0604020202020204" pitchFamily="34" charset="0"/>
              <a:buChar char="•"/>
            </a:pPr>
            <a:r>
              <a:rPr lang="en-US" baseline="0" dirty="0" smtClean="0"/>
              <a:t>Served 2 terms on Multitype Library Board and 6 years on Saskatchewan Library Association Board</a:t>
            </a:r>
          </a:p>
          <a:p>
            <a:pPr marL="171450" indent="-171450">
              <a:buFont typeface="Arial" panose="020B0604020202020204" pitchFamily="34" charset="0"/>
              <a:buChar char="•"/>
            </a:pPr>
            <a:r>
              <a:rPr lang="en-US" baseline="0" dirty="0" smtClean="0"/>
              <a:t>Published 5 articles and details are in his ORCID </a:t>
            </a:r>
            <a:r>
              <a:rPr lang="en-US" baseline="0" dirty="0" err="1" smtClean="0"/>
              <a:t>iD</a:t>
            </a:r>
            <a:r>
              <a:rPr lang="en-US" baseline="0" dirty="0" smtClean="0"/>
              <a:t> on the slide </a:t>
            </a:r>
          </a:p>
          <a:p>
            <a:pPr marL="0" indent="0">
              <a:buFont typeface="Arial" panose="020B0604020202020204" pitchFamily="34" charset="0"/>
              <a:buNone/>
            </a:pPr>
            <a:endParaRPr lang="en-US" baseline="0" dirty="0" smtClean="0"/>
          </a:p>
        </p:txBody>
      </p:sp>
      <p:sp>
        <p:nvSpPr>
          <p:cNvPr id="4" name="Slide Number Placeholder 3"/>
          <p:cNvSpPr>
            <a:spLocks noGrp="1"/>
          </p:cNvSpPr>
          <p:nvPr>
            <p:ph type="sldNum" sz="quarter" idx="10"/>
          </p:nvPr>
        </p:nvSpPr>
        <p:spPr/>
        <p:txBody>
          <a:bodyPr/>
          <a:lstStyle/>
          <a:p>
            <a:fld id="{99D4E74D-265A-49C1-B10B-ED82BB627C00}" type="slidenum">
              <a:rPr lang="en-US" smtClean="0"/>
              <a:t>4</a:t>
            </a:fld>
            <a:endParaRPr lang="en-US"/>
          </a:p>
        </p:txBody>
      </p:sp>
    </p:spTree>
    <p:extLst>
      <p:ext uri="{BB962C8B-B14F-4D97-AF65-F5344CB8AC3E}">
        <p14:creationId xmlns:p14="http://schemas.microsoft.com/office/powerpoint/2010/main" val="1029182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Wendy has worked for the Regina Public Library for the past 34 years.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She is the Albert Branch Head and has recently taken on an additional role as the Indigenous Services Advisor at RPL.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She will be working together with community partners to develop an indigenous services strategy that encompasses the Principles of Reconciliation and responds to the Truth and Reconciliation’s Calls to Action.   </a:t>
            </a:r>
          </a:p>
          <a:p>
            <a:pPr marL="0" indent="0">
              <a:buFont typeface="Arial" panose="020B0604020202020204" pitchFamily="34" charset="0"/>
              <a:buNone/>
            </a:pPr>
            <a:endParaRPr lang="en-US" baseline="0" dirty="0" smtClean="0"/>
          </a:p>
        </p:txBody>
      </p:sp>
      <p:sp>
        <p:nvSpPr>
          <p:cNvPr id="4" name="Slide Number Placeholder 3"/>
          <p:cNvSpPr>
            <a:spLocks noGrp="1"/>
          </p:cNvSpPr>
          <p:nvPr>
            <p:ph type="sldNum" sz="quarter" idx="10"/>
          </p:nvPr>
        </p:nvSpPr>
        <p:spPr/>
        <p:txBody>
          <a:bodyPr/>
          <a:lstStyle/>
          <a:p>
            <a:fld id="{99D4E74D-265A-49C1-B10B-ED82BB627C00}" type="slidenum">
              <a:rPr lang="en-US" smtClean="0"/>
              <a:t>5</a:t>
            </a:fld>
            <a:endParaRPr lang="en-US"/>
          </a:p>
        </p:txBody>
      </p:sp>
    </p:spTree>
    <p:extLst>
      <p:ext uri="{BB962C8B-B14F-4D97-AF65-F5344CB8AC3E}">
        <p14:creationId xmlns:p14="http://schemas.microsoft.com/office/powerpoint/2010/main" val="22221649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99D4E74D-265A-49C1-B10B-ED82BB627C00}" type="slidenum">
              <a:rPr lang="en-US" smtClean="0"/>
              <a:t>6</a:t>
            </a:fld>
            <a:endParaRPr lang="en-US"/>
          </a:p>
        </p:txBody>
      </p:sp>
    </p:spTree>
    <p:extLst>
      <p:ext uri="{BB962C8B-B14F-4D97-AF65-F5344CB8AC3E}">
        <p14:creationId xmlns:p14="http://schemas.microsoft.com/office/powerpoint/2010/main" val="16652794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99D4E74D-265A-49C1-B10B-ED82BB627C00}" type="slidenum">
              <a:rPr lang="en-US" smtClean="0"/>
              <a:t>7</a:t>
            </a:fld>
            <a:endParaRPr lang="en-US"/>
          </a:p>
        </p:txBody>
      </p:sp>
    </p:spTree>
    <p:extLst>
      <p:ext uri="{BB962C8B-B14F-4D97-AF65-F5344CB8AC3E}">
        <p14:creationId xmlns:p14="http://schemas.microsoft.com/office/powerpoint/2010/main" val="42282450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99D4E74D-265A-49C1-B10B-ED82BB627C00}" type="slidenum">
              <a:rPr lang="en-US" smtClean="0"/>
              <a:t>8</a:t>
            </a:fld>
            <a:endParaRPr lang="en-US"/>
          </a:p>
        </p:txBody>
      </p:sp>
    </p:spTree>
    <p:extLst>
      <p:ext uri="{BB962C8B-B14F-4D97-AF65-F5344CB8AC3E}">
        <p14:creationId xmlns:p14="http://schemas.microsoft.com/office/powerpoint/2010/main" val="22947288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99D4E74D-265A-49C1-B10B-ED82BB627C00}" type="slidenum">
              <a:rPr lang="en-US" smtClean="0"/>
              <a:t>9</a:t>
            </a:fld>
            <a:endParaRPr lang="en-US"/>
          </a:p>
        </p:txBody>
      </p:sp>
    </p:spTree>
    <p:extLst>
      <p:ext uri="{BB962C8B-B14F-4D97-AF65-F5344CB8AC3E}">
        <p14:creationId xmlns:p14="http://schemas.microsoft.com/office/powerpoint/2010/main" val="11747813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C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C245939C-E9C9-45BD-A687-104C63B6D54B}" type="datetimeFigureOut">
              <a:rPr lang="en-CA" smtClean="0"/>
              <a:t>30/04/2019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1731F36-0E87-4AFF-BA8B-2A7F0D5264B8}" type="slidenum">
              <a:rPr lang="en-CA" smtClean="0"/>
              <a:t>‹#›</a:t>
            </a:fld>
            <a:endParaRPr lang="en-CA"/>
          </a:p>
        </p:txBody>
      </p:sp>
    </p:spTree>
    <p:extLst>
      <p:ext uri="{BB962C8B-B14F-4D97-AF65-F5344CB8AC3E}">
        <p14:creationId xmlns:p14="http://schemas.microsoft.com/office/powerpoint/2010/main" val="534364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C245939C-E9C9-45BD-A687-104C63B6D54B}" type="datetimeFigureOut">
              <a:rPr lang="en-CA" smtClean="0"/>
              <a:t>30/04/2019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1731F36-0E87-4AFF-BA8B-2A7F0D5264B8}" type="slidenum">
              <a:rPr lang="en-CA" smtClean="0"/>
              <a:t>‹#›</a:t>
            </a:fld>
            <a:endParaRPr lang="en-CA"/>
          </a:p>
        </p:txBody>
      </p:sp>
    </p:spTree>
    <p:extLst>
      <p:ext uri="{BB962C8B-B14F-4D97-AF65-F5344CB8AC3E}">
        <p14:creationId xmlns:p14="http://schemas.microsoft.com/office/powerpoint/2010/main" val="726311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C245939C-E9C9-45BD-A687-104C63B6D54B}" type="datetimeFigureOut">
              <a:rPr lang="en-CA" smtClean="0"/>
              <a:t>30/04/2019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1731F36-0E87-4AFF-BA8B-2A7F0D5264B8}" type="slidenum">
              <a:rPr lang="en-CA" smtClean="0"/>
              <a:t>‹#›</a:t>
            </a:fld>
            <a:endParaRPr lang="en-CA"/>
          </a:p>
        </p:txBody>
      </p:sp>
    </p:spTree>
    <p:extLst>
      <p:ext uri="{BB962C8B-B14F-4D97-AF65-F5344CB8AC3E}">
        <p14:creationId xmlns:p14="http://schemas.microsoft.com/office/powerpoint/2010/main" val="455608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C245939C-E9C9-45BD-A687-104C63B6D54B}" type="datetimeFigureOut">
              <a:rPr lang="en-CA" smtClean="0"/>
              <a:t>30/04/2019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1731F36-0E87-4AFF-BA8B-2A7F0D5264B8}" type="slidenum">
              <a:rPr lang="en-CA" smtClean="0"/>
              <a:t>‹#›</a:t>
            </a:fld>
            <a:endParaRPr lang="en-CA"/>
          </a:p>
        </p:txBody>
      </p:sp>
    </p:spTree>
    <p:extLst>
      <p:ext uri="{BB962C8B-B14F-4D97-AF65-F5344CB8AC3E}">
        <p14:creationId xmlns:p14="http://schemas.microsoft.com/office/powerpoint/2010/main" val="1787946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C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45939C-E9C9-45BD-A687-104C63B6D54B}" type="datetimeFigureOut">
              <a:rPr lang="en-CA" smtClean="0"/>
              <a:t>30/04/2019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1731F36-0E87-4AFF-BA8B-2A7F0D5264B8}" type="slidenum">
              <a:rPr lang="en-CA" smtClean="0"/>
              <a:t>‹#›</a:t>
            </a:fld>
            <a:endParaRPr lang="en-CA"/>
          </a:p>
        </p:txBody>
      </p:sp>
    </p:spTree>
    <p:extLst>
      <p:ext uri="{BB962C8B-B14F-4D97-AF65-F5344CB8AC3E}">
        <p14:creationId xmlns:p14="http://schemas.microsoft.com/office/powerpoint/2010/main" val="114677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C245939C-E9C9-45BD-A687-104C63B6D54B}" type="datetimeFigureOut">
              <a:rPr lang="en-CA" smtClean="0"/>
              <a:t>30/04/2019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1731F36-0E87-4AFF-BA8B-2A7F0D5264B8}" type="slidenum">
              <a:rPr lang="en-CA" smtClean="0"/>
              <a:t>‹#›</a:t>
            </a:fld>
            <a:endParaRPr lang="en-CA"/>
          </a:p>
        </p:txBody>
      </p:sp>
    </p:spTree>
    <p:extLst>
      <p:ext uri="{BB962C8B-B14F-4D97-AF65-F5344CB8AC3E}">
        <p14:creationId xmlns:p14="http://schemas.microsoft.com/office/powerpoint/2010/main" val="1371420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C245939C-E9C9-45BD-A687-104C63B6D54B}" type="datetimeFigureOut">
              <a:rPr lang="en-CA" smtClean="0"/>
              <a:t>30/04/2019</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91731F36-0E87-4AFF-BA8B-2A7F0D5264B8}" type="slidenum">
              <a:rPr lang="en-CA" smtClean="0"/>
              <a:t>‹#›</a:t>
            </a:fld>
            <a:endParaRPr lang="en-CA"/>
          </a:p>
        </p:txBody>
      </p:sp>
    </p:spTree>
    <p:extLst>
      <p:ext uri="{BB962C8B-B14F-4D97-AF65-F5344CB8AC3E}">
        <p14:creationId xmlns:p14="http://schemas.microsoft.com/office/powerpoint/2010/main" val="4165752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C245939C-E9C9-45BD-A687-104C63B6D54B}" type="datetimeFigureOut">
              <a:rPr lang="en-CA" smtClean="0"/>
              <a:t>30/04/2019</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91731F36-0E87-4AFF-BA8B-2A7F0D5264B8}" type="slidenum">
              <a:rPr lang="en-CA" smtClean="0"/>
              <a:t>‹#›</a:t>
            </a:fld>
            <a:endParaRPr lang="en-CA"/>
          </a:p>
        </p:txBody>
      </p:sp>
    </p:spTree>
    <p:extLst>
      <p:ext uri="{BB962C8B-B14F-4D97-AF65-F5344CB8AC3E}">
        <p14:creationId xmlns:p14="http://schemas.microsoft.com/office/powerpoint/2010/main" val="2279264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45939C-E9C9-45BD-A687-104C63B6D54B}" type="datetimeFigureOut">
              <a:rPr lang="en-CA" smtClean="0"/>
              <a:t>30/04/2019</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91731F36-0E87-4AFF-BA8B-2A7F0D5264B8}" type="slidenum">
              <a:rPr lang="en-CA" smtClean="0"/>
              <a:t>‹#›</a:t>
            </a:fld>
            <a:endParaRPr lang="en-CA"/>
          </a:p>
        </p:txBody>
      </p:sp>
    </p:spTree>
    <p:extLst>
      <p:ext uri="{BB962C8B-B14F-4D97-AF65-F5344CB8AC3E}">
        <p14:creationId xmlns:p14="http://schemas.microsoft.com/office/powerpoint/2010/main" val="2744556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45939C-E9C9-45BD-A687-104C63B6D54B}" type="datetimeFigureOut">
              <a:rPr lang="en-CA" smtClean="0"/>
              <a:t>30/04/2019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1731F36-0E87-4AFF-BA8B-2A7F0D5264B8}" type="slidenum">
              <a:rPr lang="en-CA" smtClean="0"/>
              <a:t>‹#›</a:t>
            </a:fld>
            <a:endParaRPr lang="en-CA"/>
          </a:p>
        </p:txBody>
      </p:sp>
    </p:spTree>
    <p:extLst>
      <p:ext uri="{BB962C8B-B14F-4D97-AF65-F5344CB8AC3E}">
        <p14:creationId xmlns:p14="http://schemas.microsoft.com/office/powerpoint/2010/main" val="566447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45939C-E9C9-45BD-A687-104C63B6D54B}" type="datetimeFigureOut">
              <a:rPr lang="en-CA" smtClean="0"/>
              <a:t>30/04/2019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1731F36-0E87-4AFF-BA8B-2A7F0D5264B8}" type="slidenum">
              <a:rPr lang="en-CA" smtClean="0"/>
              <a:t>‹#›</a:t>
            </a:fld>
            <a:endParaRPr lang="en-CA"/>
          </a:p>
        </p:txBody>
      </p:sp>
    </p:spTree>
    <p:extLst>
      <p:ext uri="{BB962C8B-B14F-4D97-AF65-F5344CB8AC3E}">
        <p14:creationId xmlns:p14="http://schemas.microsoft.com/office/powerpoint/2010/main" val="2028470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45939C-E9C9-45BD-A687-104C63B6D54B}" type="datetimeFigureOut">
              <a:rPr lang="en-CA" smtClean="0"/>
              <a:t>30/04/2019</a:t>
            </a:fld>
            <a:endParaRPr lang="en-C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731F36-0E87-4AFF-BA8B-2A7F0D5264B8}" type="slidenum">
              <a:rPr lang="en-CA" smtClean="0"/>
              <a:t>‹#›</a:t>
            </a:fld>
            <a:endParaRPr lang="en-CA"/>
          </a:p>
        </p:txBody>
      </p:sp>
    </p:spTree>
    <p:extLst>
      <p:ext uri="{BB962C8B-B14F-4D97-AF65-F5344CB8AC3E}">
        <p14:creationId xmlns:p14="http://schemas.microsoft.com/office/powerpoint/2010/main" val="42763055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image" Target="../media/image4.PNG"/><Relationship Id="rId4" Type="http://schemas.openxmlformats.org/officeDocument/2006/relationships/image" Target="../media/image3.gif"/></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1.PNG"/><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image" Target="../media/image10.jpeg"/><Relationship Id="rId4" Type="http://schemas.openxmlformats.org/officeDocument/2006/relationships/image" Target="../media/image9.jpeg"/></Relationships>
</file>

<file path=ppt/slides/_rels/slide5.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image" Target="../media/image13.jpg"/><Relationship Id="rId4" Type="http://schemas.openxmlformats.org/officeDocument/2006/relationships/image" Target="../media/image12.gif"/></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1523999" y="4856814"/>
            <a:ext cx="9144000" cy="1591222"/>
          </a:xfrm>
        </p:spPr>
        <p:txBody>
          <a:bodyPr>
            <a:noAutofit/>
          </a:bodyPr>
          <a:lstStyle/>
          <a:p>
            <a:r>
              <a:rPr lang="en-US" sz="4400" dirty="0" smtClean="0">
                <a:latin typeface="Gill Sans MT Condensed" panose="020B0506020104020203" pitchFamily="34" charset="0"/>
              </a:rPr>
              <a:t>Indigenization </a:t>
            </a:r>
            <a:r>
              <a:rPr lang="en-US" sz="4400" dirty="0">
                <a:latin typeface="Gill Sans MT Condensed" panose="020B0506020104020203" pitchFamily="34" charset="0"/>
              </a:rPr>
              <a:t>in Libraries Panel </a:t>
            </a:r>
            <a:br>
              <a:rPr lang="en-US" sz="4400" dirty="0">
                <a:latin typeface="Gill Sans MT Condensed" panose="020B0506020104020203" pitchFamily="34" charset="0"/>
              </a:rPr>
            </a:br>
            <a:r>
              <a:rPr lang="en-US" sz="4400" dirty="0">
                <a:latin typeface="Gill Sans MT Condensed" panose="020B0506020104020203" pitchFamily="34" charset="0"/>
              </a:rPr>
              <a:t>Friday, May 3, 2019</a:t>
            </a:r>
            <a:br>
              <a:rPr lang="en-US" sz="4400" dirty="0">
                <a:latin typeface="Gill Sans MT Condensed" panose="020B0506020104020203" pitchFamily="34" charset="0"/>
              </a:rPr>
            </a:br>
            <a:r>
              <a:rPr lang="en-US" sz="4400" dirty="0">
                <a:latin typeface="Gill Sans MT Condensed" panose="020B0506020104020203" pitchFamily="34" charset="0"/>
              </a:rPr>
              <a:t>2:45 – 4:00 </a:t>
            </a:r>
            <a:r>
              <a:rPr lang="en-US" sz="4400" dirty="0" smtClean="0">
                <a:latin typeface="Gill Sans MT Condensed" panose="020B0506020104020203" pitchFamily="34" charset="0"/>
              </a:rPr>
              <a:t>pm</a:t>
            </a:r>
            <a:endParaRPr lang="en-US" sz="4400" dirty="0">
              <a:latin typeface="Gill Sans MT Condensed" panose="020B0506020104020203" pitchFamily="34" charset="0"/>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29391" y="606819"/>
            <a:ext cx="7533217" cy="3418688"/>
          </a:xfrm>
          <a:prstGeom prst="rect">
            <a:avLst/>
          </a:prstGeom>
        </p:spPr>
      </p:pic>
    </p:spTree>
    <p:extLst>
      <p:ext uri="{BB962C8B-B14F-4D97-AF65-F5344CB8AC3E}">
        <p14:creationId xmlns:p14="http://schemas.microsoft.com/office/powerpoint/2010/main" val="5737369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1523999" y="4670855"/>
            <a:ext cx="9144000" cy="800998"/>
          </a:xfrm>
        </p:spPr>
        <p:txBody>
          <a:bodyPr>
            <a:noAutofit/>
          </a:bodyPr>
          <a:lstStyle/>
          <a:p>
            <a:r>
              <a:rPr lang="en-US" sz="4000" dirty="0" smtClean="0">
                <a:solidFill>
                  <a:schemeClr val="accent5">
                    <a:lumMod val="50000"/>
                  </a:schemeClr>
                </a:solidFill>
                <a:latin typeface="Gill Sans MT Condensed" panose="020B0506020104020203" pitchFamily="34" charset="0"/>
              </a:rPr>
              <a:t>Thank you for attending</a:t>
            </a:r>
            <a:endParaRPr lang="en-US" sz="4000" dirty="0">
              <a:solidFill>
                <a:schemeClr val="accent5">
                  <a:lumMod val="50000"/>
                </a:schemeClr>
              </a:solidFill>
              <a:latin typeface="Gill Sans MT Condensed" panose="020B0506020104020203" pitchFamily="34" charset="0"/>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29391" y="606819"/>
            <a:ext cx="7533217" cy="3418688"/>
          </a:xfrm>
          <a:prstGeom prst="rect">
            <a:avLst/>
          </a:prstGeom>
        </p:spPr>
      </p:pic>
    </p:spTree>
    <p:extLst>
      <p:ext uri="{BB962C8B-B14F-4D97-AF65-F5344CB8AC3E}">
        <p14:creationId xmlns:p14="http://schemas.microsoft.com/office/powerpoint/2010/main" val="34467275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26794" y="3054562"/>
            <a:ext cx="3317958" cy="3317958"/>
          </a:xfrm>
          <a:prstGeom prst="rect">
            <a:avLst/>
          </a:prstGeom>
        </p:spPr>
      </p:pic>
      <p:sp>
        <p:nvSpPr>
          <p:cNvPr id="9" name="Title 3"/>
          <p:cNvSpPr txBox="1">
            <a:spLocks/>
          </p:cNvSpPr>
          <p:nvPr/>
        </p:nvSpPr>
        <p:spPr>
          <a:xfrm>
            <a:off x="314326" y="1219200"/>
            <a:ext cx="11542894" cy="183536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b="1" dirty="0" err="1" smtClean="0">
                <a:latin typeface="Gill Sans MT Condensed" panose="020B0506020104020203" pitchFamily="34" charset="0"/>
              </a:rPr>
              <a:t>Lorisia</a:t>
            </a:r>
            <a:r>
              <a:rPr lang="en-US" sz="5400" b="1" dirty="0" smtClean="0">
                <a:latin typeface="Gill Sans MT Condensed" panose="020B0506020104020203" pitchFamily="34" charset="0"/>
              </a:rPr>
              <a:t> MacLeod</a:t>
            </a:r>
            <a:br>
              <a:rPr lang="en-US" sz="5400" b="1" dirty="0" smtClean="0">
                <a:latin typeface="Gill Sans MT Condensed" panose="020B0506020104020203" pitchFamily="34" charset="0"/>
              </a:rPr>
            </a:br>
            <a:r>
              <a:rPr lang="en-US" sz="4000" b="1" dirty="0" smtClean="0">
                <a:latin typeface="Gill Sans MT Condensed" panose="020B0506020104020203" pitchFamily="34" charset="0"/>
              </a:rPr>
              <a:t>Instruction </a:t>
            </a:r>
            <a:r>
              <a:rPr lang="en-US" sz="4000" b="1" dirty="0" smtClean="0">
                <a:latin typeface="Gill Sans MT Condensed" panose="020B0506020104020203" pitchFamily="34" charset="0"/>
              </a:rPr>
              <a:t>Librarian</a:t>
            </a:r>
            <a:endParaRPr lang="en-US" sz="2800" b="1" dirty="0">
              <a:latin typeface="Gill Sans MT Condensed" panose="020B0506020104020203" pitchFamily="34" charset="0"/>
            </a:endParaRPr>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0358" y="5002383"/>
            <a:ext cx="3012291" cy="1596514"/>
          </a:xfrm>
          <a:prstGeom prst="rect">
            <a:avLst/>
          </a:prstGeom>
        </p:spPr>
      </p:pic>
      <p:pic>
        <p:nvPicPr>
          <p:cNvPr id="11" name="Pictur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116625" y="5664757"/>
            <a:ext cx="3370874" cy="707763"/>
          </a:xfrm>
          <a:prstGeom prst="rect">
            <a:avLst/>
          </a:prstGeom>
        </p:spPr>
      </p:pic>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50353" y="117608"/>
            <a:ext cx="3584532" cy="1626715"/>
          </a:xfrm>
          <a:prstGeom prst="rect">
            <a:avLst/>
          </a:prstGeom>
        </p:spPr>
      </p:pic>
      <p:cxnSp>
        <p:nvCxnSpPr>
          <p:cNvPr id="8" name="Straight Connector 7"/>
          <p:cNvCxnSpPr/>
          <p:nvPr/>
        </p:nvCxnSpPr>
        <p:spPr>
          <a:xfrm>
            <a:off x="314325" y="1219200"/>
            <a:ext cx="10922172" cy="1380"/>
          </a:xfrm>
          <a:prstGeom prst="line">
            <a:avLst/>
          </a:prstGeom>
          <a:ln w="19050">
            <a:solidFill>
              <a:schemeClr val="tx1">
                <a:lumMod val="65000"/>
                <a:lumOff val="3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295287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3"/>
          <p:cNvSpPr txBox="1">
            <a:spLocks/>
          </p:cNvSpPr>
          <p:nvPr/>
        </p:nvSpPr>
        <p:spPr>
          <a:xfrm>
            <a:off x="150353" y="1042484"/>
            <a:ext cx="11796808" cy="205022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b="1" dirty="0" smtClean="0">
                <a:latin typeface="Gill Sans MT Condensed" panose="020B0506020104020203" pitchFamily="34" charset="0"/>
              </a:rPr>
              <a:t>Harriet Roy</a:t>
            </a:r>
            <a:br>
              <a:rPr lang="en-US" sz="5400" b="1" dirty="0" smtClean="0">
                <a:latin typeface="Gill Sans MT Condensed" panose="020B0506020104020203" pitchFamily="34" charset="0"/>
              </a:rPr>
            </a:br>
            <a:r>
              <a:rPr lang="en-US" sz="3600" b="1" dirty="0" smtClean="0">
                <a:latin typeface="Gill Sans MT Condensed" panose="020B0506020104020203" pitchFamily="34" charset="0"/>
              </a:rPr>
              <a:t>Teacher Librarian, Assistant Director, LSSAP Chair</a:t>
            </a:r>
            <a:endParaRPr lang="en-US" sz="2800" b="1" dirty="0">
              <a:latin typeface="Gill Sans MT Condensed" panose="020B0506020104020203" pitchFamily="34"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30898" y="4441088"/>
            <a:ext cx="2371672" cy="2143077"/>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889169" y="4643199"/>
            <a:ext cx="1738857" cy="1738857"/>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0353" y="117608"/>
            <a:ext cx="3584532" cy="1626715"/>
          </a:xfrm>
          <a:prstGeom prst="rect">
            <a:avLst/>
          </a:prstGeom>
        </p:spPr>
      </p:pic>
      <p:cxnSp>
        <p:nvCxnSpPr>
          <p:cNvPr id="7" name="Straight Connector 6"/>
          <p:cNvCxnSpPr/>
          <p:nvPr/>
        </p:nvCxnSpPr>
        <p:spPr>
          <a:xfrm>
            <a:off x="314325" y="1219200"/>
            <a:ext cx="10922172" cy="1380"/>
          </a:xfrm>
          <a:prstGeom prst="line">
            <a:avLst/>
          </a:prstGeom>
          <a:ln w="19050">
            <a:solidFill>
              <a:schemeClr val="tx1">
                <a:lumMod val="65000"/>
                <a:lumOff val="35000"/>
              </a:schemeClr>
            </a:solidFill>
          </a:ln>
        </p:spPr>
        <p:style>
          <a:lnRef idx="1">
            <a:schemeClr val="dk1"/>
          </a:lnRef>
          <a:fillRef idx="0">
            <a:schemeClr val="dk1"/>
          </a:fillRef>
          <a:effectRef idx="0">
            <a:schemeClr val="dk1"/>
          </a:effectRef>
          <a:fontRef idx="minor">
            <a:schemeClr val="tx1"/>
          </a:fontRef>
        </p:style>
      </p:cxnSp>
      <p:pic>
        <p:nvPicPr>
          <p:cNvPr id="8" name="Picture 7"/>
          <p:cNvPicPr/>
          <p:nvPr/>
        </p:nvPicPr>
        <p:blipFill>
          <a:blip r:embed="rId6" cstate="print">
            <a:extLst>
              <a:ext uri="{28A0092B-C50C-407E-A947-70E740481C1C}">
                <a14:useLocalDpi xmlns:a14="http://schemas.microsoft.com/office/drawing/2010/main" val="0"/>
              </a:ext>
            </a:extLst>
          </a:blip>
          <a:stretch>
            <a:fillRect/>
          </a:stretch>
        </p:blipFill>
        <p:spPr>
          <a:xfrm rot="5400000">
            <a:off x="4219957" y="3080479"/>
            <a:ext cx="3657600" cy="3657600"/>
          </a:xfrm>
          <a:prstGeom prst="rect">
            <a:avLst/>
          </a:prstGeom>
        </p:spPr>
      </p:pic>
    </p:spTree>
    <p:extLst>
      <p:ext uri="{BB962C8B-B14F-4D97-AF65-F5344CB8AC3E}">
        <p14:creationId xmlns:p14="http://schemas.microsoft.com/office/powerpoint/2010/main" val="21424134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29101" y="1229873"/>
            <a:ext cx="11542895" cy="2351548"/>
          </a:xfrm>
        </p:spPr>
        <p:txBody>
          <a:bodyPr>
            <a:noAutofit/>
          </a:bodyPr>
          <a:lstStyle/>
          <a:p>
            <a:r>
              <a:rPr lang="en-US" sz="5400" b="1" dirty="0" smtClean="0">
                <a:latin typeface="Gill Sans MT Condensed" panose="020B0506020104020203" pitchFamily="34" charset="0"/>
              </a:rPr>
              <a:t>Michael Shires</a:t>
            </a:r>
            <a:br>
              <a:rPr lang="en-US" sz="5400" b="1" dirty="0" smtClean="0">
                <a:latin typeface="Gill Sans MT Condensed" panose="020B0506020104020203" pitchFamily="34" charset="0"/>
              </a:rPr>
            </a:br>
            <a:r>
              <a:rPr lang="en-US" sz="4000" b="1" dirty="0">
                <a:latin typeface="Gill Sans MT Condensed" panose="020B0506020104020203" pitchFamily="34" charset="0"/>
              </a:rPr>
              <a:t>Collection Development &amp; Liaison </a:t>
            </a:r>
            <a:r>
              <a:rPr lang="en-US" sz="4000" b="1" dirty="0" smtClean="0">
                <a:latin typeface="Gill Sans MT Condensed" panose="020B0506020104020203" pitchFamily="34" charset="0"/>
              </a:rPr>
              <a:t>Librarian</a:t>
            </a:r>
            <a:r>
              <a:rPr lang="en-US" sz="4800" b="1" dirty="0" smtClean="0">
                <a:latin typeface="Gill Sans MT Condensed" panose="020B0506020104020203" pitchFamily="34" charset="0"/>
              </a:rPr>
              <a:t/>
            </a:r>
            <a:br>
              <a:rPr lang="en-US" sz="4800" b="1" dirty="0" smtClean="0">
                <a:latin typeface="Gill Sans MT Condensed" panose="020B0506020104020203" pitchFamily="34" charset="0"/>
              </a:rPr>
            </a:br>
            <a:r>
              <a:rPr lang="en-US" sz="3600" b="1" dirty="0" smtClean="0">
                <a:latin typeface="Gill Sans MT Condensed" panose="020B0506020104020203" pitchFamily="34" charset="0"/>
              </a:rPr>
              <a:t>Michael.Shires@uregina.ca</a:t>
            </a:r>
            <a:br>
              <a:rPr lang="en-US" sz="3600" b="1" dirty="0" smtClean="0">
                <a:latin typeface="Gill Sans MT Condensed" panose="020B0506020104020203" pitchFamily="34" charset="0"/>
              </a:rPr>
            </a:br>
            <a:r>
              <a:rPr lang="en-US" sz="3600" b="1" dirty="0" smtClean="0">
                <a:latin typeface="Gill Sans MT Condensed" panose="020B0506020104020203" pitchFamily="34" charset="0"/>
              </a:rPr>
              <a:t>ORCID </a:t>
            </a:r>
            <a:r>
              <a:rPr lang="en-US" sz="3600" b="1" dirty="0" err="1" smtClean="0">
                <a:latin typeface="Gill Sans MT Condensed" panose="020B0506020104020203" pitchFamily="34" charset="0"/>
              </a:rPr>
              <a:t>iD</a:t>
            </a:r>
            <a:r>
              <a:rPr lang="en-US" sz="3600" b="1" dirty="0" smtClean="0">
                <a:latin typeface="Gill Sans MT Condensed" panose="020B0506020104020203" pitchFamily="34" charset="0"/>
              </a:rPr>
              <a:t>: </a:t>
            </a:r>
            <a:r>
              <a:rPr lang="en-US" sz="3600" b="1" dirty="0" smtClean="0">
                <a:latin typeface="Gill Sans MT Condensed" panose="020B0506020104020203" pitchFamily="34" charset="0"/>
              </a:rPr>
              <a:t>0000-0002-7912-5767</a:t>
            </a:r>
            <a:endParaRPr lang="en-US" sz="2800" b="1" dirty="0">
              <a:latin typeface="Gill Sans MT Condensed" panose="020B0506020104020203" pitchFamily="34" charset="0"/>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14609" y="5947460"/>
            <a:ext cx="3164938" cy="589470"/>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91570" y="5418519"/>
            <a:ext cx="2810932" cy="1118411"/>
          </a:xfrm>
          <a:prstGeom prst="rect">
            <a:avLst/>
          </a:prstGeom>
        </p:spPr>
      </p:pic>
      <p:pic>
        <p:nvPicPr>
          <p:cNvPr id="2" name="Picture 1"/>
          <p:cNvPicPr>
            <a:picLocks noChangeAspect="1"/>
          </p:cNvPicPr>
          <p:nvPr/>
        </p:nvPicPr>
        <p:blipFill rotWithShape="1">
          <a:blip r:embed="rId5" cstate="print">
            <a:extLst>
              <a:ext uri="{28A0092B-C50C-407E-A947-70E740481C1C}">
                <a14:useLocalDpi xmlns:a14="http://schemas.microsoft.com/office/drawing/2010/main" val="0"/>
              </a:ext>
            </a:extLst>
          </a:blip>
          <a:srcRect r="10223"/>
          <a:stretch/>
        </p:blipFill>
        <p:spPr>
          <a:xfrm>
            <a:off x="5052958" y="3581421"/>
            <a:ext cx="2095180" cy="3111689"/>
          </a:xfrm>
          <a:prstGeom prst="rect">
            <a:avLst/>
          </a:prstGeom>
        </p:spPr>
      </p:pic>
      <p:pic>
        <p:nvPicPr>
          <p:cNvPr id="6" name="Picture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50353" y="117608"/>
            <a:ext cx="3584532" cy="1626715"/>
          </a:xfrm>
          <a:prstGeom prst="rect">
            <a:avLst/>
          </a:prstGeom>
        </p:spPr>
      </p:pic>
      <p:cxnSp>
        <p:nvCxnSpPr>
          <p:cNvPr id="9" name="Straight Connector 8"/>
          <p:cNvCxnSpPr/>
          <p:nvPr/>
        </p:nvCxnSpPr>
        <p:spPr>
          <a:xfrm>
            <a:off x="314325" y="1219200"/>
            <a:ext cx="10922172" cy="1380"/>
          </a:xfrm>
          <a:prstGeom prst="line">
            <a:avLst/>
          </a:prstGeom>
          <a:ln w="19050">
            <a:solidFill>
              <a:schemeClr val="tx1">
                <a:lumMod val="65000"/>
                <a:lumOff val="3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4564628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3"/>
          <p:cNvSpPr txBox="1">
            <a:spLocks/>
          </p:cNvSpPr>
          <p:nvPr/>
        </p:nvSpPr>
        <p:spPr>
          <a:xfrm>
            <a:off x="150353" y="1358817"/>
            <a:ext cx="11841778" cy="205022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800" b="1" dirty="0" smtClean="0">
                <a:latin typeface="Gill Sans MT Condensed" panose="020B0506020104020203" pitchFamily="34" charset="0"/>
              </a:rPr>
              <a:t>Wendy Sinclair</a:t>
            </a:r>
            <a:br>
              <a:rPr lang="en-US" sz="4800" b="1" dirty="0" smtClean="0">
                <a:latin typeface="Gill Sans MT Condensed" panose="020B0506020104020203" pitchFamily="34" charset="0"/>
              </a:rPr>
            </a:br>
            <a:r>
              <a:rPr lang="en-US" sz="3600" b="1" dirty="0" smtClean="0">
                <a:latin typeface="Gill Sans MT Condensed" panose="020B0506020104020203" pitchFamily="34" charset="0"/>
              </a:rPr>
              <a:t>Albert Branch Head, Indigenous Services Advisor</a:t>
            </a:r>
            <a:br>
              <a:rPr lang="en-US" sz="3600" b="1" dirty="0" smtClean="0">
                <a:latin typeface="Gill Sans MT Condensed" panose="020B0506020104020203" pitchFamily="34" charset="0"/>
              </a:rPr>
            </a:br>
            <a:endParaRPr lang="en-US" sz="2400" b="1" dirty="0">
              <a:latin typeface="Gill Sans MT Condensed" panose="020B0506020104020203" pitchFamily="34" charset="0"/>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58977" y="3757527"/>
            <a:ext cx="2624529" cy="2624529"/>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61957" y="5073754"/>
            <a:ext cx="2309553" cy="1308302"/>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530481" y="4961768"/>
            <a:ext cx="2337388" cy="1420288"/>
          </a:xfrm>
          <a:prstGeom prst="rect">
            <a:avLst/>
          </a:prstGeom>
        </p:spPr>
      </p:pic>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50353" y="117608"/>
            <a:ext cx="3584532" cy="1626715"/>
          </a:xfrm>
          <a:prstGeom prst="rect">
            <a:avLst/>
          </a:prstGeom>
        </p:spPr>
      </p:pic>
      <p:cxnSp>
        <p:nvCxnSpPr>
          <p:cNvPr id="8" name="Straight Connector 7"/>
          <p:cNvCxnSpPr/>
          <p:nvPr/>
        </p:nvCxnSpPr>
        <p:spPr>
          <a:xfrm>
            <a:off x="314325" y="1219200"/>
            <a:ext cx="10922172" cy="1380"/>
          </a:xfrm>
          <a:prstGeom prst="line">
            <a:avLst/>
          </a:prstGeom>
          <a:ln w="19050">
            <a:solidFill>
              <a:schemeClr val="tx1">
                <a:lumMod val="65000"/>
                <a:lumOff val="3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4022712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0353" y="117608"/>
            <a:ext cx="3584532" cy="1626715"/>
          </a:xfrm>
          <a:prstGeom prst="rect">
            <a:avLst/>
          </a:prstGeom>
        </p:spPr>
      </p:pic>
      <p:cxnSp>
        <p:nvCxnSpPr>
          <p:cNvPr id="10" name="Straight Connector 9"/>
          <p:cNvCxnSpPr/>
          <p:nvPr/>
        </p:nvCxnSpPr>
        <p:spPr>
          <a:xfrm>
            <a:off x="314325" y="1219200"/>
            <a:ext cx="10922172" cy="1380"/>
          </a:xfrm>
          <a:prstGeom prst="line">
            <a:avLst/>
          </a:prstGeom>
          <a:ln w="19050">
            <a:solidFill>
              <a:schemeClr val="tx1">
                <a:lumMod val="65000"/>
                <a:lumOff val="35000"/>
              </a:schemeClr>
            </a:solidFill>
          </a:ln>
        </p:spPr>
        <p:style>
          <a:lnRef idx="1">
            <a:schemeClr val="dk1"/>
          </a:lnRef>
          <a:fillRef idx="0">
            <a:schemeClr val="dk1"/>
          </a:fillRef>
          <a:effectRef idx="0">
            <a:schemeClr val="dk1"/>
          </a:effectRef>
          <a:fontRef idx="minor">
            <a:schemeClr val="tx1"/>
          </a:fontRef>
        </p:style>
      </p:cxnSp>
      <p:sp>
        <p:nvSpPr>
          <p:cNvPr id="13" name="Rectangle 12"/>
          <p:cNvSpPr/>
          <p:nvPr/>
        </p:nvSpPr>
        <p:spPr>
          <a:xfrm>
            <a:off x="531571" y="3228883"/>
            <a:ext cx="8209006" cy="830997"/>
          </a:xfrm>
          <a:prstGeom prst="rect">
            <a:avLst/>
          </a:prstGeom>
        </p:spPr>
        <p:txBody>
          <a:bodyPr wrap="square">
            <a:spAutoFit/>
          </a:bodyPr>
          <a:lstStyle/>
          <a:p>
            <a:r>
              <a:rPr lang="en-CA" sz="4800" dirty="0">
                <a:solidFill>
                  <a:schemeClr val="accent5">
                    <a:lumMod val="50000"/>
                  </a:schemeClr>
                </a:solidFill>
                <a:latin typeface="Gill Sans MT Condensed" panose="020B0506020104020203" pitchFamily="34" charset="0"/>
                <a:ea typeface="Times New Roman" panose="02020603050405020304" pitchFamily="18" charset="0"/>
                <a:cs typeface="Segoe UI" panose="020B0502040204020203" pitchFamily="34" charset="0"/>
              </a:rPr>
              <a:t>Describe one initiative that has worked well, </a:t>
            </a:r>
            <a:endParaRPr lang="en-US" sz="4800" dirty="0">
              <a:solidFill>
                <a:schemeClr val="accent5">
                  <a:lumMod val="50000"/>
                </a:schemeClr>
              </a:solidFill>
              <a:latin typeface="Gill Sans MT Condensed" panose="020B0506020104020203" pitchFamily="34" charset="0"/>
            </a:endParaRPr>
          </a:p>
        </p:txBody>
      </p:sp>
      <p:sp>
        <p:nvSpPr>
          <p:cNvPr id="14" name="Rectangle 13"/>
          <p:cNvSpPr/>
          <p:nvPr/>
        </p:nvSpPr>
        <p:spPr>
          <a:xfrm>
            <a:off x="4426009" y="4079101"/>
            <a:ext cx="7428893" cy="830997"/>
          </a:xfrm>
          <a:prstGeom prst="rect">
            <a:avLst/>
          </a:prstGeom>
        </p:spPr>
        <p:txBody>
          <a:bodyPr wrap="none">
            <a:spAutoFit/>
          </a:bodyPr>
          <a:lstStyle/>
          <a:p>
            <a:r>
              <a:rPr lang="en-CA" sz="4800" dirty="0">
                <a:solidFill>
                  <a:schemeClr val="accent5">
                    <a:lumMod val="50000"/>
                  </a:schemeClr>
                </a:solidFill>
                <a:latin typeface="Gill Sans MT Condensed" panose="020B0506020104020203" pitchFamily="34" charset="0"/>
                <a:ea typeface="Times New Roman" panose="02020603050405020304" pitchFamily="18" charset="0"/>
                <a:cs typeface="Segoe UI" panose="020B0502040204020203" pitchFamily="34" charset="0"/>
              </a:rPr>
              <a:t>and one that didn’t work </a:t>
            </a:r>
            <a:r>
              <a:rPr lang="en-CA" sz="4800" dirty="0" smtClean="0">
                <a:solidFill>
                  <a:schemeClr val="accent5">
                    <a:lumMod val="50000"/>
                  </a:schemeClr>
                </a:solidFill>
                <a:latin typeface="Gill Sans MT Condensed" panose="020B0506020104020203" pitchFamily="34" charset="0"/>
                <a:ea typeface="Times New Roman" panose="02020603050405020304" pitchFamily="18" charset="0"/>
                <a:cs typeface="Segoe UI" panose="020B0502040204020203" pitchFamily="34" charset="0"/>
              </a:rPr>
              <a:t>quite as </a:t>
            </a:r>
            <a:r>
              <a:rPr lang="en-CA" sz="4800" dirty="0">
                <a:solidFill>
                  <a:schemeClr val="accent5">
                    <a:lumMod val="50000"/>
                  </a:schemeClr>
                </a:solidFill>
                <a:latin typeface="Gill Sans MT Condensed" panose="020B0506020104020203" pitchFamily="34" charset="0"/>
                <a:ea typeface="Times New Roman" panose="02020603050405020304" pitchFamily="18" charset="0"/>
                <a:cs typeface="Segoe UI" panose="020B0502040204020203" pitchFamily="34" charset="0"/>
              </a:rPr>
              <a:t>well.</a:t>
            </a:r>
            <a:endParaRPr lang="en-US" sz="4800" dirty="0">
              <a:solidFill>
                <a:schemeClr val="accent5">
                  <a:lumMod val="50000"/>
                </a:schemeClr>
              </a:solidFill>
              <a:latin typeface="Gill Sans MT Condensed" panose="020B0506020104020203" pitchFamily="34" charset="0"/>
            </a:endParaRPr>
          </a:p>
        </p:txBody>
      </p:sp>
      <p:sp>
        <p:nvSpPr>
          <p:cNvPr id="15" name="Rectangle 14"/>
          <p:cNvSpPr/>
          <p:nvPr/>
        </p:nvSpPr>
        <p:spPr>
          <a:xfrm>
            <a:off x="8053958" y="378592"/>
            <a:ext cx="3383692" cy="830997"/>
          </a:xfrm>
          <a:prstGeom prst="rect">
            <a:avLst/>
          </a:prstGeom>
        </p:spPr>
        <p:txBody>
          <a:bodyPr wrap="square">
            <a:spAutoFit/>
          </a:bodyPr>
          <a:lstStyle/>
          <a:p>
            <a:r>
              <a:rPr lang="en-CA" sz="4800" dirty="0" smtClean="0">
                <a:solidFill>
                  <a:schemeClr val="accent5">
                    <a:lumMod val="50000"/>
                  </a:schemeClr>
                </a:solidFill>
                <a:latin typeface="Gill Sans MT Condensed" panose="020B0506020104020203" pitchFamily="34" charset="0"/>
                <a:ea typeface="Times New Roman" panose="02020603050405020304" pitchFamily="18" charset="0"/>
                <a:cs typeface="Segoe UI" panose="020B0502040204020203" pitchFamily="34" charset="0"/>
              </a:rPr>
              <a:t>Panel Question 1</a:t>
            </a:r>
            <a:endParaRPr lang="en-US" sz="4800" dirty="0">
              <a:solidFill>
                <a:schemeClr val="accent5">
                  <a:lumMod val="50000"/>
                </a:schemeClr>
              </a:solidFill>
              <a:latin typeface="Gill Sans MT Condensed" panose="020B0506020104020203" pitchFamily="34" charset="0"/>
            </a:endParaRPr>
          </a:p>
        </p:txBody>
      </p:sp>
    </p:spTree>
    <p:extLst>
      <p:ext uri="{BB962C8B-B14F-4D97-AF65-F5344CB8AC3E}">
        <p14:creationId xmlns:p14="http://schemas.microsoft.com/office/powerpoint/2010/main" val="9107717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0353" y="117608"/>
            <a:ext cx="3584532" cy="1626715"/>
          </a:xfrm>
          <a:prstGeom prst="rect">
            <a:avLst/>
          </a:prstGeom>
        </p:spPr>
      </p:pic>
      <p:cxnSp>
        <p:nvCxnSpPr>
          <p:cNvPr id="10" name="Straight Connector 9"/>
          <p:cNvCxnSpPr/>
          <p:nvPr/>
        </p:nvCxnSpPr>
        <p:spPr>
          <a:xfrm>
            <a:off x="314325" y="1219200"/>
            <a:ext cx="10922172" cy="1380"/>
          </a:xfrm>
          <a:prstGeom prst="line">
            <a:avLst/>
          </a:prstGeom>
          <a:ln w="19050">
            <a:solidFill>
              <a:schemeClr val="tx1">
                <a:lumMod val="65000"/>
                <a:lumOff val="35000"/>
              </a:schemeClr>
            </a:solidFill>
          </a:ln>
        </p:spPr>
        <p:style>
          <a:lnRef idx="1">
            <a:schemeClr val="dk1"/>
          </a:lnRef>
          <a:fillRef idx="0">
            <a:schemeClr val="dk1"/>
          </a:fillRef>
          <a:effectRef idx="0">
            <a:schemeClr val="dk1"/>
          </a:effectRef>
          <a:fontRef idx="minor">
            <a:schemeClr val="tx1"/>
          </a:fontRef>
        </p:style>
      </p:cxnSp>
      <p:sp>
        <p:nvSpPr>
          <p:cNvPr id="13" name="Rectangle 12"/>
          <p:cNvSpPr/>
          <p:nvPr/>
        </p:nvSpPr>
        <p:spPr>
          <a:xfrm>
            <a:off x="531570" y="3228883"/>
            <a:ext cx="11157921" cy="830997"/>
          </a:xfrm>
          <a:prstGeom prst="rect">
            <a:avLst/>
          </a:prstGeom>
        </p:spPr>
        <p:txBody>
          <a:bodyPr wrap="square">
            <a:spAutoFit/>
          </a:bodyPr>
          <a:lstStyle/>
          <a:p>
            <a:r>
              <a:rPr lang="en-US" sz="4800" dirty="0">
                <a:solidFill>
                  <a:schemeClr val="accent5">
                    <a:lumMod val="50000"/>
                  </a:schemeClr>
                </a:solidFill>
                <a:latin typeface="Gill Sans MT Condensed" panose="020B0506020104020203" pitchFamily="34" charset="0"/>
                <a:ea typeface="Times New Roman" panose="02020603050405020304" pitchFamily="18" charset="0"/>
                <a:cs typeface="Segoe UI" panose="020B0502040204020203" pitchFamily="34" charset="0"/>
              </a:rPr>
              <a:t>What initiatives or programs would you like your </a:t>
            </a:r>
            <a:r>
              <a:rPr lang="en-US" sz="4800" dirty="0" smtClean="0">
                <a:solidFill>
                  <a:schemeClr val="accent5">
                    <a:lumMod val="50000"/>
                  </a:schemeClr>
                </a:solidFill>
                <a:latin typeface="Gill Sans MT Condensed" panose="020B0506020104020203" pitchFamily="34" charset="0"/>
                <a:ea typeface="Times New Roman" panose="02020603050405020304" pitchFamily="18" charset="0"/>
                <a:cs typeface="Segoe UI" panose="020B0502040204020203" pitchFamily="34" charset="0"/>
              </a:rPr>
              <a:t>institution</a:t>
            </a:r>
            <a:endParaRPr lang="en-US" sz="4800" dirty="0">
              <a:solidFill>
                <a:schemeClr val="accent5">
                  <a:lumMod val="50000"/>
                </a:schemeClr>
              </a:solidFill>
              <a:latin typeface="Gill Sans MT Condensed" panose="020B0506020104020203" pitchFamily="34" charset="0"/>
            </a:endParaRPr>
          </a:p>
        </p:txBody>
      </p:sp>
      <p:sp>
        <p:nvSpPr>
          <p:cNvPr id="14" name="Rectangle 13"/>
          <p:cNvSpPr/>
          <p:nvPr/>
        </p:nvSpPr>
        <p:spPr>
          <a:xfrm>
            <a:off x="2038293" y="4059880"/>
            <a:ext cx="8144474" cy="830997"/>
          </a:xfrm>
          <a:prstGeom prst="rect">
            <a:avLst/>
          </a:prstGeom>
        </p:spPr>
        <p:txBody>
          <a:bodyPr wrap="none">
            <a:spAutoFit/>
          </a:bodyPr>
          <a:lstStyle/>
          <a:p>
            <a:r>
              <a:rPr lang="en-US" sz="4800" dirty="0">
                <a:solidFill>
                  <a:schemeClr val="accent5">
                    <a:lumMod val="50000"/>
                  </a:schemeClr>
                </a:solidFill>
                <a:latin typeface="Gill Sans MT Condensed" panose="020B0506020104020203" pitchFamily="34" charset="0"/>
                <a:ea typeface="Times New Roman" panose="02020603050405020304" pitchFamily="18" charset="0"/>
                <a:cs typeface="Segoe UI" panose="020B0502040204020203" pitchFamily="34" charset="0"/>
              </a:rPr>
              <a:t>to consider undertaking in the near future?</a:t>
            </a:r>
            <a:endParaRPr lang="en-US" sz="4800" dirty="0">
              <a:solidFill>
                <a:schemeClr val="accent5">
                  <a:lumMod val="50000"/>
                </a:schemeClr>
              </a:solidFill>
              <a:latin typeface="Gill Sans MT Condensed" panose="020B0506020104020203" pitchFamily="34" charset="0"/>
            </a:endParaRPr>
          </a:p>
        </p:txBody>
      </p:sp>
      <p:sp>
        <p:nvSpPr>
          <p:cNvPr id="15" name="Rectangle 14"/>
          <p:cNvSpPr/>
          <p:nvPr/>
        </p:nvSpPr>
        <p:spPr>
          <a:xfrm>
            <a:off x="8053958" y="378592"/>
            <a:ext cx="3383692" cy="830997"/>
          </a:xfrm>
          <a:prstGeom prst="rect">
            <a:avLst/>
          </a:prstGeom>
        </p:spPr>
        <p:txBody>
          <a:bodyPr wrap="square">
            <a:spAutoFit/>
          </a:bodyPr>
          <a:lstStyle/>
          <a:p>
            <a:r>
              <a:rPr lang="en-CA" sz="4800" dirty="0" smtClean="0">
                <a:solidFill>
                  <a:schemeClr val="accent5">
                    <a:lumMod val="50000"/>
                  </a:schemeClr>
                </a:solidFill>
                <a:latin typeface="Gill Sans MT Condensed" panose="020B0506020104020203" pitchFamily="34" charset="0"/>
                <a:ea typeface="Times New Roman" panose="02020603050405020304" pitchFamily="18" charset="0"/>
                <a:cs typeface="Segoe UI" panose="020B0502040204020203" pitchFamily="34" charset="0"/>
              </a:rPr>
              <a:t>Panel Question 2</a:t>
            </a:r>
            <a:endParaRPr lang="en-US" sz="4800" dirty="0">
              <a:solidFill>
                <a:schemeClr val="accent5">
                  <a:lumMod val="50000"/>
                </a:schemeClr>
              </a:solidFill>
              <a:latin typeface="Gill Sans MT Condensed" panose="020B0506020104020203" pitchFamily="34" charset="0"/>
            </a:endParaRPr>
          </a:p>
        </p:txBody>
      </p:sp>
    </p:spTree>
    <p:extLst>
      <p:ext uri="{BB962C8B-B14F-4D97-AF65-F5344CB8AC3E}">
        <p14:creationId xmlns:p14="http://schemas.microsoft.com/office/powerpoint/2010/main" val="22800798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0353" y="117608"/>
            <a:ext cx="3584532" cy="1626715"/>
          </a:xfrm>
          <a:prstGeom prst="rect">
            <a:avLst/>
          </a:prstGeom>
        </p:spPr>
      </p:pic>
      <p:cxnSp>
        <p:nvCxnSpPr>
          <p:cNvPr id="10" name="Straight Connector 9"/>
          <p:cNvCxnSpPr/>
          <p:nvPr/>
        </p:nvCxnSpPr>
        <p:spPr>
          <a:xfrm>
            <a:off x="314325" y="1219200"/>
            <a:ext cx="10922172" cy="1380"/>
          </a:xfrm>
          <a:prstGeom prst="line">
            <a:avLst/>
          </a:prstGeom>
          <a:ln w="19050">
            <a:solidFill>
              <a:schemeClr val="tx1">
                <a:lumMod val="65000"/>
                <a:lumOff val="35000"/>
              </a:schemeClr>
            </a:solidFill>
          </a:ln>
        </p:spPr>
        <p:style>
          <a:lnRef idx="1">
            <a:schemeClr val="dk1"/>
          </a:lnRef>
          <a:fillRef idx="0">
            <a:schemeClr val="dk1"/>
          </a:fillRef>
          <a:effectRef idx="0">
            <a:schemeClr val="dk1"/>
          </a:effectRef>
          <a:fontRef idx="minor">
            <a:schemeClr val="tx1"/>
          </a:fontRef>
        </p:style>
      </p:cxnSp>
      <p:sp>
        <p:nvSpPr>
          <p:cNvPr id="13" name="Rectangle 12"/>
          <p:cNvSpPr/>
          <p:nvPr/>
        </p:nvSpPr>
        <p:spPr>
          <a:xfrm>
            <a:off x="1034079" y="3277149"/>
            <a:ext cx="9741013" cy="830997"/>
          </a:xfrm>
          <a:prstGeom prst="rect">
            <a:avLst/>
          </a:prstGeom>
        </p:spPr>
        <p:txBody>
          <a:bodyPr wrap="square">
            <a:spAutoFit/>
          </a:bodyPr>
          <a:lstStyle/>
          <a:p>
            <a:r>
              <a:rPr lang="en-US" sz="4800" dirty="0">
                <a:solidFill>
                  <a:schemeClr val="accent5">
                    <a:lumMod val="50000"/>
                  </a:schemeClr>
                </a:solidFill>
                <a:latin typeface="Gill Sans MT Condensed" panose="020B0506020104020203" pitchFamily="34" charset="0"/>
                <a:ea typeface="Times New Roman" panose="02020603050405020304" pitchFamily="18" charset="0"/>
                <a:cs typeface="Segoe UI" panose="020B0502040204020203" pitchFamily="34" charset="0"/>
              </a:rPr>
              <a:t>How would you define the term </a:t>
            </a:r>
            <a:r>
              <a:rPr lang="en-US" sz="4800" i="1" dirty="0" smtClean="0">
                <a:solidFill>
                  <a:schemeClr val="accent5">
                    <a:lumMod val="50000"/>
                  </a:schemeClr>
                </a:solidFill>
                <a:latin typeface="Gill Sans MT Condensed" panose="020B0506020104020203" pitchFamily="34" charset="0"/>
                <a:ea typeface="Times New Roman" panose="02020603050405020304" pitchFamily="18" charset="0"/>
                <a:cs typeface="Segoe UI" panose="020B0502040204020203" pitchFamily="34" charset="0"/>
              </a:rPr>
              <a:t>Indigenization </a:t>
            </a:r>
            <a:r>
              <a:rPr lang="en-US" sz="4800" dirty="0" smtClean="0">
                <a:solidFill>
                  <a:schemeClr val="accent5">
                    <a:lumMod val="50000"/>
                  </a:schemeClr>
                </a:solidFill>
                <a:latin typeface="Gill Sans MT Condensed" panose="020B0506020104020203" pitchFamily="34" charset="0"/>
                <a:ea typeface="Times New Roman" panose="02020603050405020304" pitchFamily="18" charset="0"/>
                <a:cs typeface="Segoe UI" panose="020B0502040204020203" pitchFamily="34" charset="0"/>
              </a:rPr>
              <a:t>? </a:t>
            </a:r>
            <a:endParaRPr lang="en-US" sz="4800" dirty="0">
              <a:solidFill>
                <a:schemeClr val="accent5">
                  <a:lumMod val="50000"/>
                </a:schemeClr>
              </a:solidFill>
              <a:latin typeface="Gill Sans MT Condensed" panose="020B0506020104020203" pitchFamily="34" charset="0"/>
            </a:endParaRPr>
          </a:p>
        </p:txBody>
      </p:sp>
      <p:sp>
        <p:nvSpPr>
          <p:cNvPr id="14" name="Rectangle 13"/>
          <p:cNvSpPr/>
          <p:nvPr/>
        </p:nvSpPr>
        <p:spPr>
          <a:xfrm>
            <a:off x="1942619" y="4350950"/>
            <a:ext cx="5215210" cy="830997"/>
          </a:xfrm>
          <a:prstGeom prst="rect">
            <a:avLst/>
          </a:prstGeom>
        </p:spPr>
        <p:txBody>
          <a:bodyPr wrap="none">
            <a:spAutoFit/>
          </a:bodyPr>
          <a:lstStyle/>
          <a:p>
            <a:r>
              <a:rPr lang="en-US" sz="4800" dirty="0">
                <a:solidFill>
                  <a:schemeClr val="accent5">
                    <a:lumMod val="50000"/>
                  </a:schemeClr>
                </a:solidFill>
                <a:latin typeface="Gill Sans MT Condensed" panose="020B0506020104020203" pitchFamily="34" charset="0"/>
                <a:ea typeface="Times New Roman" panose="02020603050405020304" pitchFamily="18" charset="0"/>
                <a:cs typeface="Segoe UI" panose="020B0502040204020203" pitchFamily="34" charset="0"/>
              </a:rPr>
              <a:t>How about </a:t>
            </a:r>
            <a:r>
              <a:rPr lang="en-US" sz="4800" i="1" dirty="0" smtClean="0">
                <a:solidFill>
                  <a:schemeClr val="accent5">
                    <a:lumMod val="50000"/>
                  </a:schemeClr>
                </a:solidFill>
                <a:latin typeface="Gill Sans MT Condensed" panose="020B0506020104020203" pitchFamily="34" charset="0"/>
                <a:ea typeface="Times New Roman" panose="02020603050405020304" pitchFamily="18" charset="0"/>
                <a:cs typeface="Segoe UI" panose="020B0502040204020203" pitchFamily="34" charset="0"/>
              </a:rPr>
              <a:t>Decolonization </a:t>
            </a:r>
            <a:r>
              <a:rPr lang="en-US" sz="4800" dirty="0" smtClean="0">
                <a:solidFill>
                  <a:schemeClr val="accent5">
                    <a:lumMod val="50000"/>
                  </a:schemeClr>
                </a:solidFill>
                <a:latin typeface="Gill Sans MT Condensed" panose="020B0506020104020203" pitchFamily="34" charset="0"/>
                <a:ea typeface="Times New Roman" panose="02020603050405020304" pitchFamily="18" charset="0"/>
                <a:cs typeface="Segoe UI" panose="020B0502040204020203" pitchFamily="34" charset="0"/>
              </a:rPr>
              <a:t>?</a:t>
            </a:r>
            <a:endParaRPr lang="en-US" sz="4800" dirty="0">
              <a:solidFill>
                <a:schemeClr val="accent5">
                  <a:lumMod val="50000"/>
                </a:schemeClr>
              </a:solidFill>
              <a:latin typeface="Gill Sans MT Condensed" panose="020B0506020104020203" pitchFamily="34" charset="0"/>
            </a:endParaRPr>
          </a:p>
        </p:txBody>
      </p:sp>
      <p:sp>
        <p:nvSpPr>
          <p:cNvPr id="15" name="Rectangle 14"/>
          <p:cNvSpPr/>
          <p:nvPr/>
        </p:nvSpPr>
        <p:spPr>
          <a:xfrm>
            <a:off x="8053958" y="378592"/>
            <a:ext cx="3383692" cy="830997"/>
          </a:xfrm>
          <a:prstGeom prst="rect">
            <a:avLst/>
          </a:prstGeom>
        </p:spPr>
        <p:txBody>
          <a:bodyPr wrap="square">
            <a:spAutoFit/>
          </a:bodyPr>
          <a:lstStyle/>
          <a:p>
            <a:r>
              <a:rPr lang="en-CA" sz="4800" dirty="0" smtClean="0">
                <a:solidFill>
                  <a:schemeClr val="accent5">
                    <a:lumMod val="50000"/>
                  </a:schemeClr>
                </a:solidFill>
                <a:latin typeface="Gill Sans MT Condensed" panose="020B0506020104020203" pitchFamily="34" charset="0"/>
                <a:ea typeface="Times New Roman" panose="02020603050405020304" pitchFamily="18" charset="0"/>
                <a:cs typeface="Segoe UI" panose="020B0502040204020203" pitchFamily="34" charset="0"/>
              </a:rPr>
              <a:t>Panel Question 3</a:t>
            </a:r>
            <a:endParaRPr lang="en-US" sz="4800" dirty="0">
              <a:solidFill>
                <a:schemeClr val="accent5">
                  <a:lumMod val="50000"/>
                </a:schemeClr>
              </a:solidFill>
              <a:latin typeface="Gill Sans MT Condensed" panose="020B0506020104020203" pitchFamily="34" charset="0"/>
            </a:endParaRPr>
          </a:p>
        </p:txBody>
      </p:sp>
    </p:spTree>
    <p:extLst>
      <p:ext uri="{BB962C8B-B14F-4D97-AF65-F5344CB8AC3E}">
        <p14:creationId xmlns:p14="http://schemas.microsoft.com/office/powerpoint/2010/main" val="435900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0353" y="117608"/>
            <a:ext cx="3584532" cy="1626715"/>
          </a:xfrm>
          <a:prstGeom prst="rect">
            <a:avLst/>
          </a:prstGeom>
        </p:spPr>
      </p:pic>
      <p:cxnSp>
        <p:nvCxnSpPr>
          <p:cNvPr id="10" name="Straight Connector 9"/>
          <p:cNvCxnSpPr/>
          <p:nvPr/>
        </p:nvCxnSpPr>
        <p:spPr>
          <a:xfrm>
            <a:off x="314325" y="1219200"/>
            <a:ext cx="10922172" cy="1380"/>
          </a:xfrm>
          <a:prstGeom prst="line">
            <a:avLst/>
          </a:prstGeom>
          <a:ln w="19050">
            <a:solidFill>
              <a:schemeClr val="tx1">
                <a:lumMod val="65000"/>
                <a:lumOff val="35000"/>
              </a:schemeClr>
            </a:solidFill>
          </a:ln>
        </p:spPr>
        <p:style>
          <a:lnRef idx="1">
            <a:schemeClr val="dk1"/>
          </a:lnRef>
          <a:fillRef idx="0">
            <a:schemeClr val="dk1"/>
          </a:fillRef>
          <a:effectRef idx="0">
            <a:schemeClr val="dk1"/>
          </a:effectRef>
          <a:fontRef idx="minor">
            <a:schemeClr val="tx1"/>
          </a:fontRef>
        </p:style>
      </p:cxnSp>
      <p:sp>
        <p:nvSpPr>
          <p:cNvPr id="13" name="Rectangle 12"/>
          <p:cNvSpPr/>
          <p:nvPr/>
        </p:nvSpPr>
        <p:spPr>
          <a:xfrm>
            <a:off x="453312" y="3277149"/>
            <a:ext cx="9741013" cy="830997"/>
          </a:xfrm>
          <a:prstGeom prst="rect">
            <a:avLst/>
          </a:prstGeom>
        </p:spPr>
        <p:txBody>
          <a:bodyPr wrap="square">
            <a:spAutoFit/>
          </a:bodyPr>
          <a:lstStyle/>
          <a:p>
            <a:r>
              <a:rPr lang="en-US" sz="4800" dirty="0">
                <a:solidFill>
                  <a:schemeClr val="accent5">
                    <a:lumMod val="50000"/>
                  </a:schemeClr>
                </a:solidFill>
                <a:latin typeface="Gill Sans MT Condensed" panose="020B0506020104020203" pitchFamily="34" charset="0"/>
                <a:ea typeface="Times New Roman" panose="02020603050405020304" pitchFamily="18" charset="0"/>
                <a:cs typeface="Segoe UI" panose="020B0502040204020203" pitchFamily="34" charset="0"/>
              </a:rPr>
              <a:t>What role do you see SLA play </a:t>
            </a:r>
            <a:r>
              <a:rPr lang="en-US" sz="4800" dirty="0" smtClean="0">
                <a:solidFill>
                  <a:schemeClr val="accent5">
                    <a:lumMod val="50000"/>
                  </a:schemeClr>
                </a:solidFill>
                <a:latin typeface="Gill Sans MT Condensed" panose="020B0506020104020203" pitchFamily="34" charset="0"/>
                <a:ea typeface="Times New Roman" panose="02020603050405020304" pitchFamily="18" charset="0"/>
                <a:cs typeface="Segoe UI" panose="020B0502040204020203" pitchFamily="34" charset="0"/>
              </a:rPr>
              <a:t>in the </a:t>
            </a:r>
            <a:r>
              <a:rPr lang="en-US" sz="4800" dirty="0">
                <a:solidFill>
                  <a:schemeClr val="accent5">
                    <a:lumMod val="50000"/>
                  </a:schemeClr>
                </a:solidFill>
                <a:latin typeface="Gill Sans MT Condensed" panose="020B0506020104020203" pitchFamily="34" charset="0"/>
                <a:ea typeface="Times New Roman" panose="02020603050405020304" pitchFamily="18" charset="0"/>
                <a:cs typeface="Segoe UI" panose="020B0502040204020203" pitchFamily="34" charset="0"/>
              </a:rPr>
              <a:t>Indigenization</a:t>
            </a:r>
            <a:endParaRPr lang="en-US" sz="4800" dirty="0">
              <a:solidFill>
                <a:schemeClr val="accent5">
                  <a:lumMod val="50000"/>
                </a:schemeClr>
              </a:solidFill>
              <a:latin typeface="Gill Sans MT Condensed" panose="020B0506020104020203" pitchFamily="34" charset="0"/>
            </a:endParaRPr>
          </a:p>
        </p:txBody>
      </p:sp>
      <p:sp>
        <p:nvSpPr>
          <p:cNvPr id="14" name="Rectangle 13"/>
          <p:cNvSpPr/>
          <p:nvPr/>
        </p:nvSpPr>
        <p:spPr>
          <a:xfrm>
            <a:off x="4683994" y="4108146"/>
            <a:ext cx="7149073" cy="830997"/>
          </a:xfrm>
          <a:prstGeom prst="rect">
            <a:avLst/>
          </a:prstGeom>
        </p:spPr>
        <p:txBody>
          <a:bodyPr wrap="none">
            <a:spAutoFit/>
          </a:bodyPr>
          <a:lstStyle/>
          <a:p>
            <a:r>
              <a:rPr lang="en-US" sz="4800" dirty="0" smtClean="0">
                <a:solidFill>
                  <a:schemeClr val="accent5">
                    <a:lumMod val="50000"/>
                  </a:schemeClr>
                </a:solidFill>
                <a:latin typeface="Gill Sans MT Condensed" panose="020B0506020104020203" pitchFamily="34" charset="0"/>
                <a:ea typeface="Times New Roman" panose="02020603050405020304" pitchFamily="18" charset="0"/>
                <a:cs typeface="Segoe UI" panose="020B0502040204020203" pitchFamily="34" charset="0"/>
              </a:rPr>
              <a:t>of Saskatchewan’s </a:t>
            </a:r>
            <a:r>
              <a:rPr lang="en-US" sz="4800" dirty="0">
                <a:solidFill>
                  <a:schemeClr val="accent5">
                    <a:lumMod val="50000"/>
                  </a:schemeClr>
                </a:solidFill>
                <a:latin typeface="Gill Sans MT Condensed" panose="020B0506020104020203" pitchFamily="34" charset="0"/>
                <a:ea typeface="Times New Roman" panose="02020603050405020304" pitchFamily="18" charset="0"/>
                <a:cs typeface="Segoe UI" panose="020B0502040204020203" pitchFamily="34" charset="0"/>
              </a:rPr>
              <a:t>library community</a:t>
            </a:r>
            <a:r>
              <a:rPr lang="en-US" sz="4800" dirty="0" smtClean="0">
                <a:solidFill>
                  <a:schemeClr val="accent5">
                    <a:lumMod val="50000"/>
                  </a:schemeClr>
                </a:solidFill>
                <a:latin typeface="Gill Sans MT Condensed" panose="020B0506020104020203" pitchFamily="34" charset="0"/>
                <a:ea typeface="Times New Roman" panose="02020603050405020304" pitchFamily="18" charset="0"/>
                <a:cs typeface="Segoe UI" panose="020B0502040204020203" pitchFamily="34" charset="0"/>
              </a:rPr>
              <a:t>?</a:t>
            </a:r>
            <a:endParaRPr lang="en-US" sz="4800" dirty="0">
              <a:solidFill>
                <a:schemeClr val="accent5">
                  <a:lumMod val="50000"/>
                </a:schemeClr>
              </a:solidFill>
              <a:latin typeface="Gill Sans MT Condensed" panose="020B0506020104020203" pitchFamily="34" charset="0"/>
            </a:endParaRPr>
          </a:p>
        </p:txBody>
      </p:sp>
      <p:sp>
        <p:nvSpPr>
          <p:cNvPr id="15" name="Rectangle 14"/>
          <p:cNvSpPr/>
          <p:nvPr/>
        </p:nvSpPr>
        <p:spPr>
          <a:xfrm>
            <a:off x="8053958" y="378592"/>
            <a:ext cx="3383692" cy="830997"/>
          </a:xfrm>
          <a:prstGeom prst="rect">
            <a:avLst/>
          </a:prstGeom>
        </p:spPr>
        <p:txBody>
          <a:bodyPr wrap="square">
            <a:spAutoFit/>
          </a:bodyPr>
          <a:lstStyle/>
          <a:p>
            <a:r>
              <a:rPr lang="en-CA" sz="4800" dirty="0" smtClean="0">
                <a:solidFill>
                  <a:schemeClr val="accent5">
                    <a:lumMod val="50000"/>
                  </a:schemeClr>
                </a:solidFill>
                <a:latin typeface="Gill Sans MT Condensed" panose="020B0506020104020203" pitchFamily="34" charset="0"/>
                <a:ea typeface="Times New Roman" panose="02020603050405020304" pitchFamily="18" charset="0"/>
                <a:cs typeface="Segoe UI" panose="020B0502040204020203" pitchFamily="34" charset="0"/>
              </a:rPr>
              <a:t>Panel Question 4</a:t>
            </a:r>
            <a:endParaRPr lang="en-US" sz="4800" dirty="0">
              <a:solidFill>
                <a:schemeClr val="accent5">
                  <a:lumMod val="50000"/>
                </a:schemeClr>
              </a:solidFill>
              <a:latin typeface="Gill Sans MT Condensed" panose="020B0506020104020203" pitchFamily="34" charset="0"/>
            </a:endParaRPr>
          </a:p>
        </p:txBody>
      </p:sp>
    </p:spTree>
    <p:extLst>
      <p:ext uri="{BB962C8B-B14F-4D97-AF65-F5344CB8AC3E}">
        <p14:creationId xmlns:p14="http://schemas.microsoft.com/office/powerpoint/2010/main" val="19242721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1554</TotalTime>
  <Words>462</Words>
  <Application>Microsoft Office PowerPoint</Application>
  <PresentationFormat>Widescreen</PresentationFormat>
  <Paragraphs>59</Paragraphs>
  <Slides>10</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Calibri Light</vt:lpstr>
      <vt:lpstr>Gill Sans MT Condensed</vt:lpstr>
      <vt:lpstr>Segoe UI</vt:lpstr>
      <vt:lpstr>Times New Roman</vt:lpstr>
      <vt:lpstr>Office Theme</vt:lpstr>
      <vt:lpstr>Indigenization in Libraries Panel  Friday, May 3, 2019 2:45 – 4:00 pm</vt:lpstr>
      <vt:lpstr>PowerPoint Presentation</vt:lpstr>
      <vt:lpstr>PowerPoint Presentation</vt:lpstr>
      <vt:lpstr>Michael Shires Collection Development &amp; Liaison Librarian Michael.Shires@uregina.ca ORCID iD: 0000-0002-7912-5767</vt:lpstr>
      <vt:lpstr>PowerPoint Presentation</vt:lpstr>
      <vt:lpstr>PowerPoint Presentation</vt:lpstr>
      <vt:lpstr>PowerPoint Presentation</vt:lpstr>
      <vt:lpstr>PowerPoint Presentation</vt:lpstr>
      <vt:lpstr>PowerPoint Presentation</vt:lpstr>
      <vt:lpstr>Thank you for attending</vt:lpstr>
    </vt:vector>
  </TitlesOfParts>
  <Company>University of Regina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Michael Shires</dc:title>
  <dc:creator>Michael Shires</dc:creator>
  <cp:lastModifiedBy>Daigneault, Amber ED</cp:lastModifiedBy>
  <cp:revision>29</cp:revision>
  <dcterms:created xsi:type="dcterms:W3CDTF">2019-04-18T19:10:06Z</dcterms:created>
  <dcterms:modified xsi:type="dcterms:W3CDTF">2019-04-30T15:01:31Z</dcterms:modified>
</cp:coreProperties>
</file>