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56" r:id="rId2"/>
    <p:sldId id="257" r:id="rId3"/>
    <p:sldId id="258" r:id="rId4"/>
    <p:sldId id="267" r:id="rId5"/>
    <p:sldId id="259" r:id="rId6"/>
    <p:sldId id="268" r:id="rId7"/>
    <p:sldId id="262" r:id="rId8"/>
    <p:sldId id="273" r:id="rId9"/>
    <p:sldId id="261" r:id="rId10"/>
    <p:sldId id="274" r:id="rId11"/>
    <p:sldId id="260" r:id="rId12"/>
    <p:sldId id="269" r:id="rId13"/>
    <p:sldId id="264" r:id="rId14"/>
    <p:sldId id="266" r:id="rId15"/>
    <p:sldId id="275" r:id="rId16"/>
    <p:sldId id="263" r:id="rId17"/>
    <p:sldId id="271" r:id="rId18"/>
    <p:sldId id="265" r:id="rId19"/>
    <p:sldId id="272" r:id="rId20"/>
    <p:sldId id="276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652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3BA9E6-1009-485E-8EDA-9ED624204473}" type="datetimeFigureOut">
              <a:rPr lang="en-CA" smtClean="0"/>
              <a:pPr/>
              <a:t>24/04/2017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E7A00B-60C6-46BB-8E03-0BB9D570A936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7A00B-60C6-46BB-8E03-0BB9D570A936}" type="slidenum">
              <a:rPr lang="en-CA" smtClean="0"/>
              <a:pPr/>
              <a:t>9</a:t>
            </a:fld>
            <a:endParaRPr lang="en-C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7A00B-60C6-46BB-8E03-0BB9D570A936}" type="slidenum">
              <a:rPr lang="en-CA" smtClean="0"/>
              <a:pPr/>
              <a:t>16</a:t>
            </a:fld>
            <a:endParaRPr lang="en-C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89DE63-FF07-4AEA-9756-3B732FB22283}" type="datetime1">
              <a:rPr lang="en-CA" smtClean="0"/>
              <a:pPr/>
              <a:t>24/04/2017</a:t>
            </a:fld>
            <a:endParaRPr lang="en-CA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F15FD4-BA49-45EC-8FD7-470529150E19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80A1CC-2A37-4B9E-8302-9CFDE9BCEB4C}" type="datetime1">
              <a:rPr lang="en-CA" smtClean="0"/>
              <a:pPr/>
              <a:t>24/04/2017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15FD4-BA49-45EC-8FD7-470529150E19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D11374-497E-422A-9459-1303C72A0689}" type="datetime1">
              <a:rPr lang="en-CA" smtClean="0"/>
              <a:pPr/>
              <a:t>24/04/2017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15FD4-BA49-45EC-8FD7-470529150E19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BCF23-3498-49D2-BE6C-59A7C97CE888}" type="datetime1">
              <a:rPr lang="en-CA" smtClean="0"/>
              <a:pPr/>
              <a:t>24/04/2017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15FD4-BA49-45EC-8FD7-470529150E1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3658D0-D939-43AD-B5D8-339728A3F31D}" type="datetime1">
              <a:rPr lang="en-CA" smtClean="0"/>
              <a:pPr/>
              <a:t>24/04/2017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15FD4-BA49-45EC-8FD7-470529150E1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5EAE44-C235-47F4-8C2A-F43B50AC0FD3}" type="datetime1">
              <a:rPr lang="en-CA" smtClean="0"/>
              <a:pPr/>
              <a:t>24/04/2017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15FD4-BA49-45EC-8FD7-470529150E1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41ECD6-6854-44F6-9E16-5211520E8477}" type="datetime1">
              <a:rPr lang="en-CA" smtClean="0"/>
              <a:pPr/>
              <a:t>24/04/2017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15FD4-BA49-45EC-8FD7-470529150E19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442D61-9431-4443-925D-8ADEAC8B9143}" type="datetime1">
              <a:rPr lang="en-CA" smtClean="0"/>
              <a:pPr/>
              <a:t>24/04/2017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15FD4-BA49-45EC-8FD7-470529150E1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C9E045-5D9C-4EFE-91EC-FE16DA4767B6}" type="datetime1">
              <a:rPr lang="en-CA" smtClean="0"/>
              <a:pPr/>
              <a:t>24/04/2017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15FD4-BA49-45EC-8FD7-470529150E19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A262700-7E1B-4594-AEF8-0CBA670B2FE8}" type="datetime1">
              <a:rPr lang="en-CA" smtClean="0"/>
              <a:pPr/>
              <a:t>24/04/2017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15FD4-BA49-45EC-8FD7-470529150E19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896994-EC1E-4701-BE51-811AB0E68BEF}" type="datetime1">
              <a:rPr lang="en-CA" smtClean="0"/>
              <a:pPr/>
              <a:t>24/04/2017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F15FD4-BA49-45EC-8FD7-470529150E1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E7ABE57-8CE3-41CF-8CAC-61B05E53F196}" type="datetime1">
              <a:rPr lang="en-CA" smtClean="0"/>
              <a:pPr/>
              <a:t>24/04/2017</a:t>
            </a:fld>
            <a:endParaRPr lang="en-CA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5F15FD4-BA49-45EC-8FD7-470529150E19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066800"/>
            <a:ext cx="1524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410200"/>
            <a:ext cx="1219200" cy="914399"/>
          </a:xfrm>
        </p:spPr>
        <p:txBody>
          <a:bodyPr/>
          <a:lstStyle/>
          <a:p>
            <a:r>
              <a:rPr lang="en-US" dirty="0" smtClean="0"/>
              <a:t>Part 2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5FD4-BA49-45EC-8FD7-470529150E19}" type="slidenum">
              <a:rPr lang="en-CA" smtClean="0"/>
              <a:pPr/>
              <a:t>1</a:t>
            </a:fld>
            <a:endParaRPr lang="en-CA" dirty="0"/>
          </a:p>
        </p:txBody>
      </p:sp>
      <p:pic>
        <p:nvPicPr>
          <p:cNvPr id="6" name="Picture 5" descr="http://mediamantra.net/images/crisis-management-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543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“If you don’t talk about it and take</a:t>
            </a:r>
            <a:b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action someone else will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”. 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                  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Kitty Pope</a:t>
            </a:r>
            <a:endParaRPr lang="en-C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Image result for image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0641" r="20641" b="27119"/>
          <a:stretch>
            <a:fillRect/>
          </a:stretch>
        </p:blipFill>
        <p:spPr bwMode="auto">
          <a:xfrm>
            <a:off x="1219200" y="1143000"/>
            <a:ext cx="4046220" cy="3276600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5FD4-BA49-45EC-8FD7-470529150E19}" type="slidenum">
              <a:rPr lang="en-CA" smtClean="0"/>
              <a:pPr/>
              <a:t>10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5FD4-BA49-45EC-8FD7-470529150E19}" type="slidenum">
              <a:rPr lang="en-CA" smtClean="0"/>
              <a:pPr/>
              <a:t>11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53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Board crisis:</a:t>
            </a:r>
            <a:br>
              <a:rPr lang="en-US" sz="3100" b="1" dirty="0" smtClean="0">
                <a:latin typeface="Arial" pitchFamily="34" charset="0"/>
                <a:cs typeface="Arial" pitchFamily="34" charset="0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Example: Loss of funding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Immediate responses:  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    “ The board is committed to investigating and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       correcting the situation.’ 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      And then regularly engage the community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Actions: 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   All hands on deck …Board members, staff  &amp; customers,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     everyone needs to reach out and promote the library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  This is not the time to cut the marketing budget!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  Explain why the library is a vital &amp; relevant again &amp; again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  Testimonials from community leaders and library users 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     are the most powerful advocates to reach out and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     influence the decision makers.    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endParaRPr lang="en-CA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ttps://languagechameleon.com/images/sinking-ship-e13765757864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04800"/>
            <a:ext cx="2590800" cy="1905000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5FD4-BA49-45EC-8FD7-470529150E19}" type="slidenum">
              <a:rPr lang="en-CA" smtClean="0"/>
              <a:pPr/>
              <a:t>12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4" name="Picture 3" descr="Image result for images of Crisis management"/>
          <p:cNvPicPr/>
          <p:nvPr/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2895600" y="990600"/>
            <a:ext cx="3663702" cy="4572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5FD4-BA49-45EC-8FD7-470529150E19}" type="slidenum">
              <a:rPr lang="en-CA" smtClean="0"/>
              <a:pPr/>
              <a:t>13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029200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latin typeface="Arial" pitchFamily="34" charset="0"/>
                <a:cs typeface="Arial" pitchFamily="34" charset="0"/>
              </a:rPr>
              <a:t>What to do?</a:t>
            </a:r>
            <a:br>
              <a:rPr lang="en-US" sz="31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1. Step up and be a leader. 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this is the time! </a:t>
            </a:r>
            <a:br>
              <a:rPr lang="en-US" sz="2400" u="sng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     Be proactive and positive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    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Surviving a crisis is about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	a positive attitude,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	honest communications,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i="1" u="sng" dirty="0" smtClean="0">
                <a:latin typeface="Arial" pitchFamily="34" charset="0"/>
                <a:cs typeface="Arial" pitchFamily="34" charset="0"/>
              </a:rPr>
              <a:t>actions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and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	learning from the experience.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endParaRPr lang="en-C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Image result for images"/>
          <p:cNvPicPr/>
          <p:nvPr/>
        </p:nvPicPr>
        <p:blipFill>
          <a:blip r:embed="rId2" cstate="print"/>
          <a:srcRect l="9756"/>
          <a:stretch>
            <a:fillRect/>
          </a:stretch>
        </p:blipFill>
        <p:spPr bwMode="auto">
          <a:xfrm>
            <a:off x="4724400" y="381000"/>
            <a:ext cx="3505200" cy="25908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5FD4-BA49-45EC-8FD7-470529150E19}" type="slidenum">
              <a:rPr lang="en-CA" smtClean="0"/>
              <a:pPr/>
              <a:t>14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343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HONESTY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THE BEST POLICY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    If you don’t know the answer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    Say so. 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    Find the answer, 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    and get back to the person.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    The mistake that moves a crisis 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    to a disaster  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    is </a:t>
            </a:r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not Accurately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answering the question.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</a:t>
            </a:r>
            <a:endParaRPr lang="en-C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Image result for images of a native woman giving advice"/>
          <p:cNvPicPr/>
          <p:nvPr/>
        </p:nvPicPr>
        <p:blipFill>
          <a:blip r:embed="rId2" cstate="print"/>
          <a:srcRect l="11808" r="17343"/>
          <a:stretch>
            <a:fillRect/>
          </a:stretch>
        </p:blipFill>
        <p:spPr bwMode="auto">
          <a:xfrm>
            <a:off x="5638800" y="838200"/>
            <a:ext cx="2667000" cy="2286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5FD4-BA49-45EC-8FD7-470529150E19}" type="slidenum">
              <a:rPr lang="en-CA" smtClean="0"/>
              <a:pPr/>
              <a:t>15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Actions speak louder than words.</a:t>
            </a:r>
            <a:endParaRPr lang="en-CA" dirty="0"/>
          </a:p>
        </p:txBody>
      </p:sp>
      <p:pic>
        <p:nvPicPr>
          <p:cNvPr id="4" name="Picture 3" descr="Image result for images of actions speak louder than words"/>
          <p:cNvPicPr/>
          <p:nvPr/>
        </p:nvPicPr>
        <p:blipFill>
          <a:blip r:embed="rId2" cstate="print"/>
          <a:srcRect b="5622"/>
          <a:stretch>
            <a:fillRect/>
          </a:stretch>
        </p:blipFill>
        <p:spPr bwMode="auto">
          <a:xfrm>
            <a:off x="2667000" y="2057400"/>
            <a:ext cx="3810000" cy="41148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5FD4-BA49-45EC-8FD7-470529150E19}" type="slidenum">
              <a:rPr lang="en-CA" smtClean="0"/>
              <a:pPr/>
              <a:t>16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1156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It takes 8 positive stories to forget 1 negative one.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    Create positive media releases 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    in the months after a crisis to rebuild credibility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i.e. What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Melfort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read in 2016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How to Festival  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Every month release a “feel good” media story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en-C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Image result for image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810000"/>
            <a:ext cx="5715000" cy="241032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5FD4-BA49-45EC-8FD7-470529150E19}" type="slidenum">
              <a:rPr lang="en-CA" smtClean="0"/>
              <a:pPr/>
              <a:t>17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15200" cy="3352800"/>
          </a:xfrm>
        </p:spPr>
        <p:txBody>
          <a:bodyPr/>
          <a:lstStyle/>
          <a:p>
            <a:r>
              <a:rPr lang="en-US" dirty="0" smtClean="0"/>
              <a:t>“A crisis </a:t>
            </a:r>
            <a:br>
              <a:rPr lang="en-US" dirty="0" smtClean="0"/>
            </a:br>
            <a:r>
              <a:rPr lang="en-US" dirty="0" smtClean="0"/>
              <a:t> does not </a:t>
            </a:r>
            <a:br>
              <a:rPr lang="en-US" dirty="0" smtClean="0"/>
            </a:br>
            <a:r>
              <a:rPr lang="en-US" dirty="0" smtClean="0"/>
              <a:t> have to turn</a:t>
            </a:r>
            <a:br>
              <a:rPr lang="en-US" dirty="0" smtClean="0"/>
            </a:br>
            <a:r>
              <a:rPr lang="en-US" dirty="0" smtClean="0"/>
              <a:t> into </a:t>
            </a:r>
            <a:br>
              <a:rPr lang="en-US" dirty="0" smtClean="0"/>
            </a:br>
            <a:r>
              <a:rPr lang="en-US" dirty="0" smtClean="0"/>
              <a:t> a disaster.”</a:t>
            </a:r>
            <a:endParaRPr lang="en-CA" dirty="0"/>
          </a:p>
        </p:txBody>
      </p:sp>
      <p:pic>
        <p:nvPicPr>
          <p:cNvPr id="4" name="Picture 3" descr="Crisis Button4x2"/>
          <p:cNvPicPr/>
          <p:nvPr/>
        </p:nvPicPr>
        <p:blipFill>
          <a:blip r:embed="rId2" cstate="print"/>
          <a:srcRect l="26000" r="26000"/>
          <a:stretch>
            <a:fillRect/>
          </a:stretch>
        </p:blipFill>
        <p:spPr bwMode="auto">
          <a:xfrm rot="3060000">
            <a:off x="4411434" y="2083295"/>
            <a:ext cx="2795568" cy="36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5FD4-BA49-45EC-8FD7-470529150E19}" type="slidenum">
              <a:rPr lang="en-CA" smtClean="0"/>
              <a:pPr/>
              <a:t>18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916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/>
              <a:t>5</a:t>
            </a:r>
            <a:r>
              <a:rPr lang="en-US" sz="2400" dirty="0" smtClean="0"/>
              <a:t>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Be prepared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     keep an emergency file @ work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     &amp; home which includes;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	□ Phone numbers and email addresses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	□ Library floor plans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	□ Library keys..including the book drop!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	□ Blank media release template and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media contacts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	□ Copies of this workshop!</a:t>
            </a:r>
            <a:endParaRPr lang="en-CA" sz="2400" dirty="0"/>
          </a:p>
        </p:txBody>
      </p:sp>
      <p:pic>
        <p:nvPicPr>
          <p:cNvPr id="4" name="Picture 3" descr="social-media-crisi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0000">
            <a:off x="5813632" y="464492"/>
            <a:ext cx="2405748" cy="158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5FD4-BA49-45EC-8FD7-470529150E19}" type="slidenum">
              <a:rPr lang="en-CA" smtClean="0"/>
              <a:pPr/>
              <a:t>19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303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6. There is no “magic bullet”, crisis management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     is a process, a series of ongoing actions that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     will make the library stronger.</a:t>
            </a:r>
            <a:endParaRPr lang="en-C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Image result for images of great libraries in people"/>
          <p:cNvPicPr/>
          <p:nvPr/>
        </p:nvPicPr>
        <p:blipFill>
          <a:blip r:embed="rId2" cstate="print"/>
          <a:srcRect b="13684"/>
          <a:stretch>
            <a:fillRect/>
          </a:stretch>
        </p:blipFill>
        <p:spPr bwMode="auto">
          <a:xfrm>
            <a:off x="2514600" y="2514600"/>
            <a:ext cx="3886200" cy="3429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5FD4-BA49-45EC-8FD7-470529150E19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00600"/>
            <a:ext cx="8229600" cy="1524000"/>
          </a:xfrm>
        </p:spPr>
        <p:txBody>
          <a:bodyPr>
            <a:normAutofit/>
          </a:bodyPr>
          <a:lstStyle/>
          <a:p>
            <a:pPr algn="ctr"/>
            <a:endParaRPr lang="en-CA" sz="2000" dirty="0">
              <a:solidFill>
                <a:schemeClr val="accent6">
                  <a:lumMod val="50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5" name="Picture 4" descr="Image result for images of actions speak louder than words"/>
          <p:cNvPicPr/>
          <p:nvPr/>
        </p:nvPicPr>
        <p:blipFill>
          <a:blip r:embed="rId2" cstate="print"/>
          <a:srcRect b="10204"/>
          <a:stretch>
            <a:fillRect/>
          </a:stretch>
        </p:blipFill>
        <p:spPr bwMode="auto">
          <a:xfrm>
            <a:off x="2590800" y="914400"/>
            <a:ext cx="3733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5FD4-BA49-45EC-8FD7-470529150E19}" type="slidenum">
              <a:rPr lang="en-CA" smtClean="0"/>
              <a:pPr/>
              <a:t>20</a:t>
            </a:fld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04800"/>
            <a:ext cx="4572000" cy="48307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itchFamily="34" charset="0"/>
                <a:cs typeface="Arial" pitchFamily="34" charset="0"/>
              </a:rPr>
              <a:t>Bad libraries are </a:t>
            </a:r>
            <a:b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itchFamily="34" charset="0"/>
                <a:cs typeface="Arial" pitchFamily="34" charset="0"/>
              </a:rPr>
              <a:t>destroyed by crisis.</a:t>
            </a:r>
            <a:b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itchFamily="34" charset="0"/>
                <a:cs typeface="Arial" pitchFamily="34" charset="0"/>
              </a:rPr>
              <a:t>Good libraries </a:t>
            </a:r>
            <a:b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itchFamily="34" charset="0"/>
                <a:cs typeface="Arial" pitchFamily="34" charset="0"/>
              </a:rPr>
              <a:t>survive them.</a:t>
            </a:r>
            <a:b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itchFamily="34" charset="0"/>
                <a:cs typeface="Arial" pitchFamily="34" charset="0"/>
              </a:rPr>
              <a:t>Great libraries are </a:t>
            </a:r>
            <a:b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itchFamily="34" charset="0"/>
                <a:cs typeface="Arial" pitchFamily="34" charset="0"/>
              </a:rPr>
              <a:t>improved by them.  </a:t>
            </a:r>
            <a:endParaRPr lang="en-CA" sz="2800" dirty="0">
              <a:solidFill>
                <a:schemeClr val="bg1">
                  <a:lumMod val="85000"/>
                  <a:lumOff val="15000"/>
                </a:schemeClr>
              </a:solidFill>
              <a:latin typeface="Segoe Script" pitchFamily="34" charset="0"/>
              <a:cs typeface="Arial" pitchFamily="34" charset="0"/>
            </a:endParaRPr>
          </a:p>
        </p:txBody>
      </p:sp>
      <p:pic>
        <p:nvPicPr>
          <p:cNvPr id="5" name="Picture 4" descr="Image result for images of great libraries in peopl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0000">
            <a:off x="5302683" y="688875"/>
            <a:ext cx="3181350" cy="3941460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15F15FD4-BA49-45EC-8FD7-470529150E19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>
            <a:normAutofit/>
          </a:bodyPr>
          <a:lstStyle/>
          <a:p>
            <a:pPr algn="l"/>
            <a:r>
              <a:rPr lang="en-US" sz="3100" b="1" dirty="0" smtClean="0">
                <a:latin typeface="Arial" pitchFamily="34" charset="0"/>
                <a:cs typeface="Arial" pitchFamily="34" charset="0"/>
              </a:rPr>
              <a:t>Environmental Crisis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Example: Tornado / Hurricane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Immediate Response: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Shock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Public safety &amp; concern for those affected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Discuss impact on the library and staff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Regularly update the community on recovery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ctions: 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Reach out and help those affected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Talk to staff…lots….so they can talk 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to customers…lots! </a:t>
            </a:r>
            <a:endParaRPr lang="en-C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://s3.amazonaws.com/cision-wp-files/us/wp-content/uploads/2015/06/Crisis-Communication-Survivin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533400"/>
            <a:ext cx="2819400" cy="2133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5FD4-BA49-45EC-8FD7-470529150E19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4" name="Picture 3" descr="Image result for images of Crisis management"/>
          <p:cNvPicPr/>
          <p:nvPr/>
        </p:nvPicPr>
        <p:blipFill>
          <a:blip r:embed="rId2" cstate="print"/>
          <a:srcRect b="10769"/>
          <a:stretch>
            <a:fillRect/>
          </a:stretch>
        </p:blipFill>
        <p:spPr bwMode="auto">
          <a:xfrm>
            <a:off x="1447800" y="914400"/>
            <a:ext cx="6248400" cy="44196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5FD4-BA49-45EC-8FD7-470529150E19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4191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3100" b="1" dirty="0" smtClean="0">
                <a:latin typeface="Arial" pitchFamily="34" charset="0"/>
                <a:cs typeface="Arial" pitchFamily="34" charset="0"/>
              </a:rPr>
              <a:t>Facilities Crisis: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Example: flood/fire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Immediate Response: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         Shock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       “We have called the exterminator/roofer..”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        Give staff talking points about the facts and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             actions to restore regular operations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         Regularly update the community on repairs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Actions: 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    Do not hesitate… call in the professionals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       there is no “home remedy” here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   Publically post the “ALL Clear” report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   Turn the crisis into a “teachable” moment 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endParaRPr lang="en-CA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Image result for images of car driving into a building"/>
          <p:cNvPicPr/>
          <p:nvPr/>
        </p:nvPicPr>
        <p:blipFill>
          <a:blip r:embed="rId2" cstate="print"/>
          <a:srcRect l="11824" t="2693" r="13846" b="11111"/>
          <a:stretch>
            <a:fillRect/>
          </a:stretch>
        </p:blipFill>
        <p:spPr bwMode="auto">
          <a:xfrm>
            <a:off x="5410200" y="304800"/>
            <a:ext cx="3429000" cy="236220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5FD4-BA49-45EC-8FD7-470529150E19}" type="slidenum">
              <a:rPr lang="en-CA" smtClean="0"/>
              <a:pPr/>
              <a:t>6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4" name="Picture 3" descr="Related image"/>
          <p:cNvPicPr/>
          <p:nvPr/>
        </p:nvPicPr>
        <p:blipFill>
          <a:blip r:embed="rId2" cstate="print"/>
          <a:srcRect b="6780"/>
          <a:stretch>
            <a:fillRect/>
          </a:stretch>
        </p:blipFill>
        <p:spPr bwMode="auto">
          <a:xfrm>
            <a:off x="1295400" y="1066800"/>
            <a:ext cx="6096000" cy="41910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5FD4-BA49-45EC-8FD7-470529150E19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181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Customer Crisis:</a:t>
            </a:r>
            <a:br>
              <a:rPr lang="en-US" sz="31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Example: pornography / theft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Immediate response: 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      Express shock and then step aside,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        and be quite so it can become yesterdays story 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      If it’s a police issue 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–</a:t>
            </a:r>
            <a:br>
              <a:rPr lang="en-US" sz="2200" i="1" dirty="0" smtClean="0">
                <a:latin typeface="Arial" pitchFamily="34" charset="0"/>
                <a:cs typeface="Arial" pitchFamily="34" charset="0"/>
              </a:rPr>
            </a:b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en-US" sz="2200" b="1" i="1" u="sng" dirty="0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comment is the </a:t>
            </a:r>
            <a:r>
              <a:rPr lang="en-US" sz="2200" b="1" i="1" u="sng" dirty="0" smtClean="0">
                <a:latin typeface="Arial" pitchFamily="34" charset="0"/>
                <a:cs typeface="Arial" pitchFamily="34" charset="0"/>
              </a:rPr>
              <a:t>only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correct comment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      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Actions: 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Follow All library policies and procedures …exactly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At the board meeting review 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   □  relevant library policies and 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   □  library security procedures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endParaRPr lang="en-C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Image result for image of person stealing book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28600"/>
            <a:ext cx="2381250" cy="2476500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5FD4-BA49-45EC-8FD7-470529150E19}" type="slidenum">
              <a:rPr lang="en-CA" smtClean="0"/>
              <a:pPr/>
              <a:t>8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975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“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Surviving a crisis is all about;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	                a positive attitude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	                honest communications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	                actions  and 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learning from the experience”.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endParaRPr lang="en-CA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Image result for images of surviving a cri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609600"/>
            <a:ext cx="3142155" cy="312420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5FD4-BA49-45EC-8FD7-470529150E19}" type="slidenum">
              <a:rPr lang="en-CA" smtClean="0"/>
              <a:pPr/>
              <a:t>9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3733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Employee Crisis: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1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xample: staff misuse credit card 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       work stoppage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Immediate Response: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     This </a:t>
            </a:r>
            <a:r>
              <a:rPr lang="en-US" sz="2700" i="1" u="sng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a personnel issue so - 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u="sng" dirty="0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comment is the </a:t>
            </a:r>
            <a:r>
              <a:rPr lang="en-US" sz="2200" b="1" i="1" u="sng" dirty="0" smtClean="0">
                <a:latin typeface="Arial" pitchFamily="34" charset="0"/>
                <a:cs typeface="Arial" pitchFamily="34" charset="0"/>
              </a:rPr>
              <a:t>only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comment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 Actions: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      Stay positive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 	    Follow All library policies and procedures …exactly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       At the board meeting review 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     	□ relevant library policies and 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      	□ library security procedures 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endParaRPr lang="en-CA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Image result for images of strike"/>
          <p:cNvPicPr/>
          <p:nvPr/>
        </p:nvPicPr>
        <p:blipFill>
          <a:blip r:embed="rId3" cstate="print"/>
          <a:srcRect l="44872" t="40948" r="11538" b="-94"/>
          <a:stretch>
            <a:fillRect/>
          </a:stretch>
        </p:blipFill>
        <p:spPr bwMode="auto">
          <a:xfrm>
            <a:off x="5867400" y="381000"/>
            <a:ext cx="2590800" cy="19812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4398</TotalTime>
  <Words>102</Words>
  <Application>Microsoft Office PowerPoint</Application>
  <PresentationFormat>On-screen Show (4:3)</PresentationFormat>
  <Paragraphs>39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 </vt:lpstr>
      <vt:lpstr>Slide 2</vt:lpstr>
      <vt:lpstr>Environmental Crisis  Example: Tornado / Hurricane  Immediate Response:                  Shock      Public safety &amp; concern for those affected                   Discuss impact on the library and staff                  Regularly update the community on recovery  Actions:                   Reach out and help those affected                  Talk to staff…lots….so they can talk                       to customers…lots! </vt:lpstr>
      <vt:lpstr>Slide 4</vt:lpstr>
      <vt:lpstr>Facilities Crisis:  Example: flood/fire  Immediate Response:                    Shock                   “We have called the exterminator/roofer..”                    Give staff talking points about the facts and                        actions to restore regular operations                    Regularly update the community on repairs Actions:                Do not hesitate… call in the professionals                   there is no “home remedy” here               Publically post the “ALL Clear” report               Turn the crisis into a “teachable” moment   </vt:lpstr>
      <vt:lpstr>Slide 6</vt:lpstr>
      <vt:lpstr>  Customer Crisis:  Example: pornography / theft   Immediate response:                  Express shock and then step aside,                   and be quite so it can become yesterdays story                  If it’s a police issue –                       no comment is the only correct comment                  Actions:            Follow All library policies and procedures …exactly           At the board meeting review               □  relevant library policies and               □  library security procedures           </vt:lpstr>
      <vt:lpstr>               “Surviving a crisis is all about;                  a positive attitude                  honest communications                   actions  and                     learning from the experience”.   </vt:lpstr>
      <vt:lpstr>      Employee Crisis:  Example: staff misuse credit card                   work stoppage  Immediate Response:                 This is a personnel issue so -                          no comment is the only comment  Actions:                  Stay positive       Follow All library policies and procedures …exactly                  At the board meeting review                  □ relevant library policies and                  □ library security procedures            </vt:lpstr>
      <vt:lpstr>Slide 10</vt:lpstr>
      <vt:lpstr>  Board crisis:  Example: Loss of funding  Immediate responses:                  “ The board is committed to investigating and                  correcting the situation.’                  And then regularly engage the community  Actions:               All hands on deck …Board members, staff  &amp; customers,                everyone needs to reach out and promote the library             This is not the time to cut the marketing budget!             Explain why the library is a vital &amp; relevant again &amp; again             Testimonials from community leaders and library users                 are the most powerful advocates to reach out and                influence the decision makers.     </vt:lpstr>
      <vt:lpstr>Slide 12</vt:lpstr>
      <vt:lpstr>What to do?  1. Step up and be a leader.        this is the time!       Be proactive and positive       Surviving a crisis is about   a positive attitude,   honest communications,   actions  and   learning from the experience.           </vt:lpstr>
      <vt:lpstr>2. HONESTY IS THE BEST POLICY.            If you don’t know the answer     Say so.      Find the answer,      and get back to the person.      The mistake that moves a crisis      to a disaster       is not Accurately answering the question.             </vt:lpstr>
      <vt:lpstr>3. Actions speak louder than words.</vt:lpstr>
      <vt:lpstr>4. It takes 8 positive stories to forget 1 negative one.          Create positive media releases      in the months after a crisis to rebuild credibility          i.e. What Melfort read in 2016                How to Festival        Every month release a “feel good” media story   </vt:lpstr>
      <vt:lpstr>“A crisis   does not   have to turn  into   a disaster.”</vt:lpstr>
      <vt:lpstr>5. Be prepared       keep an emergency file @ work       &amp; home which includes;   □ Phone numbers and email addresses   □ Library floor plans  □ Library keys..including the book drop!  □ Blank media release template and                 media contacts   □ Copies of this workshop!</vt:lpstr>
      <vt:lpstr>6. There is no “magic bullet”, crisis management       is a process, a series of ongoing actions that      will make the library stronger.</vt:lpstr>
      <vt:lpstr>Bad libraries are  destroyed by crisis.  Good libraries  survive them.  Great libraries are  improved by them.  </vt:lpstr>
    </vt:vector>
  </TitlesOfParts>
  <Company>City of Windsor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popek</dc:creator>
  <cp:lastModifiedBy>popek</cp:lastModifiedBy>
  <cp:revision>121</cp:revision>
  <dcterms:created xsi:type="dcterms:W3CDTF">2017-04-05T16:58:16Z</dcterms:created>
  <dcterms:modified xsi:type="dcterms:W3CDTF">2017-04-24T13:21:13Z</dcterms:modified>
</cp:coreProperties>
</file>