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4" r:id="rId4"/>
    <p:sldId id="273" r:id="rId5"/>
    <p:sldId id="275" r:id="rId6"/>
    <p:sldId id="276" r:id="rId7"/>
    <p:sldId id="281" r:id="rId8"/>
    <p:sldId id="264" r:id="rId9"/>
    <p:sldId id="27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98C8CD-2384-4CC5-A27D-A95AC966C514}" type="datetimeFigureOut">
              <a:rPr lang="en-CA" smtClean="0"/>
              <a:pPr/>
              <a:t>24/04/2017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758377-4E68-4965-A56C-94A579ED161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indsorpubliclibrar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iAoKa8wM7RAhWL6IMKHVp4AQkQjRwIBw&amp;url=https://karenbanfield.me/2008/08/&amp;psig=AFQjCNFqcAgbkqzcOj1uMEiwGX67LAlGTw&amp;ust=14849252399599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ved=0ahUKEwjQrcryx5HPAhWq44MKHfn0BhYQjRwIBw&amp;url=http://www.pressreader.com/canada/the-vancouver-sun/20150307/281852937036510&amp;bvm=bv.133053837,d.amc&amp;psig=AFQjCNFuQ_5tdCgZtV7AN_dJ7VHNLnUawA&amp;ust=1474035380114774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witter.com/search?q=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kpope@windsorpubliclibrry.com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447800"/>
            <a:ext cx="4876800" cy="9906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3200400" cy="21336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Part 1</a:t>
            </a:r>
          </a:p>
          <a:p>
            <a:pPr algn="l"/>
            <a:endParaRPr lang="en-US" sz="6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6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6400" b="1" dirty="0" smtClean="0">
                <a:latin typeface="Arial" pitchFamily="34" charset="0"/>
                <a:cs typeface="Arial" pitchFamily="34" charset="0"/>
              </a:rPr>
              <a:t>Kitty Pope</a:t>
            </a:r>
          </a:p>
          <a:p>
            <a:pPr algn="l"/>
            <a:r>
              <a:rPr lang="en-US" sz="6400" b="1" dirty="0" smtClean="0">
                <a:latin typeface="Arial" pitchFamily="34" charset="0"/>
                <a:cs typeface="Arial" pitchFamily="34" charset="0"/>
              </a:rPr>
              <a:t>CEO</a:t>
            </a:r>
          </a:p>
          <a:p>
            <a:pPr algn="l"/>
            <a:r>
              <a:rPr lang="en-US" sz="6400" b="1" dirty="0" smtClean="0">
                <a:latin typeface="Arial" pitchFamily="34" charset="0"/>
                <a:cs typeface="Arial" pitchFamily="34" charset="0"/>
              </a:rPr>
              <a:t>Windsor Public Library</a:t>
            </a:r>
          </a:p>
          <a:p>
            <a:r>
              <a:rPr lang="en-CA" sz="6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www.windsorpubliclibrary.com</a:t>
            </a:r>
            <a:endParaRPr lang="en-CA" sz="64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CA" sz="64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/>
          </a:p>
          <a:p>
            <a:r>
              <a:rPr lang="en-US" dirty="0" smtClean="0"/>
              <a:t>  </a:t>
            </a:r>
            <a:endParaRPr lang="en-CA" dirty="0"/>
          </a:p>
        </p:txBody>
      </p:sp>
      <p:pic>
        <p:nvPicPr>
          <p:cNvPr id="5" name="Picture 4" descr="http://mediamantra.net/images/crisis-management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943600" cy="386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5791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Environmental i.e. tornado/flood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Facilities i.e. bed bugs/roof collapse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ustomer i.e. creating &amp;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accessing pornography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Employee i.e. thief, work stoppage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oard i.e. conflict of interest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Types of crisis</a:t>
            </a:r>
            <a:endParaRPr lang="en-CA" dirty="0"/>
          </a:p>
        </p:txBody>
      </p:sp>
      <p:pic>
        <p:nvPicPr>
          <p:cNvPr id="7" name="Picture 2" descr="Image result for take the bull by the hor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2111" r="33555"/>
          <a:stretch>
            <a:fillRect/>
          </a:stretch>
        </p:blipFill>
        <p:spPr bwMode="auto">
          <a:xfrm flipH="1">
            <a:off x="6553199" y="152400"/>
            <a:ext cx="1945377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15000" y="264794"/>
            <a:ext cx="2819400" cy="62884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Environmental Crisis </a:t>
            </a:r>
          </a:p>
          <a:p>
            <a:pPr algn="l"/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Don’t hesitate, meet the crisis head on. 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first 12 hours are crucial. Fill the void with information, if you don’t someone will.</a:t>
            </a:r>
          </a:p>
          <a:p>
            <a:pPr algn="l"/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messages: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#1 concern for those affected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#2 Scope of the problem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#3 Actions to remediate the situation</a:t>
            </a:r>
          </a:p>
          <a:p>
            <a:pPr algn="l"/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Board Chair should be seen at the location, supporting the CEO and  reassuring customers &amp; staff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6" name="Picture 6" descr="Whitby Public Library floo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xfrm>
            <a:off x="1066800" y="838200"/>
            <a:ext cx="3657600" cy="406400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86600"/>
            <a:ext cx="8075432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crisis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05400" y="264794"/>
            <a:ext cx="3733800" cy="613600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Board must convey to the community their commitment to clean and safe facilities. If you don’t know the implications  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speculate.</a:t>
            </a:r>
          </a:p>
          <a:p>
            <a:pPr algn="l"/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messages: 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#1 Focus on the facts:  who, what, when, where &amp; why</a:t>
            </a:r>
          </a:p>
          <a:p>
            <a:pPr algn="l"/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#2 Communicate concern &amp; apologize for the inconvenience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#3 Highlight actions 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i.e.    Bugs..exterminator schedule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Flood…sump pump installation 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Roof collapse 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…engineers on site</a:t>
            </a:r>
          </a:p>
          <a:p>
            <a:pPr algn="l"/>
            <a:endParaRPr lang="en-C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4419600" cy="1295400"/>
          </a:xfrm>
        </p:spPr>
        <p:txBody>
          <a:bodyPr/>
          <a:lstStyle/>
          <a:p>
            <a:pPr algn="l"/>
            <a:r>
              <a:rPr lang="en-US" dirty="0" smtClean="0"/>
              <a:t>Facilities Crisis</a:t>
            </a:r>
            <a:endParaRPr lang="en-CA" dirty="0"/>
          </a:p>
        </p:txBody>
      </p:sp>
      <p:pic>
        <p:nvPicPr>
          <p:cNvPr id="7" name="Picture Placeholder 6" descr="Image result for bed bugs images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719" b="2719"/>
          <a:stretch>
            <a:fillRect/>
          </a:stretch>
        </p:blipFill>
        <p:spPr bwMode="auto">
          <a:xfrm flipH="1">
            <a:off x="304800" y="1447800"/>
            <a:ext cx="4419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10200" y="304800"/>
            <a:ext cx="2971800" cy="6248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Because these are often the most sensitive and complex crisis, start with a holding statement…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“Our concern right now is with the family and our staff….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not speak off the cuff, the Board needs to re-build credibility and trust with concrete actions.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Assure the public this is not the norm</a:t>
            </a:r>
          </a:p>
          <a:p>
            <a:pPr algn="l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messages: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#1 Customer and staff safety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#2  Library policies followed 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# Security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it becomes a police issue,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“No comment”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SAY NO MORE.</a:t>
            </a:r>
          </a:p>
        </p:txBody>
      </p:sp>
      <p:pic>
        <p:nvPicPr>
          <p:cNvPr id="5" name="Picture 10" descr="Image result for kitty pope librarian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4327" r="24327"/>
          <a:stretch>
            <a:fillRect/>
          </a:stretch>
        </p:blipFill>
        <p:spPr bwMode="auto">
          <a:xfrm>
            <a:off x="1752600" y="1219200"/>
            <a:ext cx="2468880" cy="27432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3505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CRISIS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19800" y="381000"/>
            <a:ext cx="2209800" cy="495604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l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Board must convey to the community their commitment to excellent customer service and equitable treatment of staff. </a:t>
            </a:r>
          </a:p>
          <a:p>
            <a:pPr algn="l"/>
            <a:endParaRPr lang="en-US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messages:</a:t>
            </a:r>
          </a:p>
          <a:p>
            <a:pPr algn="l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#1 concern for     those affected, staff and customers</a:t>
            </a:r>
          </a:p>
          <a:p>
            <a:pPr algn="l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#2 Scope of the problem</a:t>
            </a:r>
          </a:p>
          <a:p>
            <a:pPr algn="l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#3 Focus on </a:t>
            </a:r>
            <a:r>
              <a:rPr lang="en-US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actions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rectify the crisis, not the issue. </a:t>
            </a:r>
          </a:p>
          <a:p>
            <a:pPr algn="l"/>
            <a:endParaRPr lang="en-US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 if  it is a work stoppage, or police matter </a:t>
            </a:r>
            <a:r>
              <a:rPr lang="en-US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refrain from any comments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6" name="Picture 2" descr="This image of closure-protest activities at Herne HIll's Carnegie Library in the UK was tweeted April 4 by Paula Peters, @PaulaPeters2.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973" b="12973"/>
          <a:stretch>
            <a:fillRect/>
          </a:stretch>
        </p:blipFill>
        <p:spPr bwMode="auto">
          <a:xfrm>
            <a:off x="1219200" y="1447800"/>
            <a:ext cx="4495801" cy="304655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3505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Employee Crisis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152400"/>
            <a:ext cx="2530602" cy="6324600"/>
          </a:xfrm>
        </p:spPr>
        <p:txBody>
          <a:bodyPr>
            <a:noAutofit/>
          </a:bodyPr>
          <a:lstStyle/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Start with a holding statement…to give the board time to assess the situation. 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“We are gathering information, I will get back to you.” 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 board members first, followed by the  Mayor and staff and then the public. 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messages: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#1 Acknowledge outrage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#2 Define the scope of the crisis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#3 Focus on board policies, prevention, sustainability and recovery. 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it becomes a police issue,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“No comment, it is now a police issue”.</a:t>
            </a:r>
          </a:p>
          <a:p>
            <a:pPr algn="l"/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SAY NO MORE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CA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3048000" cy="685800"/>
          </a:xfrm>
        </p:spPr>
        <p:txBody>
          <a:bodyPr/>
          <a:lstStyle/>
          <a:p>
            <a:r>
              <a:rPr lang="en-US" dirty="0" smtClean="0"/>
              <a:t>Board Crisis</a:t>
            </a:r>
            <a:endParaRPr lang="en-CA" dirty="0"/>
          </a:p>
        </p:txBody>
      </p:sp>
      <p:pic>
        <p:nvPicPr>
          <p:cNvPr id="7" name="Picture 6" descr="https://languagechameleon.com/images/sinking-ship-e13765757864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3810000" cy="285750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marL="442913" indent="-442913"/>
            <a:r>
              <a:rPr lang="en-US" dirty="0" smtClean="0"/>
              <a:t>Don't hesitate, time is of the essence</a:t>
            </a:r>
          </a:p>
          <a:p>
            <a:pPr marL="442913" indent="-442913"/>
            <a:r>
              <a:rPr lang="en-US" dirty="0" smtClean="0"/>
              <a:t>Stay calm</a:t>
            </a:r>
          </a:p>
          <a:p>
            <a:pPr marL="442913" indent="-442913"/>
            <a:r>
              <a:rPr lang="en-US" dirty="0" smtClean="0"/>
              <a:t>Develop 3 key talking points and stick to them!</a:t>
            </a:r>
          </a:p>
          <a:p>
            <a:pPr marL="442913" indent="-442913"/>
            <a:r>
              <a:rPr lang="en-US" dirty="0" smtClean="0"/>
              <a:t>Focus on </a:t>
            </a:r>
            <a:r>
              <a:rPr lang="en-US" u="sng" dirty="0" smtClean="0"/>
              <a:t>actions</a:t>
            </a:r>
            <a:r>
              <a:rPr lang="en-US" dirty="0" smtClean="0"/>
              <a:t>, not the issue itself (the thing that has already happened – is now beyond your control)</a:t>
            </a:r>
          </a:p>
          <a:p>
            <a:pPr marL="442913" indent="-442913"/>
            <a:r>
              <a:rPr lang="en-US" dirty="0" smtClean="0"/>
              <a:t>Keep the Board, the Mayor and your staff up to date and then keep the public informed to the maximum extend possible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67000" y="3810000"/>
            <a:ext cx="5991987" cy="1487042"/>
          </a:xfrm>
        </p:spPr>
        <p:txBody>
          <a:bodyPr>
            <a:normAutofit/>
          </a:bodyPr>
          <a:lstStyle/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Kitty Pope</a:t>
            </a:r>
            <a:endParaRPr lang="en-C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kpope@windsorpubliclibrary.com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Thank You</a:t>
            </a:r>
            <a:endParaRPr lang="en-CA" sz="3600" dirty="0"/>
          </a:p>
        </p:txBody>
      </p:sp>
      <p:pic>
        <p:nvPicPr>
          <p:cNvPr id="6" name="Picture Placeholder 5" descr="Image result for images of great libraries in people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4180" b="1387"/>
          <a:stretch>
            <a:fillRect/>
          </a:stretch>
        </p:blipFill>
        <p:spPr bwMode="auto">
          <a:xfrm>
            <a:off x="2667000" y="5334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2338</TotalTime>
  <Words>528</Words>
  <Application>Microsoft Office PowerPoint</Application>
  <PresentationFormat>On-screen Show (4:3)</PresentationFormat>
  <Paragraphs>111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Slide 1</vt:lpstr>
      <vt:lpstr>                Types of crisis</vt:lpstr>
      <vt:lpstr>Environmental crisis</vt:lpstr>
      <vt:lpstr>Facilities Crisis</vt:lpstr>
      <vt:lpstr>CUSTOMER CRISIS</vt:lpstr>
      <vt:lpstr>Employee Crisis       </vt:lpstr>
      <vt:lpstr>Board Crisis</vt:lpstr>
      <vt:lpstr>Guidelines</vt:lpstr>
      <vt:lpstr> Thank You</vt:lpstr>
    </vt:vector>
  </TitlesOfParts>
  <Company>City of Windsor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Management 101</dc:title>
  <dc:creator>popek</dc:creator>
  <cp:lastModifiedBy>popek</cp:lastModifiedBy>
  <cp:revision>237</cp:revision>
  <dcterms:created xsi:type="dcterms:W3CDTF">2016-09-12T12:36:28Z</dcterms:created>
  <dcterms:modified xsi:type="dcterms:W3CDTF">2017-04-24T13:20:38Z</dcterms:modified>
</cp:coreProperties>
</file>